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8" r:id="rId19"/>
    <p:sldId id="274" r:id="rId20"/>
    <p:sldId id="275" r:id="rId21"/>
    <p:sldId id="276" r:id="rId22"/>
    <p:sldId id="279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>
      <p:cViewPr varScale="1">
        <p:scale>
          <a:sx n="68" d="100"/>
          <a:sy n="68" d="100"/>
        </p:scale>
        <p:origin x="144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41FE8-58B8-47D0-8769-4346EB33F7CE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DD3914-F742-4E17-996E-143D43A075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6393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267F71-C458-4985-8446-926CF1E31DBB}" type="datetimeFigureOut">
              <a:rPr lang="ru-RU" smtClean="0"/>
              <a:t>27.04.2022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C2D49A-D94F-44E1-BCF3-A180A6266FF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1764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2D49A-D94F-44E1-BCF3-A180A6266FFE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7686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2D49A-D94F-44E1-BCF3-A180A6266FFE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6968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13705-AC62-4360-AA8B-4857971F5B3C}" type="datetimeFigureOut">
              <a:rPr lang="ru-RU" smtClean="0"/>
              <a:t>27.04.2022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B9D5-FAA8-4ACE-8333-FFF8AE894C7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13705-AC62-4360-AA8B-4857971F5B3C}" type="datetimeFigureOut">
              <a:rPr lang="ru-RU" smtClean="0"/>
              <a:t>27.04.2022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B9D5-FAA8-4ACE-8333-FFF8AE894C7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13705-AC62-4360-AA8B-4857971F5B3C}" type="datetimeFigureOut">
              <a:rPr lang="ru-RU" smtClean="0"/>
              <a:t>27.04.2022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B9D5-FAA8-4ACE-8333-FFF8AE894C7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13705-AC62-4360-AA8B-4857971F5B3C}" type="datetimeFigureOut">
              <a:rPr lang="ru-RU" smtClean="0"/>
              <a:t>27.04.2022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B9D5-FAA8-4ACE-8333-FFF8AE894C7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13705-AC62-4360-AA8B-4857971F5B3C}" type="datetimeFigureOut">
              <a:rPr lang="ru-RU" smtClean="0"/>
              <a:t>27.04.2022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B9D5-FAA8-4ACE-8333-FFF8AE894C7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13705-AC62-4360-AA8B-4857971F5B3C}" type="datetimeFigureOut">
              <a:rPr lang="ru-RU" smtClean="0"/>
              <a:t>27.04.2022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B9D5-FAA8-4ACE-8333-FFF8AE894C7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13705-AC62-4360-AA8B-4857971F5B3C}" type="datetimeFigureOut">
              <a:rPr lang="ru-RU" smtClean="0"/>
              <a:t>27.04.2022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B9D5-FAA8-4ACE-8333-FFF8AE894C7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13705-AC62-4360-AA8B-4857971F5B3C}" type="datetimeFigureOut">
              <a:rPr lang="ru-RU" smtClean="0"/>
              <a:t>27.04.2022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B9D5-FAA8-4ACE-8333-FFF8AE894C7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13705-AC62-4360-AA8B-4857971F5B3C}" type="datetimeFigureOut">
              <a:rPr lang="ru-RU" smtClean="0"/>
              <a:t>27.04.2022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B9D5-FAA8-4ACE-8333-FFF8AE894C7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13705-AC62-4360-AA8B-4857971F5B3C}" type="datetimeFigureOut">
              <a:rPr lang="ru-RU" smtClean="0"/>
              <a:t>27.04.2022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B9D5-FAA8-4ACE-8333-FFF8AE894C7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13705-AC62-4360-AA8B-4857971F5B3C}" type="datetimeFigureOut">
              <a:rPr lang="ru-RU" smtClean="0"/>
              <a:t>27.04.2022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FB9D5-FAA8-4ACE-8333-FFF8AE894C7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2813705-AC62-4360-AA8B-4857971F5B3C}" type="datetimeFigureOut">
              <a:rPr lang="ru-RU" smtClean="0"/>
              <a:t>27.04.2022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82FB9D5-FAA8-4ACE-8333-FFF8AE894C77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3197463"/>
            <a:ext cx="6400800" cy="175260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dirty="0"/>
              <a:t>Что такое семья;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dirty="0"/>
              <a:t>Происхождение семьи;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dirty="0"/>
              <a:t>Традиции семьи;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1864" y="1715085"/>
            <a:ext cx="7772400" cy="1080120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>
                <a:latin typeface="Bahnschrift SemiBold" panose="020B0502040204020203" pitchFamily="34" charset="0"/>
              </a:rPr>
              <a:t>«Семья»</a:t>
            </a:r>
            <a:br>
              <a:rPr lang="ru-RU" dirty="0">
                <a:latin typeface="Bahnschrift SemiBold" panose="020B0502040204020203" pitchFamily="34" charset="0"/>
              </a:rPr>
            </a:br>
            <a:endParaRPr lang="ru-RU" dirty="0">
              <a:latin typeface="Bahnschrift SemiBold" panose="020B05020402040202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62895" y="-124873"/>
            <a:ext cx="905344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>
              <a:latin typeface="Bahnschrift SemiBold" panose="020B0502040204020203" pitchFamily="34" charset="0"/>
            </a:endParaRPr>
          </a:p>
          <a:p>
            <a:pPr algn="ctr"/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КОМИТЕТ ПО ОБРАЗОВАНИЮ АДМИНИСТРАЦИИ ГОРОДСКОГО ОКРУГА</a:t>
            </a:r>
            <a:b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«ГОРОД КАЛИНИНГРАД»</a:t>
            </a:r>
            <a:b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</a:t>
            </a:r>
            <a:b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ГОРОДА КАЛИНИНГРАДА ЦЕНТР РАЗВИТИЯ РЕБЕНКА ДЕТСКИЙ САД №87</a:t>
            </a:r>
            <a:endParaRPr lang="ru-RU" sz="1600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133463" y="5717983"/>
            <a:ext cx="35844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dirty="0">
                <a:solidFill>
                  <a:prstClr val="black"/>
                </a:solidFill>
                <a:latin typeface="Bahnschrift SemiBold" panose="020B0502040204020203" pitchFamily="34" charset="0"/>
              </a:rPr>
              <a:t>Подготовила воспитатель:</a:t>
            </a:r>
          </a:p>
          <a:p>
            <a:pPr lvl="0" algn="r"/>
            <a:r>
              <a:rPr lang="ru-RU" dirty="0" err="1">
                <a:solidFill>
                  <a:prstClr val="black"/>
                </a:solidFill>
                <a:latin typeface="Bahnschrift SemiBold" panose="020B0502040204020203" pitchFamily="34" charset="0"/>
              </a:rPr>
              <a:t>Каракчеева</a:t>
            </a:r>
            <a:r>
              <a:rPr lang="ru-RU" dirty="0">
                <a:solidFill>
                  <a:prstClr val="black"/>
                </a:solidFill>
                <a:latin typeface="Bahnschrift SemiBold" panose="020B0502040204020203" pitchFamily="34" charset="0"/>
              </a:rPr>
              <a:t> В.Г.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5574" y="4948487"/>
            <a:ext cx="8484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ahnschrift SemiBold" panose="020B0502040204020203" pitchFamily="34" charset="0"/>
              </a:rPr>
              <a:t>(Презентация для детей  старшего дошкольного возраста)</a:t>
            </a:r>
          </a:p>
        </p:txBody>
      </p:sp>
    </p:spTree>
    <p:extLst>
      <p:ext uri="{BB962C8B-B14F-4D97-AF65-F5344CB8AC3E}">
        <p14:creationId xmlns:p14="http://schemas.microsoft.com/office/powerpoint/2010/main" val="3736345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88024" y="1556792"/>
            <a:ext cx="38241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Bahnschrift SemiBold" panose="020B0502040204020203" pitchFamily="34" charset="0"/>
              </a:rPr>
              <a:t>Кто на машине нас прокатит,</a:t>
            </a:r>
            <a:br>
              <a:rPr lang="ru-RU" sz="2400" dirty="0">
                <a:latin typeface="Bahnschrift SemiBold" panose="020B0502040204020203" pitchFamily="34" charset="0"/>
              </a:rPr>
            </a:br>
            <a:r>
              <a:rPr lang="ru-RU" sz="2400" dirty="0">
                <a:latin typeface="Bahnschrift SemiBold" panose="020B0502040204020203" pitchFamily="34" charset="0"/>
              </a:rPr>
              <a:t>И на рыбалку позовёт?</a:t>
            </a:r>
            <a:br>
              <a:rPr lang="ru-RU" sz="2400" dirty="0">
                <a:latin typeface="Bahnschrift SemiBold" panose="020B0502040204020203" pitchFamily="34" charset="0"/>
              </a:rPr>
            </a:br>
            <a:r>
              <a:rPr lang="ru-RU" sz="2400" dirty="0">
                <a:latin typeface="Bahnschrift SemiBold" panose="020B0502040204020203" pitchFamily="34" charset="0"/>
              </a:rPr>
              <a:t>Любому делу нас научит.</a:t>
            </a:r>
            <a:br>
              <a:rPr lang="ru-RU" sz="2400" dirty="0">
                <a:latin typeface="Bahnschrift SemiBold" panose="020B0502040204020203" pitchFamily="34" charset="0"/>
              </a:rPr>
            </a:br>
            <a:r>
              <a:rPr lang="ru-RU" sz="2400" dirty="0">
                <a:latin typeface="Bahnschrift SemiBold" panose="020B0502040204020203" pitchFamily="34" charset="0"/>
              </a:rPr>
              <a:t>И за грибами в лес возьмёт?</a:t>
            </a:r>
            <a:br>
              <a:rPr lang="ru-RU" sz="2400" dirty="0">
                <a:latin typeface="Bahnschrift SemiBold" panose="020B0502040204020203" pitchFamily="34" charset="0"/>
              </a:rPr>
            </a:br>
            <a:r>
              <a:rPr lang="ru-RU" sz="2400" dirty="0">
                <a:latin typeface="Bahnschrift SemiBold" panose="020B0502040204020203" pitchFamily="34" charset="0"/>
              </a:rPr>
              <a:t>Рядом с ним и скуки нет.</a:t>
            </a:r>
            <a:br>
              <a:rPr lang="ru-RU" sz="2400" dirty="0">
                <a:latin typeface="Bahnschrift SemiBold" panose="020B0502040204020203" pitchFamily="34" charset="0"/>
              </a:rPr>
            </a:br>
            <a:r>
              <a:rPr lang="ru-RU" sz="2400" dirty="0">
                <a:latin typeface="Bahnschrift SemiBold" panose="020B0502040204020203" pitchFamily="34" charset="0"/>
              </a:rPr>
              <a:t>Это наш любимый…….(Дед)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105"/>
          <a:stretch/>
        </p:blipFill>
        <p:spPr>
          <a:xfrm>
            <a:off x="1187624" y="1556792"/>
            <a:ext cx="2545773" cy="3416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171188" y="5489782"/>
            <a:ext cx="26019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3300"/>
                </a:solidFill>
                <a:latin typeface="Bahnschrift SemiBold" panose="020B0502040204020203" pitchFamily="34" charset="0"/>
              </a:rPr>
              <a:t>Вопрос:</a:t>
            </a:r>
          </a:p>
          <a:p>
            <a:r>
              <a:rPr lang="ru-RU" sz="2400" dirty="0">
                <a:solidFill>
                  <a:srgbClr val="C00000"/>
                </a:solidFill>
                <a:latin typeface="Bahnschrift SemiBold" panose="020B0502040204020203" pitchFamily="34" charset="0"/>
              </a:rPr>
              <a:t>Дедушка какой? </a:t>
            </a:r>
          </a:p>
        </p:txBody>
      </p:sp>
    </p:spTree>
    <p:extLst>
      <p:ext uri="{BB962C8B-B14F-4D97-AF65-F5344CB8AC3E}">
        <p14:creationId xmlns:p14="http://schemas.microsoft.com/office/powerpoint/2010/main" val="2206538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0" y="1916832"/>
            <a:ext cx="4320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Кто по утрам идет учиться?</a:t>
            </a:r>
            <a:br>
              <a:rPr lang="ru-RU" sz="2400" dirty="0"/>
            </a:br>
            <a:r>
              <a:rPr lang="ru-RU" sz="2400" dirty="0"/>
              <a:t>Он получать оценки рад.</a:t>
            </a:r>
            <a:br>
              <a:rPr lang="ru-RU" sz="2400" dirty="0"/>
            </a:br>
            <a:r>
              <a:rPr lang="ru-RU" sz="2400" dirty="0"/>
              <a:t>Конечно это старший …..(Брат)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835"/>
          <a:stretch/>
        </p:blipFill>
        <p:spPr>
          <a:xfrm>
            <a:off x="1763688" y="1900726"/>
            <a:ext cx="2100236" cy="28972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54394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542" b="-4958"/>
          <a:stretch/>
        </p:blipFill>
        <p:spPr>
          <a:xfrm>
            <a:off x="1403648" y="2267387"/>
            <a:ext cx="2376264" cy="3278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004048" y="2295453"/>
            <a:ext cx="38884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Bahnschrift SemiBold" panose="020B0502040204020203" pitchFamily="34" charset="0"/>
              </a:rPr>
              <a:t>У неё заколки, бантики,</a:t>
            </a:r>
            <a:br>
              <a:rPr lang="ru-RU" sz="2400" dirty="0">
                <a:latin typeface="Bahnschrift SemiBold" panose="020B0502040204020203" pitchFamily="34" charset="0"/>
              </a:rPr>
            </a:br>
            <a:r>
              <a:rPr lang="ru-RU" sz="2400" dirty="0">
                <a:latin typeface="Bahnschrift SemiBold" panose="020B0502040204020203" pitchFamily="34" charset="0"/>
              </a:rPr>
              <a:t>Куклы, бусинки и фантики.</a:t>
            </a:r>
            <a:br>
              <a:rPr lang="ru-RU" sz="2400" dirty="0">
                <a:latin typeface="Bahnschrift SemiBold" panose="020B0502040204020203" pitchFamily="34" charset="0"/>
              </a:rPr>
            </a:br>
            <a:r>
              <a:rPr lang="ru-RU" sz="2400" dirty="0">
                <a:latin typeface="Bahnschrift SemiBold" panose="020B0502040204020203" pitchFamily="34" charset="0"/>
              </a:rPr>
              <a:t>Смешные милые косички</a:t>
            </a:r>
            <a:br>
              <a:rPr lang="ru-RU" sz="2400" dirty="0">
                <a:latin typeface="Bahnschrift SemiBold" panose="020B0502040204020203" pitchFamily="34" charset="0"/>
              </a:rPr>
            </a:br>
            <a:r>
              <a:rPr lang="ru-RU" sz="2400" dirty="0">
                <a:latin typeface="Bahnschrift SemiBold" panose="020B0502040204020203" pitchFamily="34" charset="0"/>
              </a:rPr>
              <a:t>Конечно милая…. (Сестричка)</a:t>
            </a:r>
          </a:p>
        </p:txBody>
      </p:sp>
    </p:spTree>
    <p:extLst>
      <p:ext uri="{BB962C8B-B14F-4D97-AF65-F5344CB8AC3E}">
        <p14:creationId xmlns:p14="http://schemas.microsoft.com/office/powerpoint/2010/main" val="1412317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35796" y="1700808"/>
            <a:ext cx="3672408" cy="2754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94394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00599" y="260648"/>
            <a:ext cx="437965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atin typeface="Bahnschrift SemiBold" panose="020B0502040204020203" pitchFamily="34" charset="0"/>
              </a:rPr>
              <a:t>Игра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58605" y="1916832"/>
            <a:ext cx="4429418" cy="43704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latin typeface="Bahnschrift SemiBold" panose="020B0502040204020203" pitchFamily="34" charset="0"/>
              </a:rPr>
              <a:t>Игра «Моя семья»</a:t>
            </a:r>
          </a:p>
          <a:p>
            <a:br>
              <a:rPr lang="ru-RU" sz="2000" dirty="0">
                <a:latin typeface="Bahnschrift SemiBold" panose="020B0502040204020203" pitchFamily="34" charset="0"/>
              </a:rPr>
            </a:br>
            <a:r>
              <a:rPr lang="ru-RU" sz="2000" dirty="0">
                <a:latin typeface="Bahnschrift SemiBold" panose="020B0502040204020203" pitchFamily="34" charset="0"/>
              </a:rPr>
              <a:t>В руках моих </a:t>
            </a:r>
          </a:p>
          <a:p>
            <a:r>
              <a:rPr lang="ru-RU" sz="2000" dirty="0">
                <a:latin typeface="Bahnschrift SemiBold" panose="020B0502040204020203" pitchFamily="34" charset="0"/>
              </a:rPr>
              <a:t>Большая сила скрыта и секрет.</a:t>
            </a:r>
            <a:br>
              <a:rPr lang="ru-RU" sz="2000" dirty="0">
                <a:latin typeface="Bahnschrift SemiBold" panose="020B0502040204020203" pitchFamily="34" charset="0"/>
              </a:rPr>
            </a:br>
            <a:r>
              <a:rPr lang="ru-RU" sz="2000" dirty="0">
                <a:latin typeface="Bahnschrift SemiBold" panose="020B0502040204020203" pitchFamily="34" charset="0"/>
              </a:rPr>
              <a:t>Открыть его попробуем все вместе.</a:t>
            </a:r>
            <a:br>
              <a:rPr lang="ru-RU" sz="2000" dirty="0">
                <a:latin typeface="Bahnschrift SemiBold" panose="020B0502040204020203" pitchFamily="34" charset="0"/>
              </a:rPr>
            </a:br>
            <a:r>
              <a:rPr lang="ru-RU" sz="2000" dirty="0">
                <a:latin typeface="Bahnschrift SemiBold" panose="020B0502040204020203" pitchFamily="34" charset="0"/>
              </a:rPr>
              <a:t>Коль поднимаю руку вверх, </a:t>
            </a:r>
          </a:p>
          <a:p>
            <a:r>
              <a:rPr lang="ru-RU" sz="2000" dirty="0">
                <a:latin typeface="Bahnschrift SemiBold" panose="020B0502040204020203" pitchFamily="34" charset="0"/>
              </a:rPr>
              <a:t>Кричите «мама»,</a:t>
            </a:r>
            <a:br>
              <a:rPr lang="ru-RU" sz="2000" dirty="0">
                <a:latin typeface="Bahnschrift SemiBold" panose="020B0502040204020203" pitchFamily="34" charset="0"/>
              </a:rPr>
            </a:br>
            <a:r>
              <a:rPr lang="ru-RU" sz="2000" dirty="0">
                <a:latin typeface="Bahnschrift SemiBold" panose="020B0502040204020203" pitchFamily="34" charset="0"/>
              </a:rPr>
              <a:t>Вниз руку опущу, </a:t>
            </a:r>
          </a:p>
          <a:p>
            <a:r>
              <a:rPr lang="ru-RU" sz="2000" dirty="0">
                <a:latin typeface="Bahnschrift SemiBold" panose="020B0502040204020203" pitchFamily="34" charset="0"/>
              </a:rPr>
              <a:t>Кричите «папа».</a:t>
            </a:r>
            <a:br>
              <a:rPr lang="ru-RU" sz="2000" dirty="0">
                <a:latin typeface="Bahnschrift SemiBold" panose="020B0502040204020203" pitchFamily="34" charset="0"/>
              </a:rPr>
            </a:br>
            <a:r>
              <a:rPr lang="ru-RU" sz="2000" dirty="0">
                <a:latin typeface="Bahnschrift SemiBold" panose="020B0502040204020203" pitchFamily="34" charset="0"/>
              </a:rPr>
              <a:t>Коль помашу, </a:t>
            </a:r>
          </a:p>
          <a:p>
            <a:r>
              <a:rPr lang="ru-RU" sz="2000" dirty="0">
                <a:latin typeface="Bahnschrift SemiBold" panose="020B0502040204020203" pitchFamily="34" charset="0"/>
              </a:rPr>
              <a:t>Кричите «я»,</a:t>
            </a:r>
            <a:br>
              <a:rPr lang="ru-RU" sz="2000" dirty="0">
                <a:latin typeface="Bahnschrift SemiBold" panose="020B0502040204020203" pitchFamily="34" charset="0"/>
              </a:rPr>
            </a:br>
            <a:r>
              <a:rPr lang="ru-RU" sz="2000" dirty="0">
                <a:latin typeface="Bahnschrift SemiBold" panose="020B0502040204020203" pitchFamily="34" charset="0"/>
              </a:rPr>
              <a:t>А если две руки вверху –</a:t>
            </a:r>
          </a:p>
          <a:p>
            <a:r>
              <a:rPr lang="ru-RU" sz="2000" dirty="0">
                <a:latin typeface="Bahnschrift SemiBold" panose="020B0502040204020203" pitchFamily="34" charset="0"/>
              </a:rPr>
              <a:t>«моя семья»</a:t>
            </a:r>
          </a:p>
          <a:p>
            <a:r>
              <a:rPr lang="ru-RU" dirty="0"/>
              <a:t>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511"/>
          <a:stretch/>
        </p:blipFill>
        <p:spPr>
          <a:xfrm>
            <a:off x="395536" y="332656"/>
            <a:ext cx="1872208" cy="2073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511"/>
          <a:stretch/>
        </p:blipFill>
        <p:spPr>
          <a:xfrm rot="10800000">
            <a:off x="2528391" y="332656"/>
            <a:ext cx="1872208" cy="2073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2477398"/>
            <a:ext cx="1840516" cy="2132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010" y="5180209"/>
            <a:ext cx="1872208" cy="13451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21437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2132856"/>
            <a:ext cx="6193772" cy="472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  <a:t>Семья – это счастье, любовь и удача,</a:t>
            </a:r>
            <a:b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</a:br>
            <a: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  <a:t>Семья – это летом поездки на дачу.</a:t>
            </a:r>
            <a:b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</a:br>
            <a: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  <a:t>Семья – это праздник, семейные даты,</a:t>
            </a:r>
            <a:b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</a:br>
            <a: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  <a:t>Подарки, покупки, приятные траты.</a:t>
            </a:r>
            <a:b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</a:br>
            <a: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  <a:t>Рождение детей, первый шаг, первый лепет,</a:t>
            </a:r>
            <a:b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</a:br>
            <a: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  <a:t>Мечты о хорошем, волнение и трепет.</a:t>
            </a:r>
            <a:b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</a:br>
            <a: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  <a:t>Семья – это труд, друг о друге забота,</a:t>
            </a:r>
            <a:b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</a:br>
            <a: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  <a:t>Семья – это много домашней работы.</a:t>
            </a:r>
            <a:b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</a:br>
            <a: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  <a:t>Семья – это важно!</a:t>
            </a:r>
            <a:b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</a:br>
            <a: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  <a:t>Семья – это сложно!</a:t>
            </a:r>
            <a:b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</a:br>
            <a: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  <a:t>Но счастливо жить одному невозможно!</a:t>
            </a:r>
            <a:b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</a:br>
            <a: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  <a:t>Всегда будьте вместе, любовь берегите,</a:t>
            </a:r>
            <a:b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</a:br>
            <a: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  <a:t>Обиды и ссоры подальше гоните,</a:t>
            </a:r>
            <a:b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</a:br>
            <a: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  <a:t>Хочу, чтоб про нас говорили друзья:</a:t>
            </a:r>
            <a:b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</a:br>
            <a: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  <a:t>Какая хорошая Ваша семья!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9" y="260648"/>
            <a:ext cx="859099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Стихи о семье</a:t>
            </a:r>
          </a:p>
        </p:txBody>
      </p:sp>
    </p:spTree>
    <p:extLst>
      <p:ext uri="{BB962C8B-B14F-4D97-AF65-F5344CB8AC3E}">
        <p14:creationId xmlns:p14="http://schemas.microsoft.com/office/powerpoint/2010/main" val="374343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079379"/>
            <a:ext cx="2664297" cy="25390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3" y="116632"/>
            <a:ext cx="5112568" cy="117624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atin typeface="Bahnschrift SemiBold" panose="020B0502040204020203" pitchFamily="34" charset="0"/>
              </a:rPr>
              <a:t>Традиции семьи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0" y="1412776"/>
            <a:ext cx="417646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Bahnschrift SemiBold" panose="020B0502040204020203" pitchFamily="34" charset="0"/>
              </a:rPr>
              <a:t>В каждой семье есть свои большие и маленькие традиции, объединяющие всех домочадцев не в обязательном порядке, а исключительно — по желанию души. Для одной семьи такой традицией является совместный просмотр комедийных новинок по выходным под хруст попкорна, для другой – изготовление новогодних игрушек перед праздником, для третьей – путешествия на каникулах в новые, неизведанные места. Какие традиции способны сблизить всех членов семьи и создать в доме ту самую атмосферу счастья и семейного единения?</a:t>
            </a:r>
          </a:p>
        </p:txBody>
      </p:sp>
    </p:spTree>
    <p:extLst>
      <p:ext uri="{BB962C8B-B14F-4D97-AF65-F5344CB8AC3E}">
        <p14:creationId xmlns:p14="http://schemas.microsoft.com/office/powerpoint/2010/main" val="1063083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35014" y="600852"/>
            <a:ext cx="502947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Семейный выход в свет.</a:t>
            </a:r>
          </a:p>
          <a:p>
            <a:br>
              <a:rPr lang="ru-RU" sz="2400" dirty="0"/>
            </a:br>
            <a:r>
              <a:rPr lang="ru-RU" sz="2400" dirty="0"/>
              <a:t>Простая, но приятная семейная традиция – раз в месяц (а лучше – по выходным) выбираться </a:t>
            </a:r>
            <a:r>
              <a:rPr lang="ru-RU" sz="2400" u="sng" dirty="0"/>
              <a:t>в кинотеатр </a:t>
            </a:r>
            <a:r>
              <a:rPr lang="ru-RU" sz="2400" dirty="0"/>
              <a:t>на многообещающую новинку, </a:t>
            </a:r>
            <a:r>
              <a:rPr lang="ru-RU" sz="2400" u="sng" dirty="0"/>
              <a:t>в Макдональдс </a:t>
            </a:r>
            <a:r>
              <a:rPr lang="ru-RU" sz="2400" dirty="0"/>
              <a:t>на «праздник живота», </a:t>
            </a:r>
            <a:r>
              <a:rPr lang="ru-RU" sz="2400" u="sng" dirty="0"/>
              <a:t>за город </a:t>
            </a:r>
            <a:r>
              <a:rPr lang="ru-RU" sz="2400" dirty="0"/>
              <a:t>– на водную или конную прогулку, и пр.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764704"/>
            <a:ext cx="2165154" cy="19249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6768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81330" y="260649"/>
            <a:ext cx="418565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Bahnschrift SemiBold" panose="020B0502040204020203" pitchFamily="34" charset="0"/>
              </a:rPr>
              <a:t>Прогулки на природе</a:t>
            </a:r>
          </a:p>
          <a:p>
            <a:endParaRPr lang="ru-RU" sz="2000" dirty="0">
              <a:latin typeface="Bahnschrift SemiBold" panose="020B0502040204020203" pitchFamily="34" charset="0"/>
            </a:endParaRPr>
          </a:p>
          <a:p>
            <a:r>
              <a:rPr lang="ru-RU" sz="2000" dirty="0">
                <a:latin typeface="Bahnschrift SemiBold" panose="020B0502040204020203" pitchFamily="34" charset="0"/>
              </a:rPr>
              <a:t>Путешествие по кладовым матери-природы </a:t>
            </a:r>
            <a:r>
              <a:rPr lang="ru-RU" sz="2000" u="sng" dirty="0">
                <a:latin typeface="Bahnschrift SemiBold" panose="020B0502040204020203" pitchFamily="34" charset="0"/>
              </a:rPr>
              <a:t>за грибами-ягодами</a:t>
            </a:r>
            <a:r>
              <a:rPr lang="ru-RU" sz="2000" dirty="0">
                <a:latin typeface="Bahnschrift SemiBold" panose="020B0502040204020203" pitchFamily="34" charset="0"/>
              </a:rPr>
              <a:t> или даже сбор лекарственных трав для домашней народной аптечки.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1407488"/>
            <a:ext cx="2448272" cy="17334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302" y="4718537"/>
            <a:ext cx="2448272" cy="20124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63267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90078" y="446034"/>
            <a:ext cx="42484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Bahnschrift SemiBold" panose="020B0502040204020203" pitchFamily="34" charset="0"/>
              </a:rPr>
              <a:t>Пикники на природе –</a:t>
            </a:r>
          </a:p>
          <a:p>
            <a:r>
              <a:rPr lang="ru-RU" sz="2000" b="1" dirty="0">
                <a:latin typeface="Bahnschrift SemiBold" panose="020B0502040204020203" pitchFamily="34" charset="0"/>
              </a:rPr>
              <a:t>совмещаем приятное с полезным.</a:t>
            </a:r>
            <a:br>
              <a:rPr lang="ru-RU" sz="2000" dirty="0">
                <a:latin typeface="Bahnschrift SemiBold" panose="020B0502040204020203" pitchFamily="34" charset="0"/>
              </a:rPr>
            </a:br>
            <a:r>
              <a:rPr lang="ru-RU" sz="2000" dirty="0">
                <a:latin typeface="Bahnschrift SemiBold" panose="020B0502040204020203" pitchFamily="34" charset="0"/>
              </a:rPr>
              <a:t>Семейный регулярный отдых на природе может быть любым, в соответствии с желаниями и временем года – купание и </a:t>
            </a:r>
            <a:r>
              <a:rPr lang="ru-RU" sz="2000" u="sng" dirty="0">
                <a:latin typeface="Bahnschrift SemiBold" panose="020B0502040204020203" pitchFamily="34" charset="0"/>
              </a:rPr>
              <a:t>сочные шашлыки</a:t>
            </a:r>
            <a:r>
              <a:rPr lang="ru-RU" sz="2000" dirty="0">
                <a:latin typeface="Bahnschrift SemiBold" panose="020B0502040204020203" pitchFamily="34" charset="0"/>
              </a:rPr>
              <a:t>, </a:t>
            </a:r>
            <a:r>
              <a:rPr lang="ru-RU" sz="2000" u="sng" dirty="0">
                <a:latin typeface="Bahnschrift SemiBold" panose="020B0502040204020203" pitchFamily="34" charset="0"/>
              </a:rPr>
              <a:t>рыбалка</a:t>
            </a:r>
            <a:r>
              <a:rPr lang="ru-RU" sz="2000" dirty="0">
                <a:latin typeface="Bahnschrift SemiBold" panose="020B0502040204020203" pitchFamily="34" charset="0"/>
              </a:rPr>
              <a:t> всей семьей, </a:t>
            </a:r>
            <a:r>
              <a:rPr lang="ru-RU" sz="2000" u="sng" dirty="0">
                <a:latin typeface="Bahnschrift SemiBold" panose="020B0502040204020203" pitchFamily="34" charset="0"/>
              </a:rPr>
              <a:t>ночные посиделки </a:t>
            </a:r>
            <a:r>
              <a:rPr lang="ru-RU" sz="2000" dirty="0">
                <a:latin typeface="Bahnschrift SemiBold" panose="020B0502040204020203" pitchFamily="34" charset="0"/>
              </a:rPr>
              <a:t>у костра с гитарой и чаем в котелке. путешествие по кладовым матери-природы за грибами-ягодами или даже сбор лекарственных трав для домашней народной аптечки.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3" y="5242028"/>
            <a:ext cx="2664295" cy="12917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094" y="1129666"/>
            <a:ext cx="2914770" cy="20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83339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0" y="188640"/>
            <a:ext cx="3024336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Bahnschrift SemiBold" panose="020B0502040204020203" pitchFamily="34" charset="0"/>
              </a:rPr>
              <a:t>Загадка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576"/>
          <a:stretch/>
        </p:blipFill>
        <p:spPr>
          <a:xfrm>
            <a:off x="6035519" y="1488396"/>
            <a:ext cx="2640937" cy="388120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454"/>
          <a:stretch/>
        </p:blipFill>
        <p:spPr>
          <a:xfrm>
            <a:off x="2163681" y="990742"/>
            <a:ext cx="2183599" cy="29882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4633755"/>
            <a:ext cx="339227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effectLst/>
                <a:latin typeface="Bahnschrift SemiBold" panose="020B0502040204020203" pitchFamily="34" charset="0"/>
                <a:ea typeface="Times New Roman"/>
              </a:rPr>
              <a:t>Два дедушки, 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Bahnschrift SemiBold" panose="020B0502040204020203" pitchFamily="34" charset="0"/>
                <a:ea typeface="Times New Roman"/>
              </a:rPr>
              <a:t>две бабушки, 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Bahnschrift SemiBold" panose="020B0502040204020203" pitchFamily="34" charset="0"/>
                <a:ea typeface="Times New Roman"/>
              </a:rPr>
              <a:t>плюс папа, мама, я. 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Bahnschrift SemiBold" panose="020B0502040204020203" pitchFamily="34" charset="0"/>
                <a:ea typeface="Times New Roman"/>
              </a:rPr>
              <a:t>Сложили? 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Bahnschrift SemiBold" panose="020B0502040204020203" pitchFamily="34" charset="0"/>
                <a:ea typeface="Times New Roman"/>
              </a:rPr>
              <a:t>Что у вас получилось?</a:t>
            </a:r>
            <a:endParaRPr lang="ru-RU" sz="2400" dirty="0">
              <a:effectLst/>
              <a:latin typeface="Bahnschrift SemiBold" panose="020B0502040204020203" pitchFamily="34" charset="0"/>
              <a:ea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9820" y="5943182"/>
            <a:ext cx="17255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Семья</a:t>
            </a:r>
          </a:p>
        </p:txBody>
      </p:sp>
    </p:spTree>
    <p:extLst>
      <p:ext uri="{BB962C8B-B14F-4D97-AF65-F5344CB8AC3E}">
        <p14:creationId xmlns:p14="http://schemas.microsoft.com/office/powerpoint/2010/main" val="30587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92080" y="1124744"/>
            <a:ext cx="374441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Bahnschrift SemiBold" panose="020B0502040204020203" pitchFamily="34" charset="0"/>
              </a:rPr>
              <a:t>Совместный отпуск:</a:t>
            </a:r>
          </a:p>
          <a:p>
            <a:r>
              <a:rPr lang="ru-RU" sz="2400" dirty="0">
                <a:latin typeface="Bahnschrift SemiBold" panose="020B0502040204020203" pitchFamily="34" charset="0"/>
              </a:rPr>
              <a:t> </a:t>
            </a:r>
          </a:p>
          <a:p>
            <a:pPr marL="285750" indent="-285750">
              <a:buFontTx/>
              <a:buChar char="-"/>
            </a:pPr>
            <a:r>
              <a:rPr lang="ru-RU" sz="2400" dirty="0">
                <a:latin typeface="Bahnschrift SemiBold" panose="020B0502040204020203" pitchFamily="34" charset="0"/>
              </a:rPr>
              <a:t>На море;</a:t>
            </a:r>
          </a:p>
          <a:p>
            <a:pPr marL="285750" indent="-285750">
              <a:buFontTx/>
              <a:buChar char="-"/>
            </a:pPr>
            <a:r>
              <a:rPr lang="ru-RU" sz="2400" dirty="0">
                <a:latin typeface="Bahnschrift SemiBold" panose="020B0502040204020203" pitchFamily="34" charset="0"/>
              </a:rPr>
              <a:t>На даче;</a:t>
            </a:r>
            <a:br>
              <a:rPr lang="ru-RU" dirty="0"/>
            </a:br>
            <a:endParaRPr lang="ru-RU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8EFAE0CA-FD91-4E8B-8482-6D817CED64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575" y="4077072"/>
            <a:ext cx="3291858" cy="1851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C4CA4717-7830-46C6-9E59-C24C7AD8DA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4592" y="798885"/>
            <a:ext cx="2987824" cy="2151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3137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90785" y="342122"/>
            <a:ext cx="43204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Bahnschrift SemiBold" panose="020B0502040204020203" pitchFamily="34" charset="0"/>
              </a:rPr>
              <a:t>Праздники всей семьёй</a:t>
            </a:r>
            <a: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  <a:t>:</a:t>
            </a:r>
            <a:endParaRPr lang="ru-RU" sz="2000" dirty="0">
              <a:latin typeface="Bahnschrift SemiBold" panose="020B0502040204020203" pitchFamily="34" charset="0"/>
            </a:endParaRPr>
          </a:p>
          <a:p>
            <a:pPr marL="285750" indent="-285750">
              <a:buFontTx/>
              <a:buChar char="-"/>
            </a:pPr>
            <a:r>
              <a:rPr lang="ru-RU" sz="2000" dirty="0">
                <a:latin typeface="Bahnschrift SemiBold" panose="020B0502040204020203" pitchFamily="34" charset="0"/>
              </a:rPr>
              <a:t>Новый год;</a:t>
            </a:r>
          </a:p>
          <a:p>
            <a:pPr marL="285750" indent="-285750">
              <a:buFontTx/>
              <a:buChar char="-"/>
            </a:pPr>
            <a:r>
              <a:rPr lang="ru-RU" sz="2000" dirty="0">
                <a:latin typeface="Bahnschrift SemiBold" panose="020B0502040204020203" pitchFamily="34" charset="0"/>
              </a:rPr>
              <a:t>День рождение;</a:t>
            </a:r>
          </a:p>
          <a:p>
            <a:pPr marL="285750" indent="-285750">
              <a:buFontTx/>
              <a:buChar char="-"/>
            </a:pPr>
            <a:r>
              <a:rPr lang="ru-RU" sz="2000" dirty="0">
                <a:latin typeface="Bahnschrift SemiBold" panose="020B0502040204020203" pitchFamily="34" charset="0"/>
              </a:rPr>
              <a:t>Пасха и т.д.</a:t>
            </a:r>
          </a:p>
          <a:p>
            <a:pPr marL="285750" indent="-285750">
              <a:buFontTx/>
              <a:buChar char="-"/>
            </a:pPr>
            <a:endParaRPr lang="ru-RU" sz="2000" dirty="0">
              <a:latin typeface="Bahnschrift SemiBold" panose="020B0502040204020203" pitchFamily="34" charset="0"/>
            </a:endParaRPr>
          </a:p>
          <a:p>
            <a:r>
              <a:rPr lang="ru-RU" sz="2000" b="1" dirty="0">
                <a:solidFill>
                  <a:srgbClr val="002060"/>
                </a:solidFill>
                <a:latin typeface="Bahnschrift SemiBold" panose="020B0502040204020203" pitchFamily="34" charset="0"/>
              </a:rPr>
              <a:t>Подготовка к праздникам:</a:t>
            </a:r>
          </a:p>
          <a:p>
            <a:r>
              <a:rPr lang="ru-RU" sz="2000" dirty="0">
                <a:latin typeface="Bahnschrift SemiBold" panose="020B0502040204020203" pitchFamily="34" charset="0"/>
              </a:rPr>
              <a:t>-   Покупка подарков;</a:t>
            </a:r>
          </a:p>
          <a:p>
            <a:pPr marL="285750" indent="-285750">
              <a:buFontTx/>
              <a:buChar char="-"/>
            </a:pPr>
            <a:r>
              <a:rPr lang="ru-RU" sz="2000" dirty="0">
                <a:latin typeface="Bahnschrift SemiBold" panose="020B0502040204020203" pitchFamily="34" charset="0"/>
              </a:rPr>
              <a:t>Украшение интерьера;</a:t>
            </a:r>
          </a:p>
          <a:p>
            <a:pPr marL="285750" indent="-285750">
              <a:buFontTx/>
              <a:buChar char="-"/>
            </a:pPr>
            <a:r>
              <a:rPr lang="ru-RU" sz="2000" dirty="0">
                <a:latin typeface="Bahnschrift SemiBold" panose="020B0502040204020203" pitchFamily="34" charset="0"/>
              </a:rPr>
              <a:t>Подготовка к праздникам и т.д</a:t>
            </a:r>
            <a:r>
              <a:rPr lang="ru-RU" dirty="0"/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692696"/>
            <a:ext cx="2857416" cy="2143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4051"/>
          <a:stretch/>
        </p:blipFill>
        <p:spPr>
          <a:xfrm>
            <a:off x="863588" y="3458428"/>
            <a:ext cx="3073440" cy="27430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5075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00743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atin typeface="Bahnschrift SemiBold" panose="020B0502040204020203" pitchFamily="34" charset="0"/>
              </a:rPr>
              <a:t>Символы семьи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475" y="4420021"/>
            <a:ext cx="2516723" cy="18875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272" y="791834"/>
            <a:ext cx="1584176" cy="21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220072" y="4437112"/>
            <a:ext cx="32403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  <a:t>Любите! И цените счастье!</a:t>
            </a:r>
            <a:b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</a:br>
            <a: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  <a:t>Оно рождается в семье,</a:t>
            </a:r>
            <a:b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</a:br>
            <a: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  <a:t>Что может быть ее дороже,</a:t>
            </a:r>
            <a:b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</a:br>
            <a: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  <a:t>На этой сказочной земле!</a:t>
            </a:r>
          </a:p>
        </p:txBody>
      </p:sp>
    </p:spTree>
    <p:extLst>
      <p:ext uri="{BB962C8B-B14F-4D97-AF65-F5344CB8AC3E}">
        <p14:creationId xmlns:p14="http://schemas.microsoft.com/office/powerpoint/2010/main" val="3400900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2636912"/>
            <a:ext cx="3227851" cy="2420888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60698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24936" cy="1584176"/>
          </a:xfrm>
        </p:spPr>
        <p:txBody>
          <a:bodyPr/>
          <a:lstStyle/>
          <a:p>
            <a:pPr algn="ctr"/>
            <a:r>
              <a:rPr lang="ru-RU" dirty="0"/>
              <a:t>15 мая - Международный день семьи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2839198"/>
            <a:ext cx="3960440" cy="2173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737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3127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dirty="0">
                <a:latin typeface="Bahnschrift SemiBold" panose="020B0502040204020203" pitchFamily="34" charset="0"/>
              </a:rPr>
              <a:t>Что такое семья?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54220" y="1772815"/>
            <a:ext cx="480621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Bahnschrift SemiBold" panose="020B0502040204020203" pitchFamily="34" charset="0"/>
              </a:rPr>
              <a:t>Семья - самое главное </a:t>
            </a:r>
          </a:p>
          <a:p>
            <a:r>
              <a:rPr lang="ru-RU" sz="2000" dirty="0">
                <a:latin typeface="Bahnschrift SemiBold" panose="020B0502040204020203" pitchFamily="34" charset="0"/>
              </a:rPr>
              <a:t>в жизни для каждого из нас.</a:t>
            </a:r>
            <a:br>
              <a:rPr lang="ru-RU" sz="2000" dirty="0">
                <a:latin typeface="Bahnschrift SemiBold" panose="020B0502040204020203" pitchFamily="34" charset="0"/>
              </a:rPr>
            </a:br>
            <a:r>
              <a:rPr lang="ru-RU" sz="2000" dirty="0">
                <a:latin typeface="Bahnschrift SemiBold" panose="020B0502040204020203" pitchFamily="34" charset="0"/>
              </a:rPr>
              <a:t>Семья - это близкие и родные люди, </a:t>
            </a:r>
          </a:p>
          <a:p>
            <a:r>
              <a:rPr lang="ru-RU" sz="2000" dirty="0">
                <a:latin typeface="Bahnschrift SemiBold" panose="020B0502040204020203" pitchFamily="34" charset="0"/>
              </a:rPr>
              <a:t>те, кого мы любим, </a:t>
            </a:r>
          </a:p>
          <a:p>
            <a:r>
              <a:rPr lang="ru-RU" sz="2000" dirty="0">
                <a:latin typeface="Bahnschrift SemiBold" panose="020B0502040204020203" pitchFamily="34" charset="0"/>
              </a:rPr>
              <a:t>с кого берём пример, о ком заботимся, </a:t>
            </a:r>
          </a:p>
          <a:p>
            <a:r>
              <a:rPr lang="ru-RU" sz="2000" dirty="0">
                <a:latin typeface="Bahnschrift SemiBold" panose="020B0502040204020203" pitchFamily="34" charset="0"/>
              </a:rPr>
              <a:t>кому желаем добра и счастья.</a:t>
            </a:r>
          </a:p>
          <a:p>
            <a:r>
              <a:rPr lang="ru-RU" sz="2000" dirty="0">
                <a:latin typeface="Bahnschrift SemiBold" panose="020B0502040204020203" pitchFamily="34" charset="0"/>
              </a:rPr>
              <a:t>Именно в семье мы учимся любви, </a:t>
            </a:r>
          </a:p>
          <a:p>
            <a:r>
              <a:rPr lang="ru-RU" sz="2000" dirty="0">
                <a:latin typeface="Bahnschrift SemiBold" panose="020B0502040204020203" pitchFamily="34" charset="0"/>
              </a:rPr>
              <a:t>ответственности, заботе и уважению. </a:t>
            </a:r>
          </a:p>
          <a:p>
            <a:r>
              <a:rPr lang="ru-RU" sz="2000" dirty="0">
                <a:latin typeface="Bahnschrift SemiBold" panose="020B0502040204020203" pitchFamily="34" charset="0"/>
              </a:rPr>
              <a:t>Каждая отдельная семья – </a:t>
            </a:r>
          </a:p>
          <a:p>
            <a:r>
              <a:rPr lang="ru-RU" sz="2000" dirty="0">
                <a:latin typeface="Bahnschrift SemiBold" panose="020B0502040204020203" pitchFamily="34" charset="0"/>
              </a:rPr>
              <a:t>это как маленькая страна, </a:t>
            </a:r>
          </a:p>
          <a:p>
            <a:r>
              <a:rPr lang="ru-RU" sz="2000" dirty="0">
                <a:latin typeface="Bahnschrift SemiBold" panose="020B0502040204020203" pitchFamily="34" charset="0"/>
              </a:rPr>
              <a:t>где свои традиции, </a:t>
            </a:r>
          </a:p>
          <a:p>
            <a:r>
              <a:rPr lang="ru-RU" sz="2000" dirty="0">
                <a:latin typeface="Bahnschrift SemiBold" panose="020B0502040204020203" pitchFamily="34" charset="0"/>
              </a:rPr>
              <a:t>свой порядок и ритм жизни, </a:t>
            </a:r>
          </a:p>
          <a:p>
            <a:r>
              <a:rPr lang="ru-RU" sz="2000" dirty="0">
                <a:latin typeface="Bahnschrift SemiBold" panose="020B0502040204020203" pitchFamily="34" charset="0"/>
              </a:rPr>
              <a:t>каждая семья по-своему уникальна 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538718"/>
            <a:ext cx="2520280" cy="29785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48395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332656"/>
            <a:ext cx="8568951" cy="79208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atin typeface="Bahnschrift SemiBold" panose="020B0502040204020203" pitchFamily="34" charset="0"/>
              </a:rPr>
              <a:t>Происхождение семьи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7" y="2896832"/>
            <a:ext cx="3168352" cy="2539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23528" y="1170788"/>
            <a:ext cx="2952327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Bahnschrift SemiBold" panose="020B0502040204020203" pitchFamily="34" charset="0"/>
              </a:rPr>
              <a:t>Когда появилась первая семья, сказать сложно. Но то, что мужчины и женщины жили вместе, показывали раскопки в пещерах. Тогда это были не семьи, как мы понимаем это слово сегодня, скорее всего, в далекие времена женщины в первую очередь заботились о своих детях. А отец приносил в дом еду. </a:t>
            </a:r>
          </a:p>
          <a:p>
            <a:br>
              <a:rPr lang="ru-RU" sz="1400" dirty="0"/>
            </a:b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011981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188640"/>
            <a:ext cx="8640959" cy="151216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effectLst/>
              </a:rPr>
              <a:t>Когда появилось слово «семья»?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83968" y="1811145"/>
            <a:ext cx="468052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Bahnschrift SemiBold" panose="020B0502040204020203" pitchFamily="34" charset="0"/>
              </a:rPr>
              <a:t>Когда-то о нём не слыхала Земля…</a:t>
            </a:r>
          </a:p>
          <a:p>
            <a:r>
              <a:rPr lang="ru-RU" sz="2000" dirty="0">
                <a:latin typeface="Bahnschrift SemiBold" panose="020B0502040204020203" pitchFamily="34" charset="0"/>
              </a:rPr>
              <a:t>Но Еве сказал перед свадьбой Адам:</a:t>
            </a:r>
          </a:p>
          <a:p>
            <a:r>
              <a:rPr lang="ru-RU" sz="2000" dirty="0">
                <a:latin typeface="Bahnschrift SemiBold" panose="020B0502040204020203" pitchFamily="34" charset="0"/>
              </a:rPr>
              <a:t>-Сейчас я тебе семь вопросов задам </a:t>
            </a:r>
          </a:p>
          <a:p>
            <a:r>
              <a:rPr lang="ru-RU" sz="2000" dirty="0">
                <a:latin typeface="Bahnschrift SemiBold" panose="020B0502040204020203" pitchFamily="34" charset="0"/>
              </a:rPr>
              <a:t>- Кто деток родит мне, Богиня моя?</a:t>
            </a:r>
          </a:p>
          <a:p>
            <a:r>
              <a:rPr lang="ru-RU" sz="2000" dirty="0">
                <a:latin typeface="Bahnschrift SemiBold" panose="020B0502040204020203" pitchFamily="34" charset="0"/>
              </a:rPr>
              <a:t>И Ева тихонько ответила: «Я».</a:t>
            </a:r>
          </a:p>
          <a:p>
            <a:r>
              <a:rPr lang="ru-RU" sz="2000" dirty="0">
                <a:latin typeface="Bahnschrift SemiBold" panose="020B0502040204020203" pitchFamily="34" charset="0"/>
              </a:rPr>
              <a:t>-Кто их воспитает, царица моя?</a:t>
            </a:r>
          </a:p>
          <a:p>
            <a:r>
              <a:rPr lang="ru-RU" sz="2000" dirty="0">
                <a:latin typeface="Bahnschrift SemiBold" panose="020B0502040204020203" pitchFamily="34" charset="0"/>
              </a:rPr>
              <a:t>И Ева покорно ответила: «Я».</a:t>
            </a:r>
          </a:p>
          <a:p>
            <a:r>
              <a:rPr lang="ru-RU" sz="2000" dirty="0">
                <a:latin typeface="Bahnschrift SemiBold" panose="020B0502040204020203" pitchFamily="34" charset="0"/>
              </a:rPr>
              <a:t>-Кто пищу сготовит, о радость моя?</a:t>
            </a:r>
          </a:p>
          <a:p>
            <a:r>
              <a:rPr lang="ru-RU" sz="2000" dirty="0">
                <a:latin typeface="Bahnschrift SemiBold" panose="020B0502040204020203" pitchFamily="34" charset="0"/>
              </a:rPr>
              <a:t>И Ева всё также ответила: «Я».</a:t>
            </a:r>
          </a:p>
          <a:p>
            <a:r>
              <a:rPr lang="ru-RU" sz="2000" dirty="0">
                <a:latin typeface="Bahnschrift SemiBold" panose="020B0502040204020203" pitchFamily="34" charset="0"/>
              </a:rPr>
              <a:t>-Кто платье сошьёт, постирает бельё,</a:t>
            </a:r>
          </a:p>
          <a:p>
            <a:r>
              <a:rPr lang="ru-RU" sz="2000" dirty="0">
                <a:latin typeface="Bahnschrift SemiBold" panose="020B0502040204020203" pitchFamily="34" charset="0"/>
              </a:rPr>
              <a:t>Меня приласкает, украсит жильё?</a:t>
            </a:r>
          </a:p>
          <a:p>
            <a:r>
              <a:rPr lang="ru-RU" sz="2000" dirty="0">
                <a:latin typeface="Bahnschrift SemiBold" panose="020B0502040204020203" pitchFamily="34" charset="0"/>
              </a:rPr>
              <a:t>«Я, я - тихо молвила Ева, - я, я»---</a:t>
            </a:r>
          </a:p>
          <a:p>
            <a:r>
              <a:rPr lang="ru-RU" sz="2000" dirty="0">
                <a:latin typeface="Bahnschrift SemiBold" panose="020B0502040204020203" pitchFamily="34" charset="0"/>
              </a:rPr>
              <a:t>Сказала она знаменитых семь «я» -</a:t>
            </a:r>
          </a:p>
          <a:p>
            <a:r>
              <a:rPr lang="ru-RU" sz="2000" dirty="0">
                <a:latin typeface="Bahnschrift SemiBold" panose="020B0502040204020203" pitchFamily="34" charset="0"/>
              </a:rPr>
              <a:t>Вот так на Земле появилась семья.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2924944"/>
            <a:ext cx="2034226" cy="2712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877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346" y="188640"/>
            <a:ext cx="8627918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>
                <a:solidFill>
                  <a:schemeClr val="bg2">
                    <a:lumMod val="10000"/>
                  </a:schemeClr>
                </a:solidFill>
                <a:effectLst/>
                <a:latin typeface="Bahnschrift SemiBold" panose="020B0502040204020203" pitchFamily="34" charset="0"/>
              </a:rPr>
              <a:t>Пословицы, поговорки и загадки на тему семья</a:t>
            </a:r>
            <a:endParaRPr lang="ru-RU" sz="3600" dirty="0">
              <a:solidFill>
                <a:schemeClr val="bg2">
                  <a:lumMod val="10000"/>
                </a:schemeClr>
              </a:solidFill>
              <a:latin typeface="Bahnschrift SemiBold" panose="020B0502040204020203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270"/>
          <a:stretch/>
        </p:blipFill>
        <p:spPr>
          <a:xfrm>
            <a:off x="683568" y="2060848"/>
            <a:ext cx="2210228" cy="3010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347864" y="1582340"/>
            <a:ext cx="561662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Bahnschrift SemiBold" panose="020B0502040204020203" pitchFamily="34" charset="0"/>
              </a:rPr>
              <a:t>Я спрошу у вас, друзья:</a:t>
            </a:r>
            <a:br>
              <a:rPr lang="ru-RU" dirty="0">
                <a:solidFill>
                  <a:schemeClr val="bg2">
                    <a:lumMod val="10000"/>
                  </a:schemeClr>
                </a:solidFill>
                <a:latin typeface="Bahnschrift SemiBold" panose="020B0502040204020203" pitchFamily="34" charset="0"/>
              </a:rPr>
            </a:b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Bahnschrift SemiBold" panose="020B0502040204020203" pitchFamily="34" charset="0"/>
              </a:rPr>
              <a:t>Что такое семья?</a:t>
            </a:r>
            <a:br>
              <a:rPr lang="ru-RU" dirty="0">
                <a:solidFill>
                  <a:schemeClr val="bg2">
                    <a:lumMod val="10000"/>
                  </a:schemeClr>
                </a:solidFill>
                <a:latin typeface="Bahnschrift SemiBold" panose="020B0502040204020203" pitchFamily="34" charset="0"/>
              </a:rPr>
            </a:b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Bahnschrift SemiBold" panose="020B0502040204020203" pitchFamily="34" charset="0"/>
              </a:rPr>
              <a:t>Трудно быстро дать ответ?</a:t>
            </a:r>
            <a:br>
              <a:rPr lang="ru-RU" dirty="0">
                <a:solidFill>
                  <a:schemeClr val="bg2">
                    <a:lumMod val="10000"/>
                  </a:schemeClr>
                </a:solidFill>
                <a:latin typeface="Bahnschrift SemiBold" panose="020B0502040204020203" pitchFamily="34" charset="0"/>
              </a:rPr>
            </a:b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Bahnschrift SemiBold" panose="020B0502040204020203" pitchFamily="34" charset="0"/>
              </a:rPr>
              <a:t>Ну, тогда вам мой совет:</a:t>
            </a:r>
            <a:br>
              <a:rPr lang="ru-RU" dirty="0">
                <a:solidFill>
                  <a:schemeClr val="bg2">
                    <a:lumMod val="10000"/>
                  </a:schemeClr>
                </a:solidFill>
                <a:latin typeface="Bahnschrift SemiBold" panose="020B0502040204020203" pitchFamily="34" charset="0"/>
              </a:rPr>
            </a:b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Bahnschrift SemiBold" panose="020B0502040204020203" pitchFamily="34" charset="0"/>
              </a:rPr>
              <a:t>Отгадайте по порядку </a:t>
            </a:r>
          </a:p>
          <a:p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Bahnschrift SemiBold" panose="020B0502040204020203" pitchFamily="34" charset="0"/>
              </a:rPr>
              <a:t>Все семейные загадки.</a:t>
            </a:r>
          </a:p>
          <a:p>
            <a:endParaRPr lang="ru-RU" dirty="0">
              <a:solidFill>
                <a:schemeClr val="bg2">
                  <a:lumMod val="10000"/>
                </a:schemeClr>
              </a:solidFill>
              <a:latin typeface="Bahnschrift SemiBold" panose="020B0502040204020203" pitchFamily="34" charset="0"/>
            </a:endParaRPr>
          </a:p>
          <a:p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Bahnschrift SemiBold" panose="020B0502040204020203" pitchFamily="34" charset="0"/>
              </a:rPr>
              <a:t>Кто на кухне жарит, парит?</a:t>
            </a:r>
            <a:br>
              <a:rPr lang="ru-RU" dirty="0">
                <a:solidFill>
                  <a:schemeClr val="bg2">
                    <a:lumMod val="10000"/>
                  </a:schemeClr>
                </a:solidFill>
                <a:latin typeface="Bahnschrift SemiBold" panose="020B0502040204020203" pitchFamily="34" charset="0"/>
              </a:rPr>
            </a:b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Bahnschrift SemiBold" panose="020B0502040204020203" pitchFamily="34" charset="0"/>
              </a:rPr>
              <a:t>Кормит всех нас каждый день?</a:t>
            </a:r>
            <a:br>
              <a:rPr lang="ru-RU" dirty="0">
                <a:solidFill>
                  <a:schemeClr val="bg2">
                    <a:lumMod val="10000"/>
                  </a:schemeClr>
                </a:solidFill>
                <a:latin typeface="Bahnschrift SemiBold" panose="020B0502040204020203" pitchFamily="34" charset="0"/>
              </a:rPr>
            </a:b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Bahnschrift SemiBold" panose="020B0502040204020203" pitchFamily="34" charset="0"/>
              </a:rPr>
              <a:t>Убирать, стирать, готовить</a:t>
            </a:r>
            <a:br>
              <a:rPr lang="ru-RU" dirty="0">
                <a:solidFill>
                  <a:schemeClr val="bg2">
                    <a:lumMod val="10000"/>
                  </a:schemeClr>
                </a:solidFill>
                <a:latin typeface="Bahnschrift SemiBold" panose="020B0502040204020203" pitchFamily="34" charset="0"/>
              </a:rPr>
            </a:b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Bahnschrift SemiBold" panose="020B0502040204020203" pitchFamily="34" charset="0"/>
              </a:rPr>
              <a:t>Ей, ни чуточки не лень!</a:t>
            </a:r>
            <a:br>
              <a:rPr lang="ru-RU" dirty="0">
                <a:solidFill>
                  <a:schemeClr val="bg2">
                    <a:lumMod val="10000"/>
                  </a:schemeClr>
                </a:solidFill>
                <a:latin typeface="Bahnschrift SemiBold" panose="020B0502040204020203" pitchFamily="34" charset="0"/>
              </a:rPr>
            </a:b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Bahnschrift SemiBold" panose="020B0502040204020203" pitchFamily="34" charset="0"/>
              </a:rPr>
              <a:t>Её любит вся семья. Это…..</a:t>
            </a:r>
          </a:p>
          <a:p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Bahnschrift SemiBold" panose="020B0502040204020203" pitchFamily="34" charset="0"/>
              </a:rPr>
              <a:t>(мамочка моя).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66355" y="5293540"/>
            <a:ext cx="47981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3300"/>
                </a:solidFill>
              </a:rPr>
              <a:t>Вопрос:</a:t>
            </a:r>
          </a:p>
          <a:p>
            <a:r>
              <a:rPr lang="ru-RU" dirty="0">
                <a:solidFill>
                  <a:srgbClr val="C00000"/>
                </a:solidFill>
              </a:rPr>
              <a:t>Мама какая ? </a:t>
            </a:r>
          </a:p>
          <a:p>
            <a:r>
              <a:rPr lang="ru-RU" dirty="0">
                <a:solidFill>
                  <a:srgbClr val="C00000"/>
                </a:solidFill>
              </a:rPr>
              <a:t>(добрая, любящая, нежная, справедливая…)</a:t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991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72"/>
          <a:stretch/>
        </p:blipFill>
        <p:spPr>
          <a:xfrm>
            <a:off x="1043608" y="1577208"/>
            <a:ext cx="2453414" cy="4196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355976" y="1120676"/>
            <a:ext cx="41044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Bahnschrift SemiBold" panose="020B0502040204020203" pitchFamily="34" charset="0"/>
              </a:rPr>
              <a:t>Кого всегда с работы ждем?</a:t>
            </a:r>
            <a:br>
              <a:rPr lang="ru-RU" sz="2000" dirty="0">
                <a:latin typeface="Bahnschrift SemiBold" panose="020B0502040204020203" pitchFamily="34" charset="0"/>
              </a:rPr>
            </a:br>
            <a:r>
              <a:rPr lang="ru-RU" sz="2000" dirty="0">
                <a:latin typeface="Bahnschrift SemiBold" panose="020B0502040204020203" pitchFamily="34" charset="0"/>
              </a:rPr>
              <a:t>А он несется под дождем.</a:t>
            </a:r>
            <a:br>
              <a:rPr lang="ru-RU" sz="2000" dirty="0">
                <a:latin typeface="Bahnschrift SemiBold" panose="020B0502040204020203" pitchFamily="34" charset="0"/>
              </a:rPr>
            </a:br>
            <a:r>
              <a:rPr lang="ru-RU" sz="2000" dirty="0">
                <a:latin typeface="Bahnschrift SemiBold" panose="020B0502040204020203" pitchFamily="34" charset="0"/>
              </a:rPr>
              <a:t>Всем очень нужный и родной,</a:t>
            </a:r>
            <a:br>
              <a:rPr lang="ru-RU" sz="2000" dirty="0">
                <a:latin typeface="Bahnschrift SemiBold" panose="020B0502040204020203" pitchFamily="34" charset="0"/>
              </a:rPr>
            </a:br>
            <a:r>
              <a:rPr lang="ru-RU" sz="2000" dirty="0">
                <a:latin typeface="Bahnschrift SemiBold" panose="020B0502040204020203" pitchFamily="34" charset="0"/>
              </a:rPr>
              <a:t>Картошки купит в выходной.</a:t>
            </a:r>
            <a:br>
              <a:rPr lang="ru-RU" sz="2000" dirty="0">
                <a:latin typeface="Bahnschrift SemiBold" panose="020B0502040204020203" pitchFamily="34" charset="0"/>
              </a:rPr>
            </a:br>
            <a:r>
              <a:rPr lang="ru-RU" sz="2000" dirty="0">
                <a:latin typeface="Bahnschrift SemiBold" panose="020B0502040204020203" pitchFamily="34" charset="0"/>
              </a:rPr>
              <a:t>Починит чайник и утюг</a:t>
            </a:r>
            <a:br>
              <a:rPr lang="ru-RU" sz="2000" dirty="0">
                <a:latin typeface="Bahnschrift SemiBold" panose="020B0502040204020203" pitchFamily="34" charset="0"/>
              </a:rPr>
            </a:br>
            <a:r>
              <a:rPr lang="ru-RU" sz="2000" dirty="0">
                <a:latin typeface="Bahnschrift SemiBold" panose="020B0502040204020203" pitchFamily="34" charset="0"/>
              </a:rPr>
              <a:t>Мне и братишке – лучший друг.</a:t>
            </a:r>
            <a:br>
              <a:rPr lang="ru-RU" sz="2000" dirty="0">
                <a:latin typeface="Bahnschrift SemiBold" panose="020B0502040204020203" pitchFamily="34" charset="0"/>
              </a:rPr>
            </a:br>
            <a:r>
              <a:rPr lang="ru-RU" sz="2000" dirty="0">
                <a:latin typeface="Bahnschrift SemiBold" panose="020B0502040204020203" pitchFamily="34" charset="0"/>
              </a:rPr>
              <a:t>Он ростом чуть пониже шкафа.</a:t>
            </a:r>
            <a:br>
              <a:rPr lang="ru-RU" sz="2000" dirty="0">
                <a:latin typeface="Bahnschrift SemiBold" panose="020B0502040204020203" pitchFamily="34" charset="0"/>
              </a:rPr>
            </a:br>
            <a:r>
              <a:rPr lang="ru-RU" sz="2000" dirty="0">
                <a:latin typeface="Bahnschrift SemiBold" panose="020B0502040204020203" pitchFamily="34" charset="0"/>
              </a:rPr>
              <a:t>Давно всем ясно – это … (папа)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66355" y="4869160"/>
            <a:ext cx="47261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3300"/>
                </a:solidFill>
                <a:latin typeface="Bahnschrift SemiBold" panose="020B0502040204020203" pitchFamily="34" charset="0"/>
              </a:rPr>
              <a:t>Вопрос:</a:t>
            </a:r>
          </a:p>
          <a:p>
            <a:r>
              <a:rPr lang="ru-RU" sz="2400" dirty="0">
                <a:solidFill>
                  <a:srgbClr val="C00000"/>
                </a:solidFill>
                <a:latin typeface="Bahnschrift SemiBold" panose="020B0502040204020203" pitchFamily="34" charset="0"/>
              </a:rPr>
              <a:t>Папа какой? </a:t>
            </a:r>
          </a:p>
          <a:p>
            <a:r>
              <a:rPr lang="ru-RU" sz="2400" dirty="0">
                <a:solidFill>
                  <a:srgbClr val="C00000"/>
                </a:solidFill>
                <a:latin typeface="Bahnschrift SemiBold" panose="020B0502040204020203" pitchFamily="34" charset="0"/>
              </a:rPr>
              <a:t>(сильный, мужественный, добрый, умный…)</a:t>
            </a:r>
          </a:p>
        </p:txBody>
      </p:sp>
    </p:spTree>
    <p:extLst>
      <p:ext uri="{BB962C8B-B14F-4D97-AF65-F5344CB8AC3E}">
        <p14:creationId xmlns:p14="http://schemas.microsoft.com/office/powerpoint/2010/main" val="161042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7944" y="1196752"/>
            <a:ext cx="48416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Bahnschrift SemiBold" panose="020B0502040204020203" pitchFamily="34" charset="0"/>
              </a:rPr>
              <a:t>Кто нам свяжет всем носочки?</a:t>
            </a:r>
            <a:br>
              <a:rPr lang="ru-RU" sz="2400" dirty="0">
                <a:latin typeface="Bahnschrift SemiBold" panose="020B0502040204020203" pitchFamily="34" charset="0"/>
              </a:rPr>
            </a:br>
            <a:r>
              <a:rPr lang="ru-RU" sz="2400" dirty="0">
                <a:latin typeface="Bahnschrift SemiBold" panose="020B0502040204020203" pitchFamily="34" charset="0"/>
              </a:rPr>
              <a:t>Нас погладит ласково?</a:t>
            </a:r>
            <a:br>
              <a:rPr lang="ru-RU" sz="2400" dirty="0">
                <a:latin typeface="Bahnschrift SemiBold" panose="020B0502040204020203" pitchFamily="34" charset="0"/>
              </a:rPr>
            </a:br>
            <a:r>
              <a:rPr lang="ru-RU" sz="2400" dirty="0">
                <a:latin typeface="Bahnschrift SemiBold" panose="020B0502040204020203" pitchFamily="34" charset="0"/>
              </a:rPr>
              <a:t>И в любой беде утешит?</a:t>
            </a:r>
            <a:br>
              <a:rPr lang="ru-RU" sz="2400" dirty="0">
                <a:latin typeface="Bahnschrift SemiBold" panose="020B0502040204020203" pitchFamily="34" charset="0"/>
              </a:rPr>
            </a:br>
            <a:r>
              <a:rPr lang="ru-RU" sz="2400" dirty="0">
                <a:latin typeface="Bahnschrift SemiBold" panose="020B0502040204020203" pitchFamily="34" charset="0"/>
              </a:rPr>
              <a:t>И расскажет сказку нам?</a:t>
            </a:r>
            <a:br>
              <a:rPr lang="ru-RU" sz="2400" dirty="0">
                <a:latin typeface="Bahnschrift SemiBold" panose="020B0502040204020203" pitchFamily="34" charset="0"/>
              </a:rPr>
            </a:br>
            <a:r>
              <a:rPr lang="ru-RU" sz="2400" dirty="0">
                <a:latin typeface="Bahnschrift SemiBold" panose="020B0502040204020203" pitchFamily="34" charset="0"/>
              </a:rPr>
              <a:t>Поиграет в ладушки?</a:t>
            </a:r>
            <a:br>
              <a:rPr lang="ru-RU" sz="2400" dirty="0">
                <a:latin typeface="Bahnschrift SemiBold" panose="020B0502040204020203" pitchFamily="34" charset="0"/>
              </a:rPr>
            </a:br>
            <a:r>
              <a:rPr lang="ru-RU" sz="2400" dirty="0">
                <a:latin typeface="Bahnschrift SemiBold" panose="020B0502040204020203" pitchFamily="34" charset="0"/>
              </a:rPr>
              <a:t>Это наша ……..(бабушка)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980728"/>
            <a:ext cx="2336935" cy="2994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95536" y="5144418"/>
            <a:ext cx="413670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3300"/>
                </a:solidFill>
                <a:latin typeface="Bahnschrift SemiBold" panose="020B0502040204020203" pitchFamily="34" charset="0"/>
              </a:rPr>
              <a:t>Баба-бабушка, золотая сударушка! </a:t>
            </a:r>
          </a:p>
          <a:p>
            <a:r>
              <a:rPr lang="ru-RU" sz="2000" dirty="0">
                <a:solidFill>
                  <a:srgbClr val="003300"/>
                </a:solidFill>
                <a:latin typeface="Bahnschrift SemiBold" panose="020B0502040204020203" pitchFamily="34" charset="0"/>
              </a:rPr>
              <a:t>Бога молишь, хлебцем кормишь, </a:t>
            </a:r>
          </a:p>
          <a:p>
            <a:r>
              <a:rPr lang="ru-RU" sz="2000" dirty="0">
                <a:solidFill>
                  <a:srgbClr val="003300"/>
                </a:solidFill>
                <a:latin typeface="Bahnschrift SemiBold" panose="020B0502040204020203" pitchFamily="34" charset="0"/>
              </a:rPr>
              <a:t>дом бережешь, добро стережешь.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0" y="4221088"/>
            <a:ext cx="41764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3300"/>
                </a:solidFill>
                <a:latin typeface="Bahnschrift SemiBold" panose="020B0502040204020203" pitchFamily="34" charset="0"/>
              </a:rPr>
              <a:t>Вопрос:</a:t>
            </a:r>
            <a:endParaRPr lang="ru-RU" sz="2400" dirty="0">
              <a:solidFill>
                <a:srgbClr val="C00000"/>
              </a:solidFill>
              <a:latin typeface="Bahnschrift SemiBold" panose="020B0502040204020203" pitchFamily="34" charset="0"/>
            </a:endParaRPr>
          </a:p>
          <a:p>
            <a:r>
              <a:rPr lang="ru-RU" sz="2400" dirty="0">
                <a:solidFill>
                  <a:srgbClr val="C00000"/>
                </a:solidFill>
                <a:latin typeface="Bahnschrift SemiBold" panose="020B0502040204020203" pitchFamily="34" charset="0"/>
              </a:rPr>
              <a:t>Бабушка какая? </a:t>
            </a:r>
          </a:p>
          <a:p>
            <a:r>
              <a:rPr lang="ru-RU" sz="2400" dirty="0">
                <a:solidFill>
                  <a:srgbClr val="C00000"/>
                </a:solidFill>
                <a:latin typeface="Bahnschrift SemiBold" panose="020B0502040204020203" pitchFamily="34" charset="0"/>
              </a:rPr>
              <a:t>(добрая, ласковая, заботливая, мудрая…)</a:t>
            </a:r>
          </a:p>
        </p:txBody>
      </p:sp>
    </p:spTree>
    <p:extLst>
      <p:ext uri="{BB962C8B-B14F-4D97-AF65-F5344CB8AC3E}">
        <p14:creationId xmlns:p14="http://schemas.microsoft.com/office/powerpoint/2010/main" val="1521116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1003</TotalTime>
  <Words>1148</Words>
  <Application>Microsoft Office PowerPoint</Application>
  <PresentationFormat>Экран (4:3)</PresentationFormat>
  <Paragraphs>110</Paragraphs>
  <Slides>23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Bahnschrift SemiBold</vt:lpstr>
      <vt:lpstr>Calibri</vt:lpstr>
      <vt:lpstr>Georgia</vt:lpstr>
      <vt:lpstr>Times New Roman</vt:lpstr>
      <vt:lpstr>Trebuchet MS</vt:lpstr>
      <vt:lpstr>Воздушный поток</vt:lpstr>
      <vt:lpstr>«Семья» </vt:lpstr>
      <vt:lpstr>Загадка</vt:lpstr>
      <vt:lpstr>15 мая - Международный день семьи</vt:lpstr>
      <vt:lpstr>Что такое семья?</vt:lpstr>
      <vt:lpstr>Происхождение семьи</vt:lpstr>
      <vt:lpstr>Когда появилось слово «семья»? </vt:lpstr>
      <vt:lpstr>Пословицы, поговорки и загадки на тему семья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</vt:lpstr>
      <vt:lpstr>Стихи о семье</vt:lpstr>
      <vt:lpstr>Традиции семьи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Символы семьи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«Семья»</dc:title>
  <dc:creator>User</dc:creator>
  <cp:lastModifiedBy>user</cp:lastModifiedBy>
  <cp:revision>54</cp:revision>
  <dcterms:created xsi:type="dcterms:W3CDTF">2020-05-10T15:01:38Z</dcterms:created>
  <dcterms:modified xsi:type="dcterms:W3CDTF">2022-04-27T16:34:06Z</dcterms:modified>
</cp:coreProperties>
</file>