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  <p:sldId id="273" r:id="rId3"/>
    <p:sldId id="263" r:id="rId4"/>
    <p:sldId id="264" r:id="rId5"/>
    <p:sldId id="267" r:id="rId6"/>
    <p:sldId id="266" r:id="rId7"/>
    <p:sldId id="268" r:id="rId8"/>
    <p:sldId id="271" r:id="rId9"/>
    <p:sldId id="270" r:id="rId10"/>
    <p:sldId id="274" r:id="rId11"/>
    <p:sldId id="275" r:id="rId12"/>
    <p:sldId id="276" r:id="rId13"/>
    <p:sldId id="279" r:id="rId14"/>
    <p:sldId id="277" r:id="rId15"/>
    <p:sldId id="278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576" autoAdjust="0"/>
  </p:normalViewPr>
  <p:slideViewPr>
    <p:cSldViewPr>
      <p:cViewPr varScale="1">
        <p:scale>
          <a:sx n="98" d="100"/>
          <a:sy n="98" d="100"/>
        </p:scale>
        <p:origin x="798" y="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&#1050;&#1085;&#1080;&#1075;&#1072;1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&#1050;&#1085;&#1080;&#1075;&#1072;1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&#1050;&#1085;&#1080;&#1075;&#1072;1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&#1050;&#1085;&#1080;&#1075;&#1072;1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&#1050;&#1085;&#1080;&#1075;&#1072;1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stacked"/>
        <c:varyColors val="0"/>
        <c:ser>
          <c:idx val="0"/>
          <c:order val="0"/>
          <c:invertIfNegative val="0"/>
          <c:dLbls>
            <c:dLbl>
              <c:idx val="0"/>
              <c:layout>
                <c:manualLayout>
                  <c:x val="1.6666666666666698E-2"/>
                  <c:y val="-0.37500000000000011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1.6666666666666621E-2"/>
                  <c:y val="-8.796296296296302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2.2222222222222233E-2"/>
                  <c:y val="-0.13888888888888881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1.1111111111111117E-2"/>
                  <c:y val="-9.259259259259267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Лист1!$A$1:$D$1</c:f>
              <c:strCache>
                <c:ptCount val="4"/>
                <c:pt idx="0">
                  <c:v>да</c:v>
                </c:pt>
                <c:pt idx="1">
                  <c:v>не очень</c:v>
                </c:pt>
                <c:pt idx="2">
                  <c:v>не знаю</c:v>
                </c:pt>
                <c:pt idx="3">
                  <c:v>нет</c:v>
                </c:pt>
              </c:strCache>
            </c:strRef>
          </c:cat>
          <c:val>
            <c:numRef>
              <c:f>Лист1!$A$2:$D$2</c:f>
              <c:numCache>
                <c:formatCode>General</c:formatCode>
                <c:ptCount val="4"/>
                <c:pt idx="0">
                  <c:v>54</c:v>
                </c:pt>
                <c:pt idx="1">
                  <c:v>5</c:v>
                </c:pt>
                <c:pt idx="2">
                  <c:v>12</c:v>
                </c:pt>
                <c:pt idx="3">
                  <c:v>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365105936"/>
        <c:axId val="365107504"/>
        <c:axId val="0"/>
      </c:bar3DChart>
      <c:catAx>
        <c:axId val="365105936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365107504"/>
        <c:crosses val="autoZero"/>
        <c:auto val="1"/>
        <c:lblAlgn val="ctr"/>
        <c:lblOffset val="100"/>
        <c:noMultiLvlLbl val="0"/>
      </c:catAx>
      <c:valAx>
        <c:axId val="36510750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365105936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stacked"/>
        <c:varyColors val="0"/>
        <c:ser>
          <c:idx val="0"/>
          <c:order val="0"/>
          <c:invertIfNegative val="0"/>
          <c:dLbls>
            <c:dLbl>
              <c:idx val="0"/>
              <c:layout>
                <c:manualLayout>
                  <c:x val="1.3280212483399731E-2"/>
                  <c:y val="-0.14035087719298245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1.5936254980079678E-2"/>
                  <c:y val="-0.13645224171539971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1.5936254980079678E-2"/>
                  <c:y val="-0.14424951267056529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1.5936254980079678E-2"/>
                  <c:y val="-0.175438596491228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1.062416998671979E-2"/>
                  <c:y val="-0.21832358674463936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Лист2!$A$4:$E$4</c:f>
              <c:strCache>
                <c:ptCount val="5"/>
                <c:pt idx="0">
                  <c:v>была возможность проявить себя</c:v>
                </c:pt>
                <c:pt idx="1">
                  <c:v>больше самостоятельности</c:v>
                </c:pt>
                <c:pt idx="2">
                  <c:v>интересно</c:v>
                </c:pt>
                <c:pt idx="3">
                  <c:v>доброжелательная атмосфера</c:v>
                </c:pt>
                <c:pt idx="4">
                  <c:v>хорошо усваивается тема</c:v>
                </c:pt>
              </c:strCache>
            </c:strRef>
          </c:cat>
          <c:val>
            <c:numRef>
              <c:f>Лист2!$A$1:$E$1</c:f>
              <c:numCache>
                <c:formatCode>General</c:formatCode>
                <c:ptCount val="5"/>
                <c:pt idx="0">
                  <c:v>11</c:v>
                </c:pt>
                <c:pt idx="1">
                  <c:v>12</c:v>
                </c:pt>
                <c:pt idx="2">
                  <c:v>13</c:v>
                </c:pt>
                <c:pt idx="3">
                  <c:v>16</c:v>
                </c:pt>
                <c:pt idx="4">
                  <c:v>23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365107896"/>
        <c:axId val="365103584"/>
        <c:axId val="0"/>
      </c:bar3DChart>
      <c:catAx>
        <c:axId val="365107896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365103584"/>
        <c:crosses val="autoZero"/>
        <c:auto val="1"/>
        <c:lblAlgn val="ctr"/>
        <c:lblOffset val="100"/>
        <c:noMultiLvlLbl val="0"/>
      </c:catAx>
      <c:valAx>
        <c:axId val="36510358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365107896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 sz="1400" b="1" i="0" u="none" strike="noStrike" baseline="0">
                <a:latin typeface="Times New Roman" pitchFamily="18" charset="0"/>
                <a:cs typeface="Times New Roman" pitchFamily="18" charset="0"/>
              </a:rPr>
              <a:t>Качество обученности учеников 5"А"класса  по четвертям в 2022 году </a:t>
            </a:r>
            <a:endParaRPr lang="ru-RU" sz="1400" b="1">
              <a:latin typeface="Times New Roman" pitchFamily="18" charset="0"/>
              <a:cs typeface="Times New Roman" pitchFamily="18" charset="0"/>
            </a:endParaRPr>
          </a:p>
        </c:rich>
      </c:tx>
      <c:layout/>
      <c:overlay val="0"/>
    </c:title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stacked"/>
        <c:varyColors val="0"/>
        <c:ser>
          <c:idx val="0"/>
          <c:order val="0"/>
          <c:invertIfNegative val="0"/>
          <c:dLbls>
            <c:dLbl>
              <c:idx val="0"/>
              <c:layout>
                <c:manualLayout>
                  <c:x val="1.3888888888888897E-2"/>
                  <c:y val="-0.1620370370370372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2.5000000000000001E-2"/>
                  <c:y val="-0.24074074074074076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1.6666666666666673E-2"/>
                  <c:y val="-0.30555555555555558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Лист3!$E$4:$G$4</c:f>
              <c:strCache>
                <c:ptCount val="3"/>
                <c:pt idx="0">
                  <c:v>1 четверть</c:v>
                </c:pt>
                <c:pt idx="1">
                  <c:v>2 четверть</c:v>
                </c:pt>
                <c:pt idx="2">
                  <c:v>3 четверть </c:v>
                </c:pt>
              </c:strCache>
            </c:strRef>
          </c:cat>
          <c:val>
            <c:numRef>
              <c:f>Лист3!$B$4:$D$4</c:f>
              <c:numCache>
                <c:formatCode>0%</c:formatCode>
                <c:ptCount val="3"/>
                <c:pt idx="0">
                  <c:v>0.61</c:v>
                </c:pt>
                <c:pt idx="1">
                  <c:v>0.64</c:v>
                </c:pt>
                <c:pt idx="2">
                  <c:v>0.68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365105152"/>
        <c:axId val="365108288"/>
        <c:axId val="0"/>
      </c:bar3DChart>
      <c:catAx>
        <c:axId val="365105152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365108288"/>
        <c:crosses val="autoZero"/>
        <c:auto val="1"/>
        <c:lblAlgn val="ctr"/>
        <c:lblOffset val="100"/>
        <c:noMultiLvlLbl val="0"/>
      </c:catAx>
      <c:valAx>
        <c:axId val="365108288"/>
        <c:scaling>
          <c:orientation val="minMax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crossAx val="365105152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 sz="1400" b="1" i="0" u="none" strike="noStrike" baseline="0">
                <a:latin typeface="Times New Roman" pitchFamily="18" charset="0"/>
                <a:cs typeface="Times New Roman" pitchFamily="18" charset="0"/>
              </a:rPr>
              <a:t>Качество обученности учеников  6"Б"класса  по четвертям в 2022 году </a:t>
            </a:r>
            <a:endParaRPr lang="ru-RU" sz="1400" b="1">
              <a:latin typeface="Times New Roman" pitchFamily="18" charset="0"/>
              <a:cs typeface="Times New Roman" pitchFamily="18" charset="0"/>
            </a:endParaRPr>
          </a:p>
        </c:rich>
      </c:tx>
      <c:layout/>
      <c:overlay val="0"/>
    </c:title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stacked"/>
        <c:varyColors val="0"/>
        <c:ser>
          <c:idx val="0"/>
          <c:order val="0"/>
          <c:invertIfNegative val="0"/>
          <c:dLbls>
            <c:dLbl>
              <c:idx val="0"/>
              <c:layout>
                <c:manualLayout>
                  <c:x val="2.5000000000000001E-2"/>
                  <c:y val="-0.3101855497229514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2.5000000000000001E-2"/>
                  <c:y val="-0.24074074074074081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1.666666666666668E-2"/>
                  <c:y val="-0.30555555555555558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val>
            <c:numRef>
              <c:f>Лист3!$B$5:$D$5</c:f>
              <c:numCache>
                <c:formatCode>0%</c:formatCode>
                <c:ptCount val="3"/>
                <c:pt idx="0">
                  <c:v>0.6</c:v>
                </c:pt>
                <c:pt idx="1">
                  <c:v>0.56999999999999995</c:v>
                </c:pt>
                <c:pt idx="2">
                  <c:v>0.6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365100840"/>
        <c:axId val="365105544"/>
        <c:axId val="0"/>
      </c:bar3DChart>
      <c:catAx>
        <c:axId val="365100840"/>
        <c:scaling>
          <c:orientation val="minMax"/>
        </c:scaling>
        <c:delete val="0"/>
        <c:axPos val="b"/>
        <c:majorTickMark val="out"/>
        <c:minorTickMark val="none"/>
        <c:tickLblPos val="nextTo"/>
        <c:crossAx val="365105544"/>
        <c:crosses val="autoZero"/>
        <c:auto val="1"/>
        <c:lblAlgn val="ctr"/>
        <c:lblOffset val="100"/>
        <c:noMultiLvlLbl val="0"/>
      </c:catAx>
      <c:valAx>
        <c:axId val="365105544"/>
        <c:scaling>
          <c:orientation val="minMax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crossAx val="365100840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 sz="1400" b="1" i="0" u="none" strike="noStrike" baseline="0">
                <a:latin typeface="Times New Roman" pitchFamily="18" charset="0"/>
                <a:cs typeface="Times New Roman" pitchFamily="18" charset="0"/>
              </a:rPr>
              <a:t>Качество обученности учеников  6"В"класса  по четвертям в 2022 году </a:t>
            </a:r>
            <a:endParaRPr lang="ru-RU" sz="1400" b="1">
              <a:latin typeface="Times New Roman" pitchFamily="18" charset="0"/>
              <a:cs typeface="Times New Roman" pitchFamily="18" charset="0"/>
            </a:endParaRPr>
          </a:p>
        </c:rich>
      </c:tx>
      <c:layout/>
      <c:overlay val="0"/>
    </c:title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stacked"/>
        <c:varyColors val="0"/>
        <c:ser>
          <c:idx val="0"/>
          <c:order val="0"/>
          <c:invertIfNegative val="0"/>
          <c:dLbls>
            <c:dLbl>
              <c:idx val="0"/>
              <c:layout>
                <c:manualLayout>
                  <c:x val="1.6666666666666673E-2"/>
                  <c:y val="-0.17129666083406248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2.5000000000000001E-2"/>
                  <c:y val="-0.3194444444444445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1.6666666666666673E-2"/>
                  <c:y val="-0.32407407407407429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val>
            <c:numRef>
              <c:f>Лист3!$B$6:$D$6</c:f>
              <c:numCache>
                <c:formatCode>0%</c:formatCode>
                <c:ptCount val="3"/>
                <c:pt idx="0">
                  <c:v>0.38</c:v>
                </c:pt>
                <c:pt idx="1">
                  <c:v>0.42</c:v>
                </c:pt>
                <c:pt idx="2">
                  <c:v>0.42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365103976"/>
        <c:axId val="365104368"/>
        <c:axId val="0"/>
      </c:bar3DChart>
      <c:catAx>
        <c:axId val="365103976"/>
        <c:scaling>
          <c:orientation val="minMax"/>
        </c:scaling>
        <c:delete val="0"/>
        <c:axPos val="b"/>
        <c:majorTickMark val="out"/>
        <c:minorTickMark val="none"/>
        <c:tickLblPos val="nextTo"/>
        <c:crossAx val="365104368"/>
        <c:crosses val="autoZero"/>
        <c:auto val="1"/>
        <c:lblAlgn val="ctr"/>
        <c:lblOffset val="100"/>
        <c:noMultiLvlLbl val="0"/>
      </c:catAx>
      <c:valAx>
        <c:axId val="365104368"/>
        <c:scaling>
          <c:orientation val="minMax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crossAx val="365103976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315DCDD-B295-4984-9ED9-077C8C69E4AB}" type="datetimeFigureOut">
              <a:rPr lang="ru-RU" smtClean="0"/>
              <a:pPr/>
              <a:t>27.04.2022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5AD44AF-E638-419B-A2E1-68F8B10E7D9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315DCDD-B295-4984-9ED9-077C8C69E4AB}" type="datetimeFigureOut">
              <a:rPr lang="ru-RU" smtClean="0"/>
              <a:pPr/>
              <a:t>27.04.2022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5AD44AF-E638-419B-A2E1-68F8B10E7D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315DCDD-B295-4984-9ED9-077C8C69E4AB}" type="datetimeFigureOut">
              <a:rPr lang="ru-RU" smtClean="0"/>
              <a:pPr/>
              <a:t>27.04.2022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5AD44AF-E638-419B-A2E1-68F8B10E7D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315DCDD-B295-4984-9ED9-077C8C69E4AB}" type="datetimeFigureOut">
              <a:rPr lang="ru-RU" smtClean="0"/>
              <a:pPr/>
              <a:t>27.04.2022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5AD44AF-E638-419B-A2E1-68F8B10E7D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315DCDD-B295-4984-9ED9-077C8C69E4AB}" type="datetimeFigureOut">
              <a:rPr lang="ru-RU" smtClean="0"/>
              <a:pPr/>
              <a:t>27.04.2022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5AD44AF-E638-419B-A2E1-68F8B10E7D9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315DCDD-B295-4984-9ED9-077C8C69E4AB}" type="datetimeFigureOut">
              <a:rPr lang="ru-RU" smtClean="0"/>
              <a:pPr/>
              <a:t>27.04.2022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5AD44AF-E638-419B-A2E1-68F8B10E7D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315DCDD-B295-4984-9ED9-077C8C69E4AB}" type="datetimeFigureOut">
              <a:rPr lang="ru-RU" smtClean="0"/>
              <a:pPr/>
              <a:t>27.04.2022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5AD44AF-E638-419B-A2E1-68F8B10E7D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315DCDD-B295-4984-9ED9-077C8C69E4AB}" type="datetimeFigureOut">
              <a:rPr lang="ru-RU" smtClean="0"/>
              <a:pPr/>
              <a:t>27.04.2022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5AD44AF-E638-419B-A2E1-68F8B10E7D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315DCDD-B295-4984-9ED9-077C8C69E4AB}" type="datetimeFigureOut">
              <a:rPr lang="ru-RU" smtClean="0"/>
              <a:pPr/>
              <a:t>27.04.2022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5AD44AF-E638-419B-A2E1-68F8B10E7D9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315DCDD-B295-4984-9ED9-077C8C69E4AB}" type="datetimeFigureOut">
              <a:rPr lang="ru-RU" smtClean="0"/>
              <a:pPr/>
              <a:t>27.04.2022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5AD44AF-E638-419B-A2E1-68F8B10E7D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315DCDD-B295-4984-9ED9-077C8C69E4AB}" type="datetimeFigureOut">
              <a:rPr lang="ru-RU" smtClean="0"/>
              <a:pPr/>
              <a:t>27.04.2022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5AD44AF-E638-419B-A2E1-68F8B10E7D9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3315DCDD-B295-4984-9ED9-077C8C69E4AB}" type="datetimeFigureOut">
              <a:rPr lang="ru-RU" smtClean="0"/>
              <a:pPr/>
              <a:t>27.04.2022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25AD44AF-E638-419B-A2E1-68F8B10E7D9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4.xml"/><Relationship Id="rId4" Type="http://schemas.openxmlformats.org/officeDocument/2006/relationships/chart" Target="../charts/char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cyberleninka.ru/" TargetMode="External"/><Relationship Id="rId2" Type="http://schemas.openxmlformats.org/officeDocument/2006/relationships/hyperlink" Target="https://nsportal.ru/" TargetMode="External"/><Relationship Id="rId1" Type="http://schemas.openxmlformats.org/officeDocument/2006/relationships/slideLayout" Target="../slideLayouts/slideLayout4.xml"/><Relationship Id="rId4" Type="http://schemas.openxmlformats.org/officeDocument/2006/relationships/hyperlink" Target="https://posidpo.ru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85852" y="1928802"/>
            <a:ext cx="7499350" cy="3214710"/>
          </a:xfrm>
        </p:spPr>
        <p:txBody>
          <a:bodyPr>
            <a:normAutofit/>
          </a:bodyPr>
          <a:lstStyle/>
          <a:p>
            <a:pPr marL="45720" algn="ctr">
              <a:defRPr/>
            </a:pPr>
            <a:r>
              <a:rPr lang="ru-RU" sz="27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ТЕМА</a:t>
            </a:r>
            <a:r>
              <a:rPr lang="ru-RU" sz="3200" b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«Системно-</a:t>
            </a:r>
            <a:r>
              <a:rPr lang="ru-RU" sz="31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деятельностный</a:t>
            </a:r>
            <a:r>
              <a:rPr lang="ru-RU" sz="31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подход, как способ активизации познавательной деятельности учащихся на уроках математики»</a:t>
            </a: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400" b="1" i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85852" y="357166"/>
            <a:ext cx="7498080" cy="71435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7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Диапозон</a:t>
            </a:r>
            <a:r>
              <a:rPr lang="ru-RU" sz="27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личного вклада педагога в</a:t>
            </a: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развитие образования и степень его новизны</a:t>
            </a:r>
            <a:endParaRPr lang="ru-RU" sz="2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 txBox="1">
            <a:spLocks noGrp="1"/>
          </p:cNvSpPr>
          <p:nvPr>
            <p:ph sz="half" idx="1"/>
          </p:nvPr>
        </p:nvSpPr>
        <p:spPr>
          <a:xfrm>
            <a:off x="571440" y="714356"/>
            <a:ext cx="8429716" cy="7540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		</a:t>
            </a:r>
          </a:p>
          <a:p>
            <a:pPr algn="ctr">
              <a:buNone/>
            </a:pP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одержимое 3"/>
          <p:cNvSpPr txBox="1">
            <a:spLocks noGrp="1"/>
          </p:cNvSpPr>
          <p:nvPr>
            <p:ph sz="half" idx="1"/>
          </p:nvPr>
        </p:nvSpPr>
        <p:spPr>
          <a:xfrm>
            <a:off x="1357290" y="1714488"/>
            <a:ext cx="3929090" cy="7232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None/>
            </a:pPr>
            <a:endParaRPr lang="ru-RU" sz="18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142976" y="3000372"/>
            <a:ext cx="778674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itchFamily="2" charset="2"/>
              <a:buChar char="Ø"/>
              <a:defRPr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1571604" y="1428736"/>
            <a:ext cx="4000496" cy="31393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>
              <a:buFont typeface="Arial" pitchFamily="34" charset="0"/>
              <a:buChar char="•"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Создание проблемных ситуаций через выполнение практических заданий в ходе создания учебных проектов.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Тема «Прямоугольный параллелепипед»</a:t>
            </a:r>
          </a:p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Тема «Координаты точки»</a:t>
            </a:r>
          </a:p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Практическая работа «Строим дом»</a:t>
            </a:r>
          </a:p>
          <a:p>
            <a:pPr marL="342900" marR="0" lvl="0" indent="-3429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2643174" y="4929198"/>
            <a:ext cx="4572000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Font typeface="Arial" pitchFamily="34" charset="0"/>
              <a:buChar char="•"/>
            </a:pPr>
            <a:r>
              <a:rPr lang="ru-RU" b="1" dirty="0" smtClean="0"/>
              <a:t>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Создание проблемных ситуаций через решение задач, связанных с жизнью.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Тема «Периметр прямоугольника»</a:t>
            </a:r>
          </a:p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Тема «Проценты»</a:t>
            </a:r>
          </a:p>
        </p:txBody>
      </p:sp>
      <p:pic>
        <p:nvPicPr>
          <p:cNvPr id="25602" name="Picture 2" descr="Метод координат. Информатика, 5-й класс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857884" y="1357298"/>
            <a:ext cx="2954280" cy="2928958"/>
          </a:xfrm>
          <a:prstGeom prst="rect">
            <a:avLst/>
          </a:prstGeom>
          <a:noFill/>
        </p:spPr>
      </p:pic>
      <p:cxnSp>
        <p:nvCxnSpPr>
          <p:cNvPr id="18" name="Прямая соединительная линия 17"/>
          <p:cNvCxnSpPr/>
          <p:nvPr/>
        </p:nvCxnSpPr>
        <p:spPr>
          <a:xfrm>
            <a:off x="1214414" y="4786322"/>
            <a:ext cx="7215238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85852" y="357166"/>
            <a:ext cx="7498080" cy="714356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Диапозон</a:t>
            </a: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личного вклада педагога в развитие образования и степень его новизны</a:t>
            </a:r>
            <a:endParaRPr lang="ru-RU" sz="2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 txBox="1">
            <a:spLocks noGrp="1"/>
          </p:cNvSpPr>
          <p:nvPr>
            <p:ph sz="half" idx="1"/>
          </p:nvPr>
        </p:nvSpPr>
        <p:spPr>
          <a:xfrm>
            <a:off x="571440" y="714356"/>
            <a:ext cx="8429716" cy="7540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		</a:t>
            </a:r>
          </a:p>
          <a:p>
            <a:pPr algn="ctr">
              <a:buNone/>
            </a:pP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одержимое 3"/>
          <p:cNvSpPr txBox="1">
            <a:spLocks noGrp="1"/>
          </p:cNvSpPr>
          <p:nvPr>
            <p:ph sz="half" idx="1"/>
          </p:nvPr>
        </p:nvSpPr>
        <p:spPr>
          <a:xfrm>
            <a:off x="1357290" y="1714488"/>
            <a:ext cx="3929090" cy="7232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None/>
            </a:pPr>
            <a:endParaRPr lang="ru-RU" sz="18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142976" y="3000372"/>
            <a:ext cx="778674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itchFamily="2" charset="2"/>
              <a:buChar char="Ø"/>
              <a:defRPr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285852" y="1571612"/>
            <a:ext cx="4572000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buFont typeface="Arial" pitchFamily="34" charset="0"/>
              <a:buChar char="•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Создание проблемной ситуации с использованием Методики ранней подготовке к Государственной Итоговой Аттестации</a:t>
            </a:r>
          </a:p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Использование в качестве повторения заданий из открытого банка заданий для подготовки к ГИА</a:t>
            </a:r>
            <a:endParaRPr lang="ru-RU" sz="2000" dirty="0"/>
          </a:p>
        </p:txBody>
      </p:sp>
      <p:pic>
        <p:nvPicPr>
          <p:cNvPr id="28674" name="Picture 2" descr="https://sun9-62.userapi.com/impf/keX5rtE1eu8Rz_M5TjNfe-msXACBNIgqlRSVGA/asCn3pAz8AA.jpg?size=343x375&amp;quality=96&amp;sign=faa32982cef0f6bd5d8810749185f35f&amp;type=album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876925" y="1643050"/>
            <a:ext cx="3267075" cy="3571875"/>
          </a:xfrm>
          <a:prstGeom prst="rect">
            <a:avLst/>
          </a:prstGeom>
          <a:noFill/>
        </p:spPr>
      </p:pic>
      <p:pic>
        <p:nvPicPr>
          <p:cNvPr id="2867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85852" y="3714752"/>
            <a:ext cx="1085850" cy="1409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8676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142976" y="5286388"/>
            <a:ext cx="6391275" cy="1228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Содержимое 3"/>
          <p:cNvSpPr txBox="1">
            <a:spLocks noGrp="1"/>
          </p:cNvSpPr>
          <p:nvPr>
            <p:ph sz="half" idx="1"/>
          </p:nvPr>
        </p:nvSpPr>
        <p:spPr>
          <a:xfrm>
            <a:off x="4929190" y="2143116"/>
            <a:ext cx="3929090" cy="10002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None/>
            </a:pPr>
            <a:endParaRPr lang="ru-RU" sz="18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Что заинтересовала вас на таких уроках? </a:t>
            </a:r>
            <a:endParaRPr lang="ru-RU" sz="1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85852" y="0"/>
            <a:ext cx="7498080" cy="1000108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Результативность профессиональной педагогической деятельности</a:t>
            </a:r>
            <a:endParaRPr lang="ru-RU" sz="2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643042" y="1000108"/>
            <a:ext cx="6858048" cy="677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Результаты анкетирования учащихся 5а, 6б, 6в классов 2022г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(Всего в анкетировании приняло участие 75 учащихся). </a:t>
            </a:r>
            <a:endParaRPr lang="ru-RU" sz="2000" dirty="0"/>
          </a:p>
        </p:txBody>
      </p:sp>
      <p:graphicFrame>
        <p:nvGraphicFramePr>
          <p:cNvPr id="7" name="Диаграмма 6"/>
          <p:cNvGraphicFramePr/>
          <p:nvPr/>
        </p:nvGraphicFramePr>
        <p:xfrm>
          <a:off x="1071538" y="3571876"/>
          <a:ext cx="3714776" cy="30003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9" name="Прямоугольник 8"/>
          <p:cNvSpPr/>
          <p:nvPr/>
        </p:nvSpPr>
        <p:spPr>
          <a:xfrm>
            <a:off x="1571604" y="1928802"/>
            <a:ext cx="3000396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Понравились ли вам уроки, проводимые в рамках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системно-деятельностного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подхода?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0" name="Диаграмма 9"/>
          <p:cNvGraphicFramePr/>
          <p:nvPr/>
        </p:nvGraphicFramePr>
        <p:xfrm>
          <a:off x="4643438" y="3643314"/>
          <a:ext cx="4319601" cy="284322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85852" y="285728"/>
            <a:ext cx="7498080" cy="714356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Результативность профессиональной педагогической деятельности</a:t>
            </a:r>
            <a:endParaRPr lang="ru-RU" sz="2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одержимое 3"/>
          <p:cNvSpPr txBox="1">
            <a:spLocks noGrp="1"/>
          </p:cNvSpPr>
          <p:nvPr>
            <p:ph sz="half" idx="1"/>
          </p:nvPr>
        </p:nvSpPr>
        <p:spPr>
          <a:xfrm>
            <a:off x="4929190" y="2143116"/>
            <a:ext cx="3929090" cy="7232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None/>
            </a:pPr>
            <a:endParaRPr lang="ru-RU" sz="18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Диаграмма 3"/>
          <p:cNvGraphicFramePr/>
          <p:nvPr/>
        </p:nvGraphicFramePr>
        <p:xfrm>
          <a:off x="1214414" y="1214422"/>
          <a:ext cx="3929090" cy="278608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Диаграмма 4"/>
          <p:cNvGraphicFramePr/>
          <p:nvPr/>
        </p:nvGraphicFramePr>
        <p:xfrm>
          <a:off x="5143504" y="1285860"/>
          <a:ext cx="3714776" cy="27146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6" name="Диаграмма 5"/>
          <p:cNvGraphicFramePr/>
          <p:nvPr/>
        </p:nvGraphicFramePr>
        <p:xfrm>
          <a:off x="2786050" y="3929066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4414" y="571480"/>
            <a:ext cx="7498080" cy="928694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Транслируемость</a:t>
            </a: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практических достижений профессиональной деятельности педагогического работника</a:t>
            </a:r>
            <a:endParaRPr lang="ru-RU" sz="2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одержимое 3"/>
          <p:cNvSpPr txBox="1">
            <a:spLocks noGrp="1"/>
          </p:cNvSpPr>
          <p:nvPr>
            <p:ph sz="half" idx="1"/>
          </p:nvPr>
        </p:nvSpPr>
        <p:spPr>
          <a:xfrm>
            <a:off x="4929190" y="2143116"/>
            <a:ext cx="3929090" cy="7232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None/>
            </a:pPr>
            <a:endParaRPr lang="ru-RU" sz="18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214414" y="1643050"/>
            <a:ext cx="4572000" cy="1631216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 algn="ctr">
              <a:defRPr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Выступление на ШМО</a:t>
            </a:r>
          </a:p>
          <a:p>
            <a:pPr marL="342900" indent="-342900" algn="ctr">
              <a:defRPr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 теме «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Системно-деятельностный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подход как способ активизации познавательной деятельности учащихся на уроках математики»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929058" y="3500438"/>
            <a:ext cx="4786314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ctr">
              <a:defRPr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Публикация методических разработок:</a:t>
            </a:r>
          </a:p>
          <a:p>
            <a:pPr marL="342900" indent="-342900" algn="ctr">
              <a:buFont typeface="Arial" pitchFamily="34" charset="0"/>
              <a:buChar char="•"/>
              <a:defRPr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на сайте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Инфоурок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ttps://infourok.ru/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 algn="ctr">
              <a:buFont typeface="Arial" pitchFamily="34" charset="0"/>
              <a:buChar char="•"/>
              <a:defRPr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на личном сайте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https://sites.google.com/view/turusova105nn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 algn="ctr">
              <a:buFont typeface="Arial" pitchFamily="34" charset="0"/>
              <a:buChar char="•"/>
              <a:defRPr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и на Информационном портале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https://nsportal.ru/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57158" y="3643314"/>
            <a:ext cx="271464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ctr">
              <a:defRPr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Диплом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85852" y="0"/>
            <a:ext cx="7498080" cy="714356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Литература</a:t>
            </a:r>
            <a:endParaRPr lang="ru-RU" sz="2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одержимое 3"/>
          <p:cNvSpPr txBox="1">
            <a:spLocks noGrp="1"/>
          </p:cNvSpPr>
          <p:nvPr>
            <p:ph sz="half" idx="1"/>
          </p:nvPr>
        </p:nvSpPr>
        <p:spPr>
          <a:xfrm>
            <a:off x="4929190" y="2143116"/>
            <a:ext cx="3929090" cy="7232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None/>
            </a:pPr>
            <a:endParaRPr lang="ru-RU" sz="18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214414" y="714356"/>
            <a:ext cx="7572428" cy="60478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25450" indent="-342900">
              <a:spcBef>
                <a:spcPts val="600"/>
              </a:spcBef>
              <a:buClr>
                <a:schemeClr val="accent1"/>
              </a:buClr>
              <a:buSzPct val="80000"/>
              <a:buFont typeface="+mj-lt"/>
              <a:buAutoNum type="arabicPeriod"/>
            </a:pPr>
            <a:r>
              <a:rPr lang="ru-RU" altLang="ru-RU" dirty="0" smtClean="0">
                <a:latin typeface="Times New Roman" pitchFamily="18" charset="0"/>
                <a:cs typeface="Times New Roman" pitchFamily="18" charset="0"/>
              </a:rPr>
              <a:t>Л.Г. </a:t>
            </a:r>
            <a:r>
              <a:rPr lang="ru-RU" altLang="ru-RU" dirty="0" err="1" smtClean="0">
                <a:latin typeface="Times New Roman" pitchFamily="18" charset="0"/>
                <a:cs typeface="Times New Roman" pitchFamily="18" charset="0"/>
              </a:rPr>
              <a:t>Петерсон</a:t>
            </a:r>
            <a:r>
              <a:rPr lang="ru-RU" altLang="ru-RU" dirty="0" smtClean="0">
                <a:latin typeface="Times New Roman" pitchFamily="18" charset="0"/>
                <a:cs typeface="Times New Roman" pitchFamily="18" charset="0"/>
              </a:rPr>
              <a:t>. «Мир деятельности»: программа </a:t>
            </a:r>
            <a:r>
              <a:rPr lang="ru-RU" altLang="ru-RU" dirty="0" err="1" smtClean="0">
                <a:latin typeface="Times New Roman" pitchFamily="18" charset="0"/>
                <a:cs typeface="Times New Roman" pitchFamily="18" charset="0"/>
              </a:rPr>
              <a:t>надпредметного</a:t>
            </a:r>
            <a:r>
              <a:rPr lang="ru-RU" altLang="ru-RU" dirty="0" smtClean="0">
                <a:latin typeface="Times New Roman" pitchFamily="18" charset="0"/>
                <a:cs typeface="Times New Roman" pitchFamily="18" charset="0"/>
              </a:rPr>
              <a:t> курса по формированию УУД действий и умения учиться. – М., 2009.</a:t>
            </a:r>
          </a:p>
          <a:p>
            <a:pPr marL="425450" indent="-342900">
              <a:spcBef>
                <a:spcPts val="600"/>
              </a:spcBef>
              <a:buClr>
                <a:schemeClr val="accent1"/>
              </a:buClr>
              <a:buSzPct val="80000"/>
              <a:buFont typeface="+mj-lt"/>
              <a:buAutoNum type="arabicPeriod"/>
            </a:pPr>
            <a:r>
              <a:rPr lang="ru-RU" altLang="ru-RU" dirty="0" smtClean="0">
                <a:latin typeface="Times New Roman" pitchFamily="18" charset="0"/>
                <a:cs typeface="Times New Roman" pitchFamily="18" charset="0"/>
              </a:rPr>
              <a:t>Л.Г. </a:t>
            </a:r>
            <a:r>
              <a:rPr lang="ru-RU" altLang="ru-RU" dirty="0" err="1" smtClean="0">
                <a:latin typeface="Times New Roman" pitchFamily="18" charset="0"/>
                <a:cs typeface="Times New Roman" pitchFamily="18" charset="0"/>
              </a:rPr>
              <a:t>Петерсон</a:t>
            </a:r>
            <a:r>
              <a:rPr lang="ru-RU" altLang="ru-RU" dirty="0" smtClean="0">
                <a:latin typeface="Times New Roman" pitchFamily="18" charset="0"/>
                <a:cs typeface="Times New Roman" pitchFamily="18" charset="0"/>
              </a:rPr>
              <a:t>. </a:t>
            </a:r>
            <a:r>
              <a:rPr lang="ru-RU" altLang="ru-RU" dirty="0" err="1" smtClean="0">
                <a:latin typeface="Times New Roman" pitchFamily="18" charset="0"/>
                <a:cs typeface="Times New Roman" pitchFamily="18" charset="0"/>
              </a:rPr>
              <a:t>Деятельностный</a:t>
            </a:r>
            <a:r>
              <a:rPr lang="ru-RU" altLang="ru-RU" dirty="0" smtClean="0">
                <a:latin typeface="Times New Roman" pitchFamily="18" charset="0"/>
                <a:cs typeface="Times New Roman" pitchFamily="18" charset="0"/>
              </a:rPr>
              <a:t> метод обучения: образовательная система «Школа 2000…» / Построение непрерывной сферы образования. М., 2007.</a:t>
            </a:r>
          </a:p>
          <a:p>
            <a:pPr marL="425450" indent="-342900">
              <a:spcBef>
                <a:spcPts val="600"/>
              </a:spcBef>
              <a:buClr>
                <a:schemeClr val="accent1"/>
              </a:buClr>
              <a:buSzPct val="80000"/>
              <a:buFont typeface="+mj-lt"/>
              <a:buAutoNum type="arabicPeriod"/>
            </a:pPr>
            <a:r>
              <a:rPr lang="ru-RU" altLang="ru-RU" dirty="0" smtClean="0">
                <a:latin typeface="Times New Roman" pitchFamily="18" charset="0"/>
                <a:cs typeface="Times New Roman" pitchFamily="18" charset="0"/>
              </a:rPr>
              <a:t>Как перейти к реализации ФГОС второго поколения по образовательная системе «Школа 2000…» / Под. ред. Л.Г. </a:t>
            </a:r>
            <a:r>
              <a:rPr lang="ru-RU" altLang="ru-RU" dirty="0" err="1" smtClean="0">
                <a:latin typeface="Times New Roman" pitchFamily="18" charset="0"/>
                <a:cs typeface="Times New Roman" pitchFamily="18" charset="0"/>
              </a:rPr>
              <a:t>Петерсон</a:t>
            </a:r>
            <a:r>
              <a:rPr lang="ru-RU" altLang="ru-RU" dirty="0" smtClean="0">
                <a:latin typeface="Times New Roman" pitchFamily="18" charset="0"/>
                <a:cs typeface="Times New Roman" pitchFamily="18" charset="0"/>
              </a:rPr>
              <a:t>. М., 2010.</a:t>
            </a:r>
          </a:p>
          <a:p>
            <a:pPr marL="425450" indent="-342900">
              <a:spcBef>
                <a:spcPts val="600"/>
              </a:spcBef>
              <a:buClr>
                <a:schemeClr val="accent1"/>
              </a:buClr>
              <a:buSzPct val="80000"/>
              <a:buFont typeface="+mj-lt"/>
              <a:buAutoNum type="arabicPeriod"/>
            </a:pPr>
            <a:r>
              <a:rPr lang="ru-RU" altLang="ru-RU" dirty="0" smtClean="0">
                <a:latin typeface="Times New Roman" pitchFamily="18" charset="0"/>
                <a:cs typeface="Times New Roman" pitchFamily="18" charset="0"/>
              </a:rPr>
              <a:t>Л.Г. </a:t>
            </a:r>
            <a:r>
              <a:rPr lang="ru-RU" altLang="ru-RU" dirty="0" err="1" smtClean="0">
                <a:latin typeface="Times New Roman" pitchFamily="18" charset="0"/>
                <a:cs typeface="Times New Roman" pitchFamily="18" charset="0"/>
              </a:rPr>
              <a:t>Петерсон</a:t>
            </a:r>
            <a:r>
              <a:rPr lang="ru-RU" altLang="ru-RU" dirty="0" smtClean="0">
                <a:latin typeface="Times New Roman" pitchFamily="18" charset="0"/>
                <a:cs typeface="Times New Roman" pitchFamily="18" charset="0"/>
              </a:rPr>
              <a:t>, Ю.В. Агапов. Формирование и диагностика организационно-рефлексивных </a:t>
            </a:r>
            <a:r>
              <a:rPr lang="ru-RU" altLang="ru-RU" dirty="0" err="1" smtClean="0">
                <a:latin typeface="Times New Roman" pitchFamily="18" charset="0"/>
                <a:cs typeface="Times New Roman" pitchFamily="18" charset="0"/>
              </a:rPr>
              <a:t>общеучебных</a:t>
            </a:r>
            <a:r>
              <a:rPr lang="ru-RU" altLang="ru-RU" dirty="0" smtClean="0">
                <a:latin typeface="Times New Roman" pitchFamily="18" charset="0"/>
                <a:cs typeface="Times New Roman" pitchFamily="18" charset="0"/>
              </a:rPr>
              <a:t> умений. М., 2008.</a:t>
            </a:r>
          </a:p>
          <a:p>
            <a:pPr marL="425450" indent="-342900">
              <a:spcBef>
                <a:spcPts val="600"/>
              </a:spcBef>
              <a:buClr>
                <a:schemeClr val="accent1"/>
              </a:buClr>
              <a:buSzPct val="80000"/>
              <a:buFont typeface="+mj-lt"/>
              <a:buAutoNum type="arabicPeriod"/>
            </a:pPr>
            <a:r>
              <a:rPr lang="ru-RU" altLang="ru-RU" dirty="0" smtClean="0">
                <a:latin typeface="Times New Roman" pitchFamily="18" charset="0"/>
                <a:cs typeface="Times New Roman" pitchFamily="18" charset="0"/>
              </a:rPr>
              <a:t>Матюшкин А. М. «Проблемные ситуации в мышлении и обучении»;</a:t>
            </a:r>
          </a:p>
          <a:p>
            <a:pPr marL="425450" indent="-342900">
              <a:spcBef>
                <a:spcPts val="600"/>
              </a:spcBef>
              <a:buClr>
                <a:schemeClr val="accent1"/>
              </a:buClr>
              <a:buSzPct val="80000"/>
              <a:buFont typeface="+mj-lt"/>
              <a:buAutoNum type="arabicPeriod"/>
            </a:pPr>
            <a:r>
              <a:rPr lang="ru-RU" altLang="ru-RU" dirty="0" smtClean="0">
                <a:latin typeface="Times New Roman" pitchFamily="18" charset="0"/>
                <a:cs typeface="Times New Roman" pitchFamily="18" charset="0"/>
              </a:rPr>
              <a:t> Петровский А. В. «Познавательная активность в системе процессов памяти»;</a:t>
            </a:r>
          </a:p>
          <a:p>
            <a:pPr marL="425450" indent="-342900">
              <a:spcBef>
                <a:spcPts val="600"/>
              </a:spcBef>
              <a:buClr>
                <a:schemeClr val="accent1"/>
              </a:buClr>
              <a:buSzPct val="80000"/>
              <a:buFont typeface="+mj-lt"/>
              <a:buAutoNum type="arabicPeriod"/>
            </a:pPr>
            <a:r>
              <a:rPr lang="ru-RU" alt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ru-RU" dirty="0" smtClean="0">
                <a:latin typeface="Times New Roman" pitchFamily="18" charset="0"/>
                <a:cs typeface="Times New Roman" pitchFamily="18" charset="0"/>
                <a:hlinkClick r:id="rId2"/>
              </a:rPr>
              <a:t>https://nsportal.ru/</a:t>
            </a:r>
            <a:r>
              <a:rPr lang="ru-RU" altLang="ru-RU" dirty="0" smtClean="0">
                <a:latin typeface="Times New Roman" pitchFamily="18" charset="0"/>
                <a:cs typeface="Times New Roman" pitchFamily="18" charset="0"/>
              </a:rPr>
              <a:t>   Информационный портал</a:t>
            </a:r>
          </a:p>
          <a:p>
            <a:pPr marL="425450" indent="-342900">
              <a:spcBef>
                <a:spcPts val="600"/>
              </a:spcBef>
              <a:buClr>
                <a:schemeClr val="accent1"/>
              </a:buClr>
              <a:buSzPct val="80000"/>
              <a:buFont typeface="+mj-lt"/>
              <a:buAutoNum type="arabicPeriod"/>
            </a:pPr>
            <a:r>
              <a:rPr lang="en-US" altLang="ru-RU" dirty="0" smtClean="0">
                <a:latin typeface="Times New Roman" pitchFamily="18" charset="0"/>
                <a:cs typeface="Times New Roman" pitchFamily="18" charset="0"/>
                <a:hlinkClick r:id="rId3"/>
              </a:rPr>
              <a:t>https://cyberleninka.ru/</a:t>
            </a:r>
            <a:r>
              <a:rPr lang="ru-RU" altLang="ru-RU" dirty="0" smtClean="0">
                <a:latin typeface="Times New Roman" pitchFamily="18" charset="0"/>
                <a:cs typeface="Times New Roman" pitchFamily="18" charset="0"/>
              </a:rPr>
              <a:t> Научная Электронная библиотека</a:t>
            </a:r>
          </a:p>
          <a:p>
            <a:pPr marL="425450" indent="-342900">
              <a:spcBef>
                <a:spcPts val="600"/>
              </a:spcBef>
              <a:buClr>
                <a:schemeClr val="accent1"/>
              </a:buClr>
              <a:buSzPct val="80000"/>
              <a:buFont typeface="+mj-lt"/>
              <a:buAutoNum type="arabicPeriod"/>
            </a:pPr>
            <a:r>
              <a:rPr lang="en-US" altLang="ru-RU" dirty="0" smtClean="0">
                <a:latin typeface="Times New Roman" pitchFamily="18" charset="0"/>
                <a:cs typeface="Times New Roman" pitchFamily="18" charset="0"/>
                <a:hlinkClick r:id="rId4"/>
              </a:rPr>
              <a:t>https://posidpo.ru/</a:t>
            </a:r>
            <a:r>
              <a:rPr lang="ru-RU" altLang="ru-RU" dirty="0" smtClean="0">
                <a:latin typeface="Times New Roman" pitchFamily="18" charset="0"/>
                <a:cs typeface="Times New Roman" pitchFamily="18" charset="0"/>
              </a:rPr>
              <a:t> Сетевой институт  дополнительного профессионального образования</a:t>
            </a:r>
          </a:p>
          <a:p>
            <a:pPr marL="425450" indent="-342900">
              <a:spcBef>
                <a:spcPts val="600"/>
              </a:spcBef>
              <a:buClr>
                <a:schemeClr val="accent1"/>
              </a:buClr>
              <a:buSzPct val="80000"/>
              <a:buFont typeface="+mj-lt"/>
              <a:buAutoNum type="arabicPeriod"/>
            </a:pPr>
            <a:r>
              <a:rPr lang="ru-RU" altLang="ru-RU" dirty="0" smtClean="0">
                <a:latin typeface="Times New Roman" pitchFamily="18" charset="0"/>
                <a:cs typeface="Times New Roman" pitchFamily="18" charset="0"/>
              </a:rPr>
              <a:t> Статья «ФГОС нового поколения и </a:t>
            </a:r>
            <a:r>
              <a:rPr lang="ru-RU" altLang="ru-RU" dirty="0" err="1" smtClean="0">
                <a:latin typeface="Times New Roman" pitchFamily="18" charset="0"/>
                <a:cs typeface="Times New Roman" pitchFamily="18" charset="0"/>
              </a:rPr>
              <a:t>системно-деятельностный</a:t>
            </a:r>
            <a:r>
              <a:rPr lang="ru-RU" altLang="ru-RU" dirty="0" smtClean="0">
                <a:latin typeface="Times New Roman" pitchFamily="18" charset="0"/>
                <a:cs typeface="Times New Roman" pitchFamily="18" charset="0"/>
              </a:rPr>
              <a:t> подход в обучении математики.</a:t>
            </a:r>
            <a:endParaRPr lang="ru-RU" alt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Условия формирования личного вклада педагога в развитие образования</a:t>
            </a:r>
            <a:endParaRPr lang="ru-RU" sz="2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4" name="object 11"/>
          <p:cNvGrpSpPr/>
          <p:nvPr/>
        </p:nvGrpSpPr>
        <p:grpSpPr>
          <a:xfrm>
            <a:off x="285720" y="5081270"/>
            <a:ext cx="8649048" cy="1776730"/>
            <a:chOff x="233601" y="5081731"/>
            <a:chExt cx="8863330" cy="1776730"/>
          </a:xfrm>
        </p:grpSpPr>
        <p:pic>
          <p:nvPicPr>
            <p:cNvPr id="5" name="object 12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233601" y="5138737"/>
              <a:ext cx="4279899" cy="1719262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</p:pic>
        <p:sp>
          <p:nvSpPr>
            <p:cNvPr id="6" name="object 13"/>
            <p:cNvSpPr/>
            <p:nvPr/>
          </p:nvSpPr>
          <p:spPr>
            <a:xfrm>
              <a:off x="4529200" y="5086494"/>
              <a:ext cx="4562475" cy="1657350"/>
            </a:xfrm>
            <a:custGeom>
              <a:avLst/>
              <a:gdLst/>
              <a:ahLst/>
              <a:cxnLst/>
              <a:rect l="l" t="t" r="r" b="b"/>
              <a:pathLst>
                <a:path w="4562475" h="1657350">
                  <a:moveTo>
                    <a:pt x="4286244" y="1657350"/>
                  </a:moveTo>
                  <a:lnTo>
                    <a:pt x="276230" y="1657350"/>
                  </a:lnTo>
                  <a:lnTo>
                    <a:pt x="226577" y="1652899"/>
                  </a:lnTo>
                  <a:lnTo>
                    <a:pt x="179844" y="1640068"/>
                  </a:lnTo>
                  <a:lnTo>
                    <a:pt x="136811" y="1619636"/>
                  </a:lnTo>
                  <a:lnTo>
                    <a:pt x="98258" y="1592384"/>
                  </a:lnTo>
                  <a:lnTo>
                    <a:pt x="64965" y="1559091"/>
                  </a:lnTo>
                  <a:lnTo>
                    <a:pt x="37713" y="1520538"/>
                  </a:lnTo>
                  <a:lnTo>
                    <a:pt x="17281" y="1477505"/>
                  </a:lnTo>
                  <a:lnTo>
                    <a:pt x="4450" y="1430772"/>
                  </a:lnTo>
                  <a:lnTo>
                    <a:pt x="0" y="1381119"/>
                  </a:lnTo>
                  <a:lnTo>
                    <a:pt x="0" y="276230"/>
                  </a:lnTo>
                  <a:lnTo>
                    <a:pt x="4450" y="226577"/>
                  </a:lnTo>
                  <a:lnTo>
                    <a:pt x="17281" y="179844"/>
                  </a:lnTo>
                  <a:lnTo>
                    <a:pt x="37713" y="136811"/>
                  </a:lnTo>
                  <a:lnTo>
                    <a:pt x="64965" y="98258"/>
                  </a:lnTo>
                  <a:lnTo>
                    <a:pt x="98258" y="64965"/>
                  </a:lnTo>
                  <a:lnTo>
                    <a:pt x="136811" y="37713"/>
                  </a:lnTo>
                  <a:lnTo>
                    <a:pt x="179844" y="17281"/>
                  </a:lnTo>
                  <a:lnTo>
                    <a:pt x="226577" y="4450"/>
                  </a:lnTo>
                  <a:lnTo>
                    <a:pt x="276230" y="0"/>
                  </a:lnTo>
                  <a:lnTo>
                    <a:pt x="4286244" y="0"/>
                  </a:lnTo>
                  <a:lnTo>
                    <a:pt x="4340386" y="5356"/>
                  </a:lnTo>
                  <a:lnTo>
                    <a:pt x="4391953" y="21026"/>
                  </a:lnTo>
                  <a:lnTo>
                    <a:pt x="4439497" y="46409"/>
                  </a:lnTo>
                  <a:lnTo>
                    <a:pt x="4481568" y="80905"/>
                  </a:lnTo>
                  <a:lnTo>
                    <a:pt x="4516065" y="122977"/>
                  </a:lnTo>
                  <a:lnTo>
                    <a:pt x="4541448" y="170521"/>
                  </a:lnTo>
                  <a:lnTo>
                    <a:pt x="4557118" y="222088"/>
                  </a:lnTo>
                  <a:lnTo>
                    <a:pt x="4562474" y="276230"/>
                  </a:lnTo>
                  <a:lnTo>
                    <a:pt x="4562474" y="1381119"/>
                  </a:lnTo>
                  <a:lnTo>
                    <a:pt x="4558024" y="1430772"/>
                  </a:lnTo>
                  <a:lnTo>
                    <a:pt x="4545193" y="1477505"/>
                  </a:lnTo>
                  <a:lnTo>
                    <a:pt x="4524761" y="1520538"/>
                  </a:lnTo>
                  <a:lnTo>
                    <a:pt x="4497509" y="1559091"/>
                  </a:lnTo>
                  <a:lnTo>
                    <a:pt x="4464216" y="1592384"/>
                  </a:lnTo>
                  <a:lnTo>
                    <a:pt x="4425663" y="1619636"/>
                  </a:lnTo>
                  <a:lnTo>
                    <a:pt x="4382630" y="1640068"/>
                  </a:lnTo>
                  <a:lnTo>
                    <a:pt x="4335897" y="1652899"/>
                  </a:lnTo>
                  <a:lnTo>
                    <a:pt x="4286244" y="1657350"/>
                  </a:lnTo>
                  <a:close/>
                </a:path>
              </a:pathLst>
            </a:cu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14"/>
            <p:cNvSpPr/>
            <p:nvPr/>
          </p:nvSpPr>
          <p:spPr>
            <a:xfrm>
              <a:off x="4529200" y="5086494"/>
              <a:ext cx="4562475" cy="1657350"/>
            </a:xfrm>
            <a:custGeom>
              <a:avLst/>
              <a:gdLst/>
              <a:ahLst/>
              <a:cxnLst/>
              <a:rect l="l" t="t" r="r" b="b"/>
              <a:pathLst>
                <a:path w="4562475" h="1657350">
                  <a:moveTo>
                    <a:pt x="0" y="276230"/>
                  </a:moveTo>
                  <a:lnTo>
                    <a:pt x="4450" y="226577"/>
                  </a:lnTo>
                  <a:lnTo>
                    <a:pt x="17281" y="179844"/>
                  </a:lnTo>
                  <a:lnTo>
                    <a:pt x="37713" y="136811"/>
                  </a:lnTo>
                  <a:lnTo>
                    <a:pt x="64965" y="98258"/>
                  </a:lnTo>
                  <a:lnTo>
                    <a:pt x="98258" y="64965"/>
                  </a:lnTo>
                  <a:lnTo>
                    <a:pt x="136811" y="37713"/>
                  </a:lnTo>
                  <a:lnTo>
                    <a:pt x="179844" y="17281"/>
                  </a:lnTo>
                  <a:lnTo>
                    <a:pt x="226577" y="4450"/>
                  </a:lnTo>
                  <a:lnTo>
                    <a:pt x="276230" y="0"/>
                  </a:lnTo>
                  <a:lnTo>
                    <a:pt x="4286244" y="0"/>
                  </a:lnTo>
                  <a:lnTo>
                    <a:pt x="4340386" y="5356"/>
                  </a:lnTo>
                  <a:lnTo>
                    <a:pt x="4391953" y="21026"/>
                  </a:lnTo>
                  <a:lnTo>
                    <a:pt x="4439497" y="46409"/>
                  </a:lnTo>
                  <a:lnTo>
                    <a:pt x="4481568" y="80905"/>
                  </a:lnTo>
                  <a:lnTo>
                    <a:pt x="4516065" y="122977"/>
                  </a:lnTo>
                  <a:lnTo>
                    <a:pt x="4541448" y="170521"/>
                  </a:lnTo>
                  <a:lnTo>
                    <a:pt x="4557118" y="222088"/>
                  </a:lnTo>
                  <a:lnTo>
                    <a:pt x="4562474" y="276230"/>
                  </a:lnTo>
                  <a:lnTo>
                    <a:pt x="4562474" y="1381119"/>
                  </a:lnTo>
                  <a:lnTo>
                    <a:pt x="4558024" y="1430772"/>
                  </a:lnTo>
                  <a:lnTo>
                    <a:pt x="4545193" y="1477505"/>
                  </a:lnTo>
                  <a:lnTo>
                    <a:pt x="4524761" y="1520538"/>
                  </a:lnTo>
                  <a:lnTo>
                    <a:pt x="4497509" y="1559091"/>
                  </a:lnTo>
                  <a:lnTo>
                    <a:pt x="4464216" y="1592384"/>
                  </a:lnTo>
                  <a:lnTo>
                    <a:pt x="4425663" y="1619636"/>
                  </a:lnTo>
                  <a:lnTo>
                    <a:pt x="4382630" y="1640068"/>
                  </a:lnTo>
                  <a:lnTo>
                    <a:pt x="4335897" y="1652899"/>
                  </a:lnTo>
                  <a:lnTo>
                    <a:pt x="4286244" y="1657350"/>
                  </a:lnTo>
                  <a:lnTo>
                    <a:pt x="276230" y="1657350"/>
                  </a:lnTo>
                  <a:lnTo>
                    <a:pt x="226577" y="1652899"/>
                  </a:lnTo>
                  <a:lnTo>
                    <a:pt x="179844" y="1640068"/>
                  </a:lnTo>
                  <a:lnTo>
                    <a:pt x="136811" y="1619636"/>
                  </a:lnTo>
                  <a:lnTo>
                    <a:pt x="98258" y="1592384"/>
                  </a:lnTo>
                  <a:lnTo>
                    <a:pt x="64965" y="1559091"/>
                  </a:lnTo>
                  <a:lnTo>
                    <a:pt x="37713" y="1520538"/>
                  </a:lnTo>
                  <a:lnTo>
                    <a:pt x="17281" y="1477505"/>
                  </a:lnTo>
                  <a:lnTo>
                    <a:pt x="4450" y="1430772"/>
                  </a:lnTo>
                  <a:lnTo>
                    <a:pt x="0" y="1381119"/>
                  </a:lnTo>
                  <a:lnTo>
                    <a:pt x="0" y="276230"/>
                  </a:lnTo>
                  <a:close/>
                </a:path>
              </a:pathLst>
            </a:custGeom>
            <a:ln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8" name="Прямоугольник 7"/>
          <p:cNvSpPr/>
          <p:nvPr/>
        </p:nvSpPr>
        <p:spPr>
          <a:xfrm>
            <a:off x="4429124" y="5143512"/>
            <a:ext cx="4714876" cy="17671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Работа в должности учителя математики,</a:t>
            </a:r>
          </a:p>
          <a:p>
            <a:pPr algn="ctr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Руководство ШМО естественно-математического цикла,</a:t>
            </a:r>
          </a:p>
          <a:p>
            <a:pPr algn="ctr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Предметные курсы,</a:t>
            </a:r>
          </a:p>
          <a:p>
            <a:pPr algn="ctr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Работа по самообразованию над темой</a:t>
            </a:r>
          </a:p>
          <a:p>
            <a:pPr marL="363220" marR="358140" algn="ctr">
              <a:lnSpc>
                <a:spcPct val="100000"/>
              </a:lnSpc>
              <a:spcBef>
                <a:spcPts val="100"/>
              </a:spcBef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10" name="object 3"/>
          <p:cNvGrpSpPr/>
          <p:nvPr/>
        </p:nvGrpSpPr>
        <p:grpSpPr>
          <a:xfrm>
            <a:off x="250087" y="1408012"/>
            <a:ext cx="8791575" cy="1724025"/>
            <a:chOff x="250087" y="1408012"/>
            <a:chExt cx="8791575" cy="1724025"/>
          </a:xfrm>
        </p:grpSpPr>
        <p:pic>
          <p:nvPicPr>
            <p:cNvPr id="11" name="object 4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250087" y="1412776"/>
              <a:ext cx="4279762" cy="171922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</p:pic>
        <p:sp>
          <p:nvSpPr>
            <p:cNvPr id="12" name="object 5"/>
            <p:cNvSpPr/>
            <p:nvPr/>
          </p:nvSpPr>
          <p:spPr>
            <a:xfrm>
              <a:off x="4565453" y="1412775"/>
              <a:ext cx="4471035" cy="1656714"/>
            </a:xfrm>
            <a:custGeom>
              <a:avLst/>
              <a:gdLst/>
              <a:ahLst/>
              <a:cxnLst/>
              <a:rect l="l" t="t" r="r" b="b"/>
              <a:pathLst>
                <a:path w="4471034" h="1656714">
                  <a:moveTo>
                    <a:pt x="4195004" y="1656184"/>
                  </a:moveTo>
                  <a:lnTo>
                    <a:pt x="276036" y="1656184"/>
                  </a:lnTo>
                  <a:lnTo>
                    <a:pt x="226418" y="1651737"/>
                  </a:lnTo>
                  <a:lnTo>
                    <a:pt x="179718" y="1638915"/>
                  </a:lnTo>
                  <a:lnTo>
                    <a:pt x="136715" y="1618497"/>
                  </a:lnTo>
                  <a:lnTo>
                    <a:pt x="98189" y="1591264"/>
                  </a:lnTo>
                  <a:lnTo>
                    <a:pt x="64920" y="1557995"/>
                  </a:lnTo>
                  <a:lnTo>
                    <a:pt x="37687" y="1519469"/>
                  </a:lnTo>
                  <a:lnTo>
                    <a:pt x="17269" y="1476466"/>
                  </a:lnTo>
                  <a:lnTo>
                    <a:pt x="4447" y="1429766"/>
                  </a:lnTo>
                  <a:lnTo>
                    <a:pt x="0" y="1380148"/>
                  </a:lnTo>
                  <a:lnTo>
                    <a:pt x="0" y="276036"/>
                  </a:lnTo>
                  <a:lnTo>
                    <a:pt x="4447" y="226418"/>
                  </a:lnTo>
                  <a:lnTo>
                    <a:pt x="17269" y="179718"/>
                  </a:lnTo>
                  <a:lnTo>
                    <a:pt x="37687" y="136715"/>
                  </a:lnTo>
                  <a:lnTo>
                    <a:pt x="64920" y="98189"/>
                  </a:lnTo>
                  <a:lnTo>
                    <a:pt x="98189" y="64920"/>
                  </a:lnTo>
                  <a:lnTo>
                    <a:pt x="136715" y="37687"/>
                  </a:lnTo>
                  <a:lnTo>
                    <a:pt x="179718" y="17269"/>
                  </a:lnTo>
                  <a:lnTo>
                    <a:pt x="226418" y="4447"/>
                  </a:lnTo>
                  <a:lnTo>
                    <a:pt x="276036" y="0"/>
                  </a:lnTo>
                  <a:lnTo>
                    <a:pt x="4195004" y="0"/>
                  </a:lnTo>
                  <a:lnTo>
                    <a:pt x="4249108" y="5352"/>
                  </a:lnTo>
                  <a:lnTo>
                    <a:pt x="4300639" y="21012"/>
                  </a:lnTo>
                  <a:lnTo>
                    <a:pt x="4348149" y="46377"/>
                  </a:lnTo>
                  <a:lnTo>
                    <a:pt x="4390191" y="80849"/>
                  </a:lnTo>
                  <a:lnTo>
                    <a:pt x="4424663" y="122891"/>
                  </a:lnTo>
                  <a:lnTo>
                    <a:pt x="4450028" y="170401"/>
                  </a:lnTo>
                  <a:lnTo>
                    <a:pt x="4465687" y="221932"/>
                  </a:lnTo>
                  <a:lnTo>
                    <a:pt x="4471040" y="276036"/>
                  </a:lnTo>
                  <a:lnTo>
                    <a:pt x="4471040" y="1380148"/>
                  </a:lnTo>
                  <a:lnTo>
                    <a:pt x="4466593" y="1429766"/>
                  </a:lnTo>
                  <a:lnTo>
                    <a:pt x="4453771" y="1476466"/>
                  </a:lnTo>
                  <a:lnTo>
                    <a:pt x="4433353" y="1519469"/>
                  </a:lnTo>
                  <a:lnTo>
                    <a:pt x="4406120" y="1557995"/>
                  </a:lnTo>
                  <a:lnTo>
                    <a:pt x="4372851" y="1591264"/>
                  </a:lnTo>
                  <a:lnTo>
                    <a:pt x="4334325" y="1618497"/>
                  </a:lnTo>
                  <a:lnTo>
                    <a:pt x="4291322" y="1638915"/>
                  </a:lnTo>
                  <a:lnTo>
                    <a:pt x="4244622" y="1651737"/>
                  </a:lnTo>
                  <a:lnTo>
                    <a:pt x="4195004" y="1656184"/>
                  </a:lnTo>
                  <a:close/>
                </a:path>
              </a:pathLst>
            </a:cu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object 6"/>
            <p:cNvSpPr/>
            <p:nvPr/>
          </p:nvSpPr>
          <p:spPr>
            <a:xfrm>
              <a:off x="4565453" y="1412775"/>
              <a:ext cx="4471035" cy="1656714"/>
            </a:xfrm>
            <a:custGeom>
              <a:avLst/>
              <a:gdLst/>
              <a:ahLst/>
              <a:cxnLst/>
              <a:rect l="l" t="t" r="r" b="b"/>
              <a:pathLst>
                <a:path w="4471034" h="1656714">
                  <a:moveTo>
                    <a:pt x="0" y="276036"/>
                  </a:moveTo>
                  <a:lnTo>
                    <a:pt x="4447" y="226418"/>
                  </a:lnTo>
                  <a:lnTo>
                    <a:pt x="17269" y="179718"/>
                  </a:lnTo>
                  <a:lnTo>
                    <a:pt x="37687" y="136715"/>
                  </a:lnTo>
                  <a:lnTo>
                    <a:pt x="64920" y="98189"/>
                  </a:lnTo>
                  <a:lnTo>
                    <a:pt x="98189" y="64920"/>
                  </a:lnTo>
                  <a:lnTo>
                    <a:pt x="136715" y="37687"/>
                  </a:lnTo>
                  <a:lnTo>
                    <a:pt x="179718" y="17269"/>
                  </a:lnTo>
                  <a:lnTo>
                    <a:pt x="226418" y="4447"/>
                  </a:lnTo>
                  <a:lnTo>
                    <a:pt x="276036" y="0"/>
                  </a:lnTo>
                  <a:lnTo>
                    <a:pt x="4195004" y="0"/>
                  </a:lnTo>
                  <a:lnTo>
                    <a:pt x="4249108" y="5352"/>
                  </a:lnTo>
                  <a:lnTo>
                    <a:pt x="4300639" y="21012"/>
                  </a:lnTo>
                  <a:lnTo>
                    <a:pt x="4348149" y="46377"/>
                  </a:lnTo>
                  <a:lnTo>
                    <a:pt x="4390191" y="80849"/>
                  </a:lnTo>
                  <a:lnTo>
                    <a:pt x="4424663" y="122891"/>
                  </a:lnTo>
                  <a:lnTo>
                    <a:pt x="4450028" y="170401"/>
                  </a:lnTo>
                  <a:lnTo>
                    <a:pt x="4465687" y="221932"/>
                  </a:lnTo>
                  <a:lnTo>
                    <a:pt x="4471040" y="276036"/>
                  </a:lnTo>
                  <a:lnTo>
                    <a:pt x="4471040" y="1380148"/>
                  </a:lnTo>
                  <a:lnTo>
                    <a:pt x="4466593" y="1429766"/>
                  </a:lnTo>
                  <a:lnTo>
                    <a:pt x="4453771" y="1476466"/>
                  </a:lnTo>
                  <a:lnTo>
                    <a:pt x="4433353" y="1519469"/>
                  </a:lnTo>
                  <a:lnTo>
                    <a:pt x="4406120" y="1557995"/>
                  </a:lnTo>
                  <a:lnTo>
                    <a:pt x="4372851" y="1591264"/>
                  </a:lnTo>
                  <a:lnTo>
                    <a:pt x="4334325" y="1618497"/>
                  </a:lnTo>
                  <a:lnTo>
                    <a:pt x="4291322" y="1638915"/>
                  </a:lnTo>
                  <a:lnTo>
                    <a:pt x="4244622" y="1651737"/>
                  </a:lnTo>
                  <a:lnTo>
                    <a:pt x="4195004" y="1656184"/>
                  </a:lnTo>
                  <a:lnTo>
                    <a:pt x="276036" y="1656184"/>
                  </a:lnTo>
                  <a:lnTo>
                    <a:pt x="226418" y="1651737"/>
                  </a:lnTo>
                  <a:lnTo>
                    <a:pt x="179718" y="1638915"/>
                  </a:lnTo>
                  <a:lnTo>
                    <a:pt x="136715" y="1618497"/>
                  </a:lnTo>
                  <a:lnTo>
                    <a:pt x="98189" y="1591264"/>
                  </a:lnTo>
                  <a:lnTo>
                    <a:pt x="64920" y="1557995"/>
                  </a:lnTo>
                  <a:lnTo>
                    <a:pt x="37687" y="1519469"/>
                  </a:lnTo>
                  <a:lnTo>
                    <a:pt x="17269" y="1476466"/>
                  </a:lnTo>
                  <a:lnTo>
                    <a:pt x="4447" y="1429766"/>
                  </a:lnTo>
                  <a:lnTo>
                    <a:pt x="0" y="1380148"/>
                  </a:lnTo>
                  <a:lnTo>
                    <a:pt x="0" y="276036"/>
                  </a:lnTo>
                  <a:close/>
                </a:path>
              </a:pathLst>
            </a:custGeom>
            <a:ln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4" name="object 7"/>
          <p:cNvGrpSpPr/>
          <p:nvPr/>
        </p:nvGrpSpPr>
        <p:grpSpPr>
          <a:xfrm>
            <a:off x="243232" y="3269400"/>
            <a:ext cx="8880475" cy="1735455"/>
            <a:chOff x="243232" y="3269400"/>
            <a:chExt cx="8880475" cy="1735455"/>
          </a:xfrm>
        </p:grpSpPr>
        <p:pic>
          <p:nvPicPr>
            <p:cNvPr id="15" name="object 8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243232" y="3284984"/>
              <a:ext cx="4279899" cy="1719262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</p:pic>
        <p:sp>
          <p:nvSpPr>
            <p:cNvPr id="16" name="object 9"/>
            <p:cNvSpPr/>
            <p:nvPr/>
          </p:nvSpPr>
          <p:spPr>
            <a:xfrm>
              <a:off x="4556312" y="3274162"/>
              <a:ext cx="4562475" cy="1657350"/>
            </a:xfrm>
            <a:custGeom>
              <a:avLst/>
              <a:gdLst/>
              <a:ahLst/>
              <a:cxnLst/>
              <a:rect l="l" t="t" r="r" b="b"/>
              <a:pathLst>
                <a:path w="4562475" h="1657350">
                  <a:moveTo>
                    <a:pt x="4286244" y="1657350"/>
                  </a:moveTo>
                  <a:lnTo>
                    <a:pt x="276230" y="1657350"/>
                  </a:lnTo>
                  <a:lnTo>
                    <a:pt x="226577" y="1652899"/>
                  </a:lnTo>
                  <a:lnTo>
                    <a:pt x="179844" y="1640068"/>
                  </a:lnTo>
                  <a:lnTo>
                    <a:pt x="136811" y="1619636"/>
                  </a:lnTo>
                  <a:lnTo>
                    <a:pt x="98258" y="1592384"/>
                  </a:lnTo>
                  <a:lnTo>
                    <a:pt x="64965" y="1559091"/>
                  </a:lnTo>
                  <a:lnTo>
                    <a:pt x="37713" y="1520538"/>
                  </a:lnTo>
                  <a:lnTo>
                    <a:pt x="17281" y="1477505"/>
                  </a:lnTo>
                  <a:lnTo>
                    <a:pt x="4450" y="1430772"/>
                  </a:lnTo>
                  <a:lnTo>
                    <a:pt x="0" y="1381119"/>
                  </a:lnTo>
                  <a:lnTo>
                    <a:pt x="0" y="276230"/>
                  </a:lnTo>
                  <a:lnTo>
                    <a:pt x="4450" y="226577"/>
                  </a:lnTo>
                  <a:lnTo>
                    <a:pt x="17281" y="179844"/>
                  </a:lnTo>
                  <a:lnTo>
                    <a:pt x="37713" y="136811"/>
                  </a:lnTo>
                  <a:lnTo>
                    <a:pt x="64965" y="98258"/>
                  </a:lnTo>
                  <a:lnTo>
                    <a:pt x="98258" y="64965"/>
                  </a:lnTo>
                  <a:lnTo>
                    <a:pt x="136811" y="37713"/>
                  </a:lnTo>
                  <a:lnTo>
                    <a:pt x="179844" y="17281"/>
                  </a:lnTo>
                  <a:lnTo>
                    <a:pt x="226577" y="4450"/>
                  </a:lnTo>
                  <a:lnTo>
                    <a:pt x="276230" y="0"/>
                  </a:lnTo>
                  <a:lnTo>
                    <a:pt x="4286244" y="0"/>
                  </a:lnTo>
                  <a:lnTo>
                    <a:pt x="4340386" y="5356"/>
                  </a:lnTo>
                  <a:lnTo>
                    <a:pt x="4391953" y="21026"/>
                  </a:lnTo>
                  <a:lnTo>
                    <a:pt x="4439497" y="46410"/>
                  </a:lnTo>
                  <a:lnTo>
                    <a:pt x="4481569" y="80906"/>
                  </a:lnTo>
                  <a:lnTo>
                    <a:pt x="4516065" y="122977"/>
                  </a:lnTo>
                  <a:lnTo>
                    <a:pt x="4541448" y="170521"/>
                  </a:lnTo>
                  <a:lnTo>
                    <a:pt x="4557118" y="222089"/>
                  </a:lnTo>
                  <a:lnTo>
                    <a:pt x="4562475" y="276230"/>
                  </a:lnTo>
                  <a:lnTo>
                    <a:pt x="4562475" y="1381119"/>
                  </a:lnTo>
                  <a:lnTo>
                    <a:pt x="4558025" y="1430772"/>
                  </a:lnTo>
                  <a:lnTo>
                    <a:pt x="4545193" y="1477505"/>
                  </a:lnTo>
                  <a:lnTo>
                    <a:pt x="4524761" y="1520538"/>
                  </a:lnTo>
                  <a:lnTo>
                    <a:pt x="4497509" y="1559091"/>
                  </a:lnTo>
                  <a:lnTo>
                    <a:pt x="4464216" y="1592384"/>
                  </a:lnTo>
                  <a:lnTo>
                    <a:pt x="4425663" y="1619636"/>
                  </a:lnTo>
                  <a:lnTo>
                    <a:pt x="4382630" y="1640068"/>
                  </a:lnTo>
                  <a:lnTo>
                    <a:pt x="4335897" y="1652899"/>
                  </a:lnTo>
                  <a:lnTo>
                    <a:pt x="4286244" y="1657350"/>
                  </a:lnTo>
                  <a:close/>
                </a:path>
              </a:pathLst>
            </a:cu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" name="object 10"/>
            <p:cNvSpPr/>
            <p:nvPr/>
          </p:nvSpPr>
          <p:spPr>
            <a:xfrm>
              <a:off x="4556312" y="3274162"/>
              <a:ext cx="4562475" cy="1657350"/>
            </a:xfrm>
            <a:custGeom>
              <a:avLst/>
              <a:gdLst/>
              <a:ahLst/>
              <a:cxnLst/>
              <a:rect l="l" t="t" r="r" b="b"/>
              <a:pathLst>
                <a:path w="4562475" h="1657350">
                  <a:moveTo>
                    <a:pt x="0" y="276230"/>
                  </a:moveTo>
                  <a:lnTo>
                    <a:pt x="4450" y="226577"/>
                  </a:lnTo>
                  <a:lnTo>
                    <a:pt x="17281" y="179844"/>
                  </a:lnTo>
                  <a:lnTo>
                    <a:pt x="37713" y="136811"/>
                  </a:lnTo>
                  <a:lnTo>
                    <a:pt x="64965" y="98258"/>
                  </a:lnTo>
                  <a:lnTo>
                    <a:pt x="98258" y="64965"/>
                  </a:lnTo>
                  <a:lnTo>
                    <a:pt x="136811" y="37713"/>
                  </a:lnTo>
                  <a:lnTo>
                    <a:pt x="179844" y="17281"/>
                  </a:lnTo>
                  <a:lnTo>
                    <a:pt x="226577" y="4450"/>
                  </a:lnTo>
                  <a:lnTo>
                    <a:pt x="276230" y="0"/>
                  </a:lnTo>
                  <a:lnTo>
                    <a:pt x="4286244" y="0"/>
                  </a:lnTo>
                  <a:lnTo>
                    <a:pt x="4340386" y="5356"/>
                  </a:lnTo>
                  <a:lnTo>
                    <a:pt x="4391953" y="21026"/>
                  </a:lnTo>
                  <a:lnTo>
                    <a:pt x="4439497" y="46410"/>
                  </a:lnTo>
                  <a:lnTo>
                    <a:pt x="4481569" y="80906"/>
                  </a:lnTo>
                  <a:lnTo>
                    <a:pt x="4516065" y="122977"/>
                  </a:lnTo>
                  <a:lnTo>
                    <a:pt x="4541448" y="170521"/>
                  </a:lnTo>
                  <a:lnTo>
                    <a:pt x="4557118" y="222089"/>
                  </a:lnTo>
                  <a:lnTo>
                    <a:pt x="4562475" y="276230"/>
                  </a:lnTo>
                  <a:lnTo>
                    <a:pt x="4562475" y="1381119"/>
                  </a:lnTo>
                  <a:lnTo>
                    <a:pt x="4558025" y="1430772"/>
                  </a:lnTo>
                  <a:lnTo>
                    <a:pt x="4545193" y="1477505"/>
                  </a:lnTo>
                  <a:lnTo>
                    <a:pt x="4524761" y="1520538"/>
                  </a:lnTo>
                  <a:lnTo>
                    <a:pt x="4497509" y="1559091"/>
                  </a:lnTo>
                  <a:lnTo>
                    <a:pt x="4464216" y="1592384"/>
                  </a:lnTo>
                  <a:lnTo>
                    <a:pt x="4425663" y="1619636"/>
                  </a:lnTo>
                  <a:lnTo>
                    <a:pt x="4382630" y="1640068"/>
                  </a:lnTo>
                  <a:lnTo>
                    <a:pt x="4335897" y="1652899"/>
                  </a:lnTo>
                  <a:lnTo>
                    <a:pt x="4286244" y="1657350"/>
                  </a:lnTo>
                  <a:lnTo>
                    <a:pt x="276230" y="1657350"/>
                  </a:lnTo>
                  <a:lnTo>
                    <a:pt x="226577" y="1652899"/>
                  </a:lnTo>
                  <a:lnTo>
                    <a:pt x="179844" y="1640068"/>
                  </a:lnTo>
                  <a:lnTo>
                    <a:pt x="136811" y="1619636"/>
                  </a:lnTo>
                  <a:lnTo>
                    <a:pt x="98258" y="1592384"/>
                  </a:lnTo>
                  <a:lnTo>
                    <a:pt x="64965" y="1559091"/>
                  </a:lnTo>
                  <a:lnTo>
                    <a:pt x="37713" y="1520538"/>
                  </a:lnTo>
                  <a:lnTo>
                    <a:pt x="17281" y="1477505"/>
                  </a:lnTo>
                  <a:lnTo>
                    <a:pt x="4450" y="1430772"/>
                  </a:lnTo>
                  <a:lnTo>
                    <a:pt x="0" y="1381119"/>
                  </a:lnTo>
                  <a:lnTo>
                    <a:pt x="0" y="276230"/>
                  </a:lnTo>
                  <a:close/>
                </a:path>
              </a:pathLst>
            </a:custGeom>
            <a:ln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8" name="Прямоугольник 17"/>
          <p:cNvSpPr/>
          <p:nvPr/>
        </p:nvSpPr>
        <p:spPr>
          <a:xfrm>
            <a:off x="4572000" y="1357298"/>
            <a:ext cx="4572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Изучение ФГОС, Изучение работ Я.А. Коменского, </a:t>
            </a:r>
          </a:p>
          <a:p>
            <a:pPr algn="ctr">
              <a:buNone/>
            </a:pPr>
            <a:r>
              <a:rPr lang="ru-RU" b="1" dirty="0" smtClean="0">
                <a:solidFill>
                  <a:srgbClr val="0D0D0D"/>
                </a:solidFill>
                <a:latin typeface="Times New Roman" pitchFamily="18" charset="0"/>
                <a:cs typeface="Times New Roman" pitchFamily="18" charset="0"/>
              </a:rPr>
              <a:t>Л.  Г.  </a:t>
            </a:r>
            <a:r>
              <a:rPr lang="ru-RU" b="1" dirty="0" err="1" smtClean="0">
                <a:solidFill>
                  <a:srgbClr val="0D0D0D"/>
                </a:solidFill>
                <a:latin typeface="Times New Roman" pitchFamily="18" charset="0"/>
                <a:cs typeface="Times New Roman" pitchFamily="18" charset="0"/>
              </a:rPr>
              <a:t>Петерсона</a:t>
            </a:r>
            <a:r>
              <a:rPr lang="ru-RU" b="1" dirty="0" smtClean="0">
                <a:solidFill>
                  <a:srgbClr val="0D0D0D"/>
                </a:solidFill>
                <a:latin typeface="Times New Roman" pitchFamily="18" charset="0"/>
                <a:cs typeface="Times New Roman" pitchFamily="18" charset="0"/>
              </a:rPr>
              <a:t>, А.А. </a:t>
            </a:r>
            <a:r>
              <a:rPr lang="ru-RU" b="1" dirty="0" err="1" smtClean="0">
                <a:solidFill>
                  <a:srgbClr val="0D0D0D"/>
                </a:solidFill>
                <a:latin typeface="Times New Roman" pitchFamily="18" charset="0"/>
                <a:cs typeface="Times New Roman" pitchFamily="18" charset="0"/>
              </a:rPr>
              <a:t>Гин</a:t>
            </a:r>
            <a:r>
              <a:rPr lang="ru-RU" b="1" dirty="0" smtClean="0">
                <a:solidFill>
                  <a:srgbClr val="0D0D0D"/>
                </a:solidFill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 algn="ctr">
              <a:buNone/>
            </a:pPr>
            <a:r>
              <a:rPr lang="ru-RU" b="1" dirty="0" smtClean="0">
                <a:solidFill>
                  <a:srgbClr val="0D0D0D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solidFill>
                  <a:srgbClr val="0D0D0D"/>
                </a:solidFill>
                <a:latin typeface="Times New Roman" pitchFamily="18" charset="0"/>
                <a:cs typeface="Times New Roman" pitchFamily="18" charset="0"/>
              </a:rPr>
              <a:t>Касьяненко</a:t>
            </a:r>
            <a:r>
              <a:rPr lang="ru-RU" b="1" dirty="0" smtClean="0">
                <a:solidFill>
                  <a:srgbClr val="0D0D0D"/>
                </a:solidFill>
                <a:latin typeface="Times New Roman" pitchFamily="18" charset="0"/>
                <a:cs typeface="Times New Roman" pitchFamily="18" charset="0"/>
              </a:rPr>
              <a:t> М.Д.</a:t>
            </a:r>
          </a:p>
          <a:p>
            <a:pPr algn="ctr">
              <a:buNone/>
            </a:pPr>
            <a:r>
              <a:rPr lang="ru-RU" b="1" dirty="0" smtClean="0">
                <a:solidFill>
                  <a:srgbClr val="0D0D0D"/>
                </a:solidFill>
                <a:latin typeface="Times New Roman" pitchFamily="18" charset="0"/>
                <a:cs typeface="Times New Roman" pitchFamily="18" charset="0"/>
              </a:rPr>
              <a:t>Изучение опубликованных статей и методических работ по теме.</a:t>
            </a:r>
          </a:p>
        </p:txBody>
      </p:sp>
      <p:sp>
        <p:nvSpPr>
          <p:cNvPr id="19" name="Прямоугольник 18"/>
          <p:cNvSpPr/>
          <p:nvPr/>
        </p:nvSpPr>
        <p:spPr>
          <a:xfrm>
            <a:off x="4572000" y="3571876"/>
            <a:ext cx="4572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Разработки уроков,  </a:t>
            </a:r>
          </a:p>
          <a:p>
            <a:pPr algn="ctr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учебных проектов, </a:t>
            </a:r>
          </a:p>
          <a:p>
            <a:pPr algn="ctr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Изучение методических приемов применения метода.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85852" y="0"/>
            <a:ext cx="7498080" cy="1143000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Актуальность личного вклада педагога в развитие образования</a:t>
            </a:r>
            <a:endParaRPr lang="ru-RU" sz="2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 txBox="1">
            <a:spLocks noGrp="1"/>
          </p:cNvSpPr>
          <p:nvPr>
            <p:ph sz="half" idx="1"/>
          </p:nvPr>
        </p:nvSpPr>
        <p:spPr>
          <a:xfrm>
            <a:off x="285720" y="964079"/>
            <a:ext cx="4429156" cy="56169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ru-RU" sz="1800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Противоречия в основе проблемы</a:t>
            </a:r>
          </a:p>
          <a:p>
            <a:pPr algn="ctr">
              <a:buNone/>
            </a:pP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1.Требования ФГОС по формированию аналитической деятельности обучающегося</a:t>
            </a:r>
          </a:p>
          <a:p>
            <a:pPr algn="ctr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Недостаточность разработок дидактического материала; дефицит времени на уроках математики</a:t>
            </a:r>
          </a:p>
          <a:p>
            <a:pPr algn="ctr">
              <a:buNone/>
            </a:pP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2.Требования ФГОС по формированию аналитической деятельности обучающегося при отсутствии соответствующего УМК </a:t>
            </a:r>
          </a:p>
          <a:p>
            <a:pPr algn="ctr"/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Недостаточная 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сформированность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умения комплексного анализа исследовательских действий, согласно поставленной задаче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трелка вниз 4"/>
          <p:cNvSpPr/>
          <p:nvPr/>
        </p:nvSpPr>
        <p:spPr>
          <a:xfrm>
            <a:off x="2500298" y="2214554"/>
            <a:ext cx="285752" cy="42862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трелка вниз 6"/>
          <p:cNvSpPr/>
          <p:nvPr/>
        </p:nvSpPr>
        <p:spPr>
          <a:xfrm>
            <a:off x="2500298" y="4929198"/>
            <a:ext cx="357190" cy="50006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одержимое 3"/>
          <p:cNvSpPr txBox="1">
            <a:spLocks noGrp="1"/>
          </p:cNvSpPr>
          <p:nvPr>
            <p:ph sz="half" idx="1"/>
          </p:nvPr>
        </p:nvSpPr>
        <p:spPr>
          <a:xfrm>
            <a:off x="4857752" y="1500174"/>
            <a:ext cx="3929090" cy="49705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ru-RU" sz="1800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Практические пути решения противоречий</a:t>
            </a:r>
          </a:p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Создание дидактического материала для формирования  </a:t>
            </a:r>
          </a:p>
          <a:p>
            <a:pPr algn="ctr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у учащихся умений реализации новых способов действия. </a:t>
            </a:r>
          </a:p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Разработка уроков с применением различных приемов и методов способствующих активизации познавательной активности учащихся на уроках математики.</a:t>
            </a:r>
          </a:p>
          <a:p>
            <a:pPr algn="ctr">
              <a:buNone/>
            </a:pPr>
            <a:endParaRPr lang="ru-RU" sz="18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37" presetClass="entr" presetSubtype="0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800" decel="100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500"/>
                            </p:stCondLst>
                            <p:childTnLst>
                              <p:par>
                                <p:cTn id="16" presetID="37" presetClass="entr" presetSubtype="0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800" decel="100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9000"/>
                            </p:stCondLst>
                            <p:childTnLst>
                              <p:par>
                                <p:cTn id="23" presetID="47" presetClass="entr" presetSubtype="0" fill="hold" nodeType="after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3500"/>
                            </p:stCondLst>
                            <p:childTnLst>
                              <p:par>
                                <p:cTn id="29" presetID="47" presetClass="entr" presetSubtype="0" fill="hold" nodeType="after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8000"/>
                            </p:stCondLst>
                            <p:childTnLst>
                              <p:par>
                                <p:cTn id="35" presetID="47" presetClass="entr" presetSubtype="0" fill="hold" nodeType="after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2500"/>
                            </p:stCondLst>
                            <p:childTnLst>
                              <p:par>
                                <p:cTn id="4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4500"/>
                            </p:stCondLst>
                            <p:childTnLst>
                              <p:par>
                                <p:cTn id="4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6500"/>
                            </p:stCondLst>
                            <p:childTnLst>
                              <p:par>
                                <p:cTn id="4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2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8500"/>
                            </p:stCondLst>
                            <p:childTnLst>
                              <p:par>
                                <p:cTn id="5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20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85852" y="0"/>
            <a:ext cx="7498080" cy="1143000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Теоретическое обоснование личного вклада педагога в развитие образования</a:t>
            </a:r>
            <a:endParaRPr lang="ru-RU" sz="2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785786" y="1571612"/>
            <a:ext cx="5286412" cy="4663440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 	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Системно-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деятельностныйный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подход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основывается на теоретических положениях концепции Л.С.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Выготского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В.В. Давыдова, Д.Б.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Эльконина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П.Я. Гальперина. </a:t>
            </a:r>
          </a:p>
          <a:p>
            <a:pPr algn="ctr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	Основная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идея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этого подхода заключаются в том, что главный результат образования - это не отдельные знания, умения и навыки, а способность и готовность человека к эффективной и продуктивной деятельности в различных социально-значимых ситуациях.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86512" y="1643050"/>
            <a:ext cx="2438400" cy="3829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85852" y="0"/>
            <a:ext cx="7498080" cy="714356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Цель</a:t>
            </a:r>
            <a:endParaRPr lang="ru-RU" sz="2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 txBox="1">
            <a:spLocks noGrp="1"/>
          </p:cNvSpPr>
          <p:nvPr>
            <p:ph sz="half" idx="1"/>
          </p:nvPr>
        </p:nvSpPr>
        <p:spPr>
          <a:xfrm>
            <a:off x="1142976" y="714356"/>
            <a:ext cx="757242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		Повысить качество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обученности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за счет повышения познавательного интереса на уроках математики. 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одержимое 3"/>
          <p:cNvSpPr txBox="1">
            <a:spLocks noGrp="1"/>
          </p:cNvSpPr>
          <p:nvPr>
            <p:ph sz="half" idx="1"/>
          </p:nvPr>
        </p:nvSpPr>
        <p:spPr>
          <a:xfrm>
            <a:off x="4929190" y="2143116"/>
            <a:ext cx="3929090" cy="7232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None/>
            </a:pPr>
            <a:endParaRPr lang="ru-RU" sz="18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>
            <a:off x="1285852" y="1214422"/>
            <a:ext cx="7498080" cy="642942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Задачи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142976" y="1779687"/>
            <a:ext cx="7786742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itchFamily="2" charset="2"/>
              <a:buChar char="Ø"/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Исследовать освещенность в научной литературе сущность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деятельностного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подхода в обучении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marL="342900" indent="-342900">
              <a:buFont typeface="Wingdings" pitchFamily="2" charset="2"/>
              <a:buChar char="Ø"/>
              <a:defRPr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Wingdings" pitchFamily="2" charset="2"/>
              <a:buChar char="Ø"/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Изучить дидактические принципы организации учебной деятельности на уроках математики в рамках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системно-деятельностного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подхода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marL="342900" indent="-342900">
              <a:buFont typeface="Wingdings" pitchFamily="2" charset="2"/>
              <a:buChar char="Ø"/>
              <a:defRPr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Wingdings" pitchFamily="2" charset="2"/>
              <a:buChar char="Ø"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Изучить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примерную типологию уроков и критерии оценивания урока в рамках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системно-деятельностного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подхода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marL="342900" indent="-342900">
              <a:buFont typeface="Wingdings" pitchFamily="2" charset="2"/>
              <a:buChar char="Ø"/>
              <a:defRPr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Wingdings" pitchFamily="2" charset="2"/>
              <a:buChar char="Ø"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Использовать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на уроках приемы и методы, способствующие активизации познавательной деятельности учащихся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marL="342900" indent="-342900">
              <a:buFont typeface="Wingdings" pitchFamily="2" charset="2"/>
              <a:buChar char="Ø"/>
              <a:defRPr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Wingdings" pitchFamily="2" charset="2"/>
              <a:buChar char="Ø"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Показать детям, что изучение математики действительно может быть увлекательным занятием.</a:t>
            </a:r>
          </a:p>
          <a:p>
            <a:pPr marL="342900" indent="-342900">
              <a:defRPr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Wingdings" pitchFamily="2" charset="2"/>
              <a:buChar char="Ø"/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Проанализировать результаты использования на уроках  своей практики.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57290" y="0"/>
            <a:ext cx="7498080" cy="1143000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Ведущая педагогическая идея</a:t>
            </a:r>
            <a:endParaRPr lang="ru-RU" sz="2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571604" y="1142984"/>
            <a:ext cx="6854517" cy="4929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Прямоугольник 3"/>
          <p:cNvSpPr/>
          <p:nvPr/>
        </p:nvSpPr>
        <p:spPr>
          <a:xfrm>
            <a:off x="1785918" y="1000109"/>
            <a:ext cx="707236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4414" y="285728"/>
            <a:ext cx="7498080" cy="71435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Деятельный аспект личного вклада педагога в развитие образования</a:t>
            </a:r>
            <a:endParaRPr lang="ru-RU" sz="2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 txBox="1">
            <a:spLocks noGrp="1"/>
          </p:cNvSpPr>
          <p:nvPr>
            <p:ph sz="half" idx="1"/>
          </p:nvPr>
        </p:nvSpPr>
        <p:spPr>
          <a:xfrm>
            <a:off x="571440" y="714356"/>
            <a:ext cx="84297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		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одержимое 3"/>
          <p:cNvSpPr txBox="1">
            <a:spLocks noGrp="1"/>
          </p:cNvSpPr>
          <p:nvPr>
            <p:ph sz="half" idx="1"/>
          </p:nvPr>
        </p:nvSpPr>
        <p:spPr>
          <a:xfrm>
            <a:off x="1142976" y="1571612"/>
            <a:ext cx="3929090" cy="7232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None/>
            </a:pPr>
            <a:endParaRPr lang="ru-RU" sz="18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85918" y="1071546"/>
            <a:ext cx="6543691" cy="53990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Скругленный прямоугольник 16"/>
          <p:cNvSpPr/>
          <p:nvPr/>
        </p:nvSpPr>
        <p:spPr bwMode="auto">
          <a:xfrm>
            <a:off x="5429256" y="5000636"/>
            <a:ext cx="3501602" cy="1484784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tx1"/>
            </a:solidFill>
            <a:headEnd type="none" w="med" len="med"/>
            <a:tailEnd type="none" w="med" len="med"/>
          </a:ln>
          <a:effectLst>
            <a:outerShdw blurRad="40000" dist="20000" dir="5400000" rotWithShape="0">
              <a:srgbClr val="000000">
                <a:alpha val="38000"/>
              </a:srgbClr>
            </a:outerShdw>
            <a:softEdge rad="63500"/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lvl="4" algn="ctr">
              <a:defRPr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Создание проблемных ситуаций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85852" y="428604"/>
            <a:ext cx="7498080" cy="71435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7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Деятельностный</a:t>
            </a:r>
            <a:r>
              <a:rPr lang="ru-RU" sz="27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аспект личного вклада педагога в развития образования </a:t>
            </a: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 txBox="1">
            <a:spLocks noGrp="1"/>
          </p:cNvSpPr>
          <p:nvPr>
            <p:ph sz="half" idx="1"/>
          </p:nvPr>
        </p:nvSpPr>
        <p:spPr>
          <a:xfrm>
            <a:off x="571440" y="714357"/>
            <a:ext cx="24289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buNone/>
            </a:pP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		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одержимое 3"/>
          <p:cNvSpPr txBox="1">
            <a:spLocks noGrp="1"/>
          </p:cNvSpPr>
          <p:nvPr>
            <p:ph sz="half" idx="1"/>
          </p:nvPr>
        </p:nvSpPr>
        <p:spPr>
          <a:xfrm>
            <a:off x="4929190" y="2143116"/>
            <a:ext cx="3929090" cy="7232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None/>
            </a:pPr>
            <a:endParaRPr lang="ru-RU" sz="18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142976" y="3000372"/>
            <a:ext cx="778674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itchFamily="2" charset="2"/>
              <a:buChar char="Ø"/>
              <a:defRPr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 bwMode="auto">
          <a:xfrm>
            <a:off x="5214942" y="2714620"/>
            <a:ext cx="3501602" cy="1484784"/>
          </a:xfrm>
          <a:prstGeom prst="roundRect">
            <a:avLst/>
          </a:prstGeom>
          <a:ln>
            <a:headEnd type="none" w="med" len="med"/>
            <a:tailEnd type="none" w="med" len="med"/>
          </a:ln>
          <a:effectLst>
            <a:outerShdw blurRad="40000" dist="20000" dir="5400000" rotWithShape="0">
              <a:srgbClr val="000000">
                <a:alpha val="38000"/>
              </a:srgbClr>
            </a:outerShdw>
            <a:softEdge rad="63500"/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468313" indent="-468313" algn="ctr">
              <a:spcBef>
                <a:spcPts val="525"/>
              </a:spcBef>
              <a:buClr>
                <a:srgbClr val="CC0000"/>
              </a:buClr>
              <a:buSzPct val="6500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Обеспечение комфортных условий смены ведущей деятельности – игровой - на учебную.</a:t>
            </a:r>
          </a:p>
        </p:txBody>
      </p:sp>
      <p:sp>
        <p:nvSpPr>
          <p:cNvPr id="15" name="Скругленный прямоугольник 14"/>
          <p:cNvSpPr/>
          <p:nvPr/>
        </p:nvSpPr>
        <p:spPr bwMode="auto">
          <a:xfrm>
            <a:off x="1214414" y="2714620"/>
            <a:ext cx="3501602" cy="1484784"/>
          </a:xfrm>
          <a:prstGeom prst="roundRect">
            <a:avLst/>
          </a:prstGeom>
          <a:ln>
            <a:headEnd type="none" w="med" len="med"/>
            <a:tailEnd type="none" w="med" len="med"/>
          </a:ln>
          <a:effectLst>
            <a:outerShdw blurRad="40000" dist="20000" dir="5400000" rotWithShape="0">
              <a:srgbClr val="000000">
                <a:alpha val="38000"/>
              </a:srgbClr>
            </a:outerShdw>
            <a:softEdge rad="63500"/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468313" indent="-468313" algn="ctr">
              <a:spcBef>
                <a:spcPts val="525"/>
              </a:spcBef>
              <a:buClr>
                <a:srgbClr val="CC0000"/>
              </a:buClr>
              <a:buSzPct val="6500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Создание условия для творческой продуктивной деятельности ребёнка. </a:t>
            </a:r>
          </a:p>
        </p:txBody>
      </p:sp>
      <p:sp>
        <p:nvSpPr>
          <p:cNvPr id="16" name="Скругленный прямоугольник 15"/>
          <p:cNvSpPr/>
          <p:nvPr/>
        </p:nvSpPr>
        <p:spPr bwMode="auto">
          <a:xfrm>
            <a:off x="4000496" y="5000636"/>
            <a:ext cx="3143272" cy="1484784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tx1"/>
            </a:solidFill>
            <a:headEnd type="none" w="med" len="med"/>
            <a:tailEnd type="none" w="med" len="med"/>
          </a:ln>
          <a:effectLst>
            <a:outerShdw blurRad="40000" dist="20000" dir="5400000" rotWithShape="0">
              <a:srgbClr val="000000">
                <a:alpha val="38000"/>
              </a:srgbClr>
            </a:outerShdw>
            <a:softEdge rad="63500"/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kumimoji="1" lang="ru-RU" dirty="0" smtClean="0">
                <a:solidFill>
                  <a:srgbClr val="FF0000"/>
                </a:solidFill>
              </a:rPr>
              <a:t>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kumimoji="1" lang="ru-RU" b="1" dirty="0" smtClean="0">
                <a:solidFill>
                  <a:schemeClr val="tx1"/>
                </a:solidFill>
              </a:rPr>
              <a:t> </a:t>
            </a:r>
            <a:r>
              <a:rPr kumimoji="1"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Групповая , парная и          индивидуальная работа</a:t>
            </a:r>
          </a:p>
        </p:txBody>
      </p:sp>
      <p:sp>
        <p:nvSpPr>
          <p:cNvPr id="18" name="Скругленный прямоугольник 17"/>
          <p:cNvSpPr/>
          <p:nvPr/>
        </p:nvSpPr>
        <p:spPr bwMode="auto">
          <a:xfrm>
            <a:off x="1000100" y="5000636"/>
            <a:ext cx="3217560" cy="1484784"/>
          </a:xfrm>
          <a:prstGeom prst="roundRect">
            <a:avLst>
              <a:gd name="adj" fmla="val 12804"/>
            </a:avLst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tx1"/>
            </a:solidFill>
            <a:headEnd type="none" w="med" len="med"/>
            <a:tailEnd type="none" w="med" len="med"/>
          </a:ln>
          <a:effectLst>
            <a:outerShdw blurRad="40000" dist="20000" dir="5400000" rotWithShape="0">
              <a:srgbClr val="000000">
                <a:alpha val="38000"/>
              </a:srgbClr>
            </a:outerShdw>
            <a:softEdge rad="63500"/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ru-RU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Проектная деятельность</a:t>
            </a:r>
            <a:endParaRPr kumimoji="1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21" name="Группа 20"/>
          <p:cNvGrpSpPr/>
          <p:nvPr/>
        </p:nvGrpSpPr>
        <p:grpSpPr>
          <a:xfrm>
            <a:off x="5214942" y="1071546"/>
            <a:ext cx="3571900" cy="1548766"/>
            <a:chOff x="5286380" y="3786190"/>
            <a:chExt cx="3571900" cy="1548766"/>
          </a:xfrm>
        </p:grpSpPr>
        <p:sp>
          <p:nvSpPr>
            <p:cNvPr id="22" name="Скругленный прямоугольник 21"/>
            <p:cNvSpPr/>
            <p:nvPr/>
          </p:nvSpPr>
          <p:spPr bwMode="auto">
            <a:xfrm>
              <a:off x="5286380" y="3786190"/>
              <a:ext cx="3501602" cy="1484784"/>
            </a:xfrm>
            <a:prstGeom prst="roundRect">
              <a:avLst/>
            </a:prstGeom>
            <a:ln>
              <a:headEnd type="none" w="med" len="med"/>
              <a:tailEnd type="none" w="med" len="me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  <a:softEdge rad="63500"/>
            </a:effectLst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lvl="4" algn="ctr">
                <a:defRPr/>
              </a:pPr>
              <a:endParaRPr lang="ru-RU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3" name="Прямоугольник 22"/>
            <p:cNvSpPr/>
            <p:nvPr/>
          </p:nvSpPr>
          <p:spPr>
            <a:xfrm>
              <a:off x="5357818" y="3857628"/>
              <a:ext cx="3500462" cy="14773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kumimoji="1" lang="ru-RU" b="1" dirty="0" smtClean="0">
                  <a:latin typeface="Times New Roman" pitchFamily="18" charset="0"/>
                  <a:cs typeface="Times New Roman" pitchFamily="18" charset="0"/>
                </a:rPr>
                <a:t>Использование </a:t>
              </a:r>
            </a:p>
            <a:p>
              <a:pPr algn="ctr"/>
              <a:r>
                <a:rPr kumimoji="1" lang="ru-RU" b="1" dirty="0" smtClean="0">
                  <a:latin typeface="Times New Roman" pitchFamily="18" charset="0"/>
                  <a:cs typeface="Times New Roman" pitchFamily="18" charset="0"/>
                </a:rPr>
                <a:t>различных методов и форм работы </a:t>
              </a:r>
            </a:p>
            <a:p>
              <a:pPr algn="ctr"/>
              <a:r>
                <a:rPr lang="ru-RU" b="1" dirty="0" smtClean="0">
                  <a:latin typeface="Times New Roman" pitchFamily="18" charset="0"/>
                  <a:cs typeface="Times New Roman" pitchFamily="18" charset="0"/>
                </a:rPr>
                <a:t>в рамках системно - </a:t>
              </a:r>
              <a:r>
                <a:rPr lang="ru-RU" b="1" dirty="0" err="1" smtClean="0">
                  <a:latin typeface="Times New Roman" pitchFamily="18" charset="0"/>
                  <a:cs typeface="Times New Roman" pitchFamily="18" charset="0"/>
                </a:rPr>
                <a:t>деятельностного</a:t>
              </a:r>
              <a:r>
                <a:rPr lang="ru-RU" b="1" dirty="0" smtClean="0">
                  <a:latin typeface="Times New Roman" pitchFamily="18" charset="0"/>
                  <a:cs typeface="Times New Roman" pitchFamily="18" charset="0"/>
                </a:rPr>
                <a:t> подхода </a:t>
              </a:r>
            </a:p>
          </p:txBody>
        </p:sp>
      </p:grpSp>
      <p:grpSp>
        <p:nvGrpSpPr>
          <p:cNvPr id="24" name="Группа 23"/>
          <p:cNvGrpSpPr/>
          <p:nvPr/>
        </p:nvGrpSpPr>
        <p:grpSpPr>
          <a:xfrm>
            <a:off x="1142976" y="1000108"/>
            <a:ext cx="3571900" cy="1484784"/>
            <a:chOff x="1071538" y="3071810"/>
            <a:chExt cx="3571900" cy="1484784"/>
          </a:xfrm>
        </p:grpSpPr>
        <p:sp>
          <p:nvSpPr>
            <p:cNvPr id="25" name="Скругленный прямоугольник 24"/>
            <p:cNvSpPr/>
            <p:nvPr/>
          </p:nvSpPr>
          <p:spPr bwMode="auto">
            <a:xfrm>
              <a:off x="1071538" y="3071810"/>
              <a:ext cx="3501602" cy="1484784"/>
            </a:xfrm>
            <a:prstGeom prst="roundRect">
              <a:avLst/>
            </a:prstGeom>
            <a:ln>
              <a:headEnd type="none" w="med" len="med"/>
              <a:tailEnd type="none" w="med" len="me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  <a:softEdge rad="63500"/>
            </a:effectLst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lvl="4" algn="ctr">
                <a:defRPr/>
              </a:pPr>
              <a:endParaRPr lang="ru-RU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6" name="Прямоугольник 25"/>
            <p:cNvSpPr/>
            <p:nvPr/>
          </p:nvSpPr>
          <p:spPr>
            <a:xfrm>
              <a:off x="1285852" y="3143248"/>
              <a:ext cx="3357586" cy="107721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kumimoji="1" lang="ru-RU" sz="1600" b="1" dirty="0" smtClean="0">
                  <a:latin typeface="Times New Roman" pitchFamily="18" charset="0"/>
                  <a:cs typeface="Times New Roman" pitchFamily="18" charset="0"/>
                </a:rPr>
                <a:t>Проектирование уроков с элементами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kumimoji="1" lang="ru-RU" sz="1600" b="1" dirty="0" smtClean="0">
                  <a:latin typeface="Times New Roman" pitchFamily="18" charset="0"/>
                  <a:cs typeface="Times New Roman" pitchFamily="18" charset="0"/>
                </a:rPr>
                <a:t> развивающего обучения с учётом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kumimoji="1" lang="ru-RU" sz="1600" b="1" dirty="0" smtClean="0">
                  <a:latin typeface="Times New Roman" pitchFamily="18" charset="0"/>
                  <a:cs typeface="Times New Roman" pitchFamily="18" charset="0"/>
                </a:rPr>
                <a:t>индивидуализации в обучении.</a:t>
              </a:r>
            </a:p>
          </p:txBody>
        </p:sp>
      </p:grpSp>
      <p:sp>
        <p:nvSpPr>
          <p:cNvPr id="30" name="Стрелка вниз 29"/>
          <p:cNvSpPr/>
          <p:nvPr/>
        </p:nvSpPr>
        <p:spPr>
          <a:xfrm>
            <a:off x="2285984" y="4286256"/>
            <a:ext cx="428628" cy="64294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Стрелка вниз 30"/>
          <p:cNvSpPr/>
          <p:nvPr/>
        </p:nvSpPr>
        <p:spPr>
          <a:xfrm>
            <a:off x="4857752" y="4286256"/>
            <a:ext cx="428628" cy="64294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Стрелка вниз 31"/>
          <p:cNvSpPr/>
          <p:nvPr/>
        </p:nvSpPr>
        <p:spPr>
          <a:xfrm>
            <a:off x="7572396" y="4357694"/>
            <a:ext cx="428628" cy="64294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0"/>
                            </p:stCondLst>
                            <p:childTnLst>
                              <p:par>
                                <p:cTn id="32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85852" y="357166"/>
            <a:ext cx="7498080" cy="714356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Диапозон</a:t>
            </a: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личного вклада педагога в развитие образования и степень его новизны</a:t>
            </a:r>
            <a:endParaRPr lang="ru-RU" sz="2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 txBox="1">
            <a:spLocks noGrp="1"/>
          </p:cNvSpPr>
          <p:nvPr>
            <p:ph sz="half" idx="1"/>
          </p:nvPr>
        </p:nvSpPr>
        <p:spPr>
          <a:xfrm>
            <a:off x="571440" y="714356"/>
            <a:ext cx="8429716" cy="7540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		</a:t>
            </a:r>
          </a:p>
          <a:p>
            <a:pPr algn="ctr">
              <a:buNone/>
            </a:pP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одержимое 3"/>
          <p:cNvSpPr txBox="1">
            <a:spLocks noGrp="1"/>
          </p:cNvSpPr>
          <p:nvPr>
            <p:ph sz="half" idx="1"/>
          </p:nvPr>
        </p:nvSpPr>
        <p:spPr>
          <a:xfrm>
            <a:off x="1357290" y="1714488"/>
            <a:ext cx="3929090" cy="7232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None/>
            </a:pPr>
            <a:endParaRPr lang="ru-RU" sz="18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142976" y="3000372"/>
            <a:ext cx="778674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itchFamily="2" charset="2"/>
              <a:buChar char="Ø"/>
              <a:defRPr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000100" y="1142984"/>
            <a:ext cx="4572000" cy="3139321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lvl="0" indent="-342900" algn="ctr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ru-RU" b="1" dirty="0" smtClean="0">
                <a:solidFill>
                  <a:srgbClr val="181818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Создание проблемных ситуаций через умышленно допущенные учителем ошибки.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Тема «Уравнения».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Учитель решает быстро уравнение: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5х – 6 = 15 + 2х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5х – 2х = 15 - 6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3х = 9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х=3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 проверке ответ не сходится</a:t>
            </a:r>
          </a:p>
          <a:p>
            <a:pPr marL="342900" lvl="0" indent="-342900" algn="ctr" fontAlgn="base">
              <a:spcBef>
                <a:spcPct val="0"/>
              </a:spcBef>
              <a:spcAft>
                <a:spcPct val="0"/>
              </a:spcAft>
            </a:pPr>
            <a:endParaRPr lang="ru-RU" b="1" dirty="0" smtClean="0">
              <a:solidFill>
                <a:srgbClr val="181818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5572132" y="4357694"/>
            <a:ext cx="335755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Font typeface="Arial" pitchFamily="34" charset="0"/>
              <a:buChar char="•"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Создание проблемных ситуаций через использование занимательных заданий.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Кроссворды.</a:t>
            </a:r>
          </a:p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Решение ребусов.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57290" y="4000504"/>
            <a:ext cx="3886200" cy="2533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16" name="Прямая соединительная линия 15"/>
          <p:cNvCxnSpPr/>
          <p:nvPr/>
        </p:nvCxnSpPr>
        <p:spPr>
          <a:xfrm>
            <a:off x="1214414" y="3929066"/>
            <a:ext cx="7715304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431</TotalTime>
  <Words>597</Words>
  <Application>Microsoft Office PowerPoint</Application>
  <PresentationFormat>Экран (4:3)</PresentationFormat>
  <Paragraphs>134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3" baseType="lpstr">
      <vt:lpstr>Arial</vt:lpstr>
      <vt:lpstr>Corbel</vt:lpstr>
      <vt:lpstr>Gill Sans MT</vt:lpstr>
      <vt:lpstr>Times New Roman</vt:lpstr>
      <vt:lpstr>Verdana</vt:lpstr>
      <vt:lpstr>Wingdings</vt:lpstr>
      <vt:lpstr>Wingdings 2</vt:lpstr>
      <vt:lpstr>Солнцестояние</vt:lpstr>
      <vt:lpstr>ТЕМА «Системно-деятельностный подход, как способ активизации познавательной деятельности учащихся на уроках математики» </vt:lpstr>
      <vt:lpstr>Условия формирования личного вклада педагога в развитие образования</vt:lpstr>
      <vt:lpstr>Актуальность личного вклада педагога в развитие образования</vt:lpstr>
      <vt:lpstr>Теоретическое обоснование личного вклада педагога в развитие образования</vt:lpstr>
      <vt:lpstr>Цель</vt:lpstr>
      <vt:lpstr>Ведущая педагогическая идея</vt:lpstr>
      <vt:lpstr>Деятельный аспект личного вклада педагога в развитие образования</vt:lpstr>
      <vt:lpstr>Деятельностный аспект личного вклада педагога в развития образования  </vt:lpstr>
      <vt:lpstr>Диапозон личного вклада педагога в развитие образования и степень его новизны</vt:lpstr>
      <vt:lpstr>Диапозон личного вклада педагога в развитие образования и степень его новизны</vt:lpstr>
      <vt:lpstr>Диапозон личного вклада педагога в развитие образования и степень его новизны</vt:lpstr>
      <vt:lpstr>Результативность профессиональной педагогической деятельности</vt:lpstr>
      <vt:lpstr>Результативность профессиональной педагогической деятельности</vt:lpstr>
      <vt:lpstr>Транслируемость практических достижений профессиональной деятельности педагогического работника</vt:lpstr>
      <vt:lpstr>Литература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Компьютерная презентация практических достижений профессиональной деятельности</dc:title>
  <dc:creator>User</dc:creator>
  <cp:lastModifiedBy>Turusov Igor</cp:lastModifiedBy>
  <cp:revision>81</cp:revision>
  <dcterms:created xsi:type="dcterms:W3CDTF">2022-03-22T17:01:25Z</dcterms:created>
  <dcterms:modified xsi:type="dcterms:W3CDTF">2022-04-27T06:38:38Z</dcterms:modified>
</cp:coreProperties>
</file>