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326" r:id="rId3"/>
    <p:sldId id="315" r:id="rId4"/>
    <p:sldId id="300" r:id="rId5"/>
    <p:sldId id="301" r:id="rId6"/>
    <p:sldId id="302" r:id="rId7"/>
    <p:sldId id="317" r:id="rId8"/>
    <p:sldId id="318" r:id="rId9"/>
    <p:sldId id="319" r:id="rId10"/>
    <p:sldId id="320" r:id="rId11"/>
    <p:sldId id="321" r:id="rId12"/>
    <p:sldId id="287" r:id="rId13"/>
    <p:sldId id="322" r:id="rId14"/>
    <p:sldId id="323" r:id="rId15"/>
    <p:sldId id="324" r:id="rId16"/>
    <p:sldId id="325" r:id="rId17"/>
  </p:sldIdLst>
  <p:sldSz cx="9144000" cy="6858000" type="screen4x3"/>
  <p:notesSz cx="6815138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C5B86-7E4B-42A9-8C56-BBBA5F109392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5162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87126"/>
            <a:ext cx="545211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53226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8185"/>
            <a:ext cx="2953226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9AB0A-F544-4870-A517-6EDAE7335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28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2700" y="0"/>
            <a:ext cx="917337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871132"/>
            <a:ext cx="5111752" cy="1515533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3657597"/>
            <a:ext cx="5111752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5037663"/>
            <a:ext cx="673100" cy="279400"/>
          </a:xfrm>
        </p:spPr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5037663"/>
            <a:ext cx="3910976" cy="279400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5037663"/>
            <a:ext cx="413375" cy="279400"/>
          </a:xfrm>
        </p:spPr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3522131"/>
            <a:ext cx="511175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49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70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752606"/>
            <a:ext cx="6119016" cy="1822514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3846052"/>
            <a:ext cx="6119018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3710585"/>
            <a:ext cx="612253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73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068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spcBef>
                <a:spcPts val="504"/>
              </a:spcBef>
              <a:spcAft>
                <a:spcPts val="450"/>
              </a:spcAft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262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136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60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388534"/>
            <a:ext cx="2788841" cy="13716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982132"/>
            <a:ext cx="4102100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3031065"/>
            <a:ext cx="2788841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912533"/>
            <a:ext cx="26358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189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883832"/>
            <a:ext cx="4681362" cy="13716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1041400"/>
            <a:ext cx="2297510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3255432"/>
            <a:ext cx="468136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241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4815415"/>
            <a:ext cx="7207250" cy="56673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1041400"/>
            <a:ext cx="7579479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5382153"/>
            <a:ext cx="7207250" cy="493712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56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982132"/>
            <a:ext cx="7194549" cy="2954868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4343400"/>
            <a:ext cx="719454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893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982132"/>
            <a:ext cx="6972299" cy="2370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3352800"/>
            <a:ext cx="66294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343400"/>
            <a:ext cx="720725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82787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algn="r"/>
            <a:r>
              <a:rPr lang="en-US" sz="6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665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3308581"/>
            <a:ext cx="7207251" cy="14688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777381"/>
            <a:ext cx="720725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06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982132"/>
            <a:ext cx="6972299" cy="2243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9312"/>
            <a:ext cx="7207251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529667"/>
            <a:ext cx="720725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sz="6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25992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algn="r"/>
            <a:r>
              <a:rPr lang="en-US" sz="6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155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982132"/>
            <a:ext cx="7207250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0168"/>
            <a:ext cx="7207251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4470400"/>
            <a:ext cx="720725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401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696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982132"/>
            <a:ext cx="1418171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982132"/>
            <a:ext cx="5574769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74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802" y="0"/>
            <a:ext cx="917247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982133"/>
            <a:ext cx="72008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2556932"/>
            <a:ext cx="7200897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5969000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D3EEFBB-7D1B-4633-A5FC-A830CABD90E4}" type="datetimeFigureOut">
              <a:rPr lang="ru-RU" smtClean="0">
                <a:solidFill>
                  <a:prstClr val="black"/>
                </a:solidFill>
              </a:rPr>
              <a:pPr/>
              <a:t>27.04.2022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5969000"/>
            <a:ext cx="54794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5969000"/>
            <a:ext cx="40702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DF316E-4B2C-449C-8A02-977214E5CCEE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7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AC422-F120-4E4F-A108-9CFD2D2BA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1628800"/>
            <a:ext cx="7200897" cy="646667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  <a:t>муниципальное  казенное дошкольное образовательное учреждение города Новосибирска «Детский сад № 172 «Сказка»</a:t>
            </a:r>
            <a:br>
              <a:rPr lang="ru-RU" sz="1800" b="1" i="1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  <a:cs typeface="Arial" panose="020B0604020202020204" pitchFamily="34" charset="0"/>
              </a:rPr>
            </a:b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AECE127-E792-455B-9E10-71D003A18A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56" y="707486"/>
            <a:ext cx="1208535" cy="805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90D1D7-2C5B-49F7-BD9B-4B1E358A9548}"/>
              </a:ext>
            </a:extLst>
          </p:cNvPr>
          <p:cNvSpPr txBox="1"/>
          <p:nvPr/>
        </p:nvSpPr>
        <p:spPr>
          <a:xfrm>
            <a:off x="1367644" y="2708920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</a:rPr>
              <a:t>Консультация для воспитателей:</a:t>
            </a:r>
          </a:p>
          <a:p>
            <a:pPr algn="ctr"/>
            <a:r>
              <a:rPr lang="ru-RU" sz="4000" b="1" dirty="0">
                <a:solidFill>
                  <a:schemeClr val="bg2">
                    <a:lumMod val="50000"/>
                  </a:schemeClr>
                </a:solidFill>
              </a:rPr>
              <a:t>«Как педагогу выбрать и правильно сформулировать тему самообразования»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2733560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89D3645-CFFC-4524-95DD-467835880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562" y="836712"/>
            <a:ext cx="7416873" cy="1303867"/>
          </a:xfrm>
        </p:spPr>
        <p:txBody>
          <a:bodyPr>
            <a:noAutofit/>
          </a:bodyPr>
          <a:lstStyle/>
          <a:p>
            <a:r>
              <a:rPr lang="ru-RU" sz="3600" b="1" dirty="0">
                <a:ln w="11430"/>
                <a:solidFill>
                  <a:schemeClr val="bg2">
                    <a:lumMod val="25000"/>
                  </a:schemeClr>
                </a:solidFill>
              </a:rPr>
              <a:t>Что может выступать средством достижения педагогической  цели?</a:t>
            </a:r>
            <a:br>
              <a:rPr lang="ru-RU" sz="3600" b="1" dirty="0">
                <a:ln w="11430"/>
                <a:solidFill>
                  <a:schemeClr val="bg2">
                    <a:lumMod val="25000"/>
                  </a:schemeClr>
                </a:solidFill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7B8CCD-747B-4CFD-9D45-51EB276BB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b="1" dirty="0"/>
              <a:t>Виды детской деятельности</a:t>
            </a:r>
          </a:p>
          <a:p>
            <a:r>
              <a:rPr lang="ru-RU" sz="4400" b="1" dirty="0"/>
              <a:t>Педагогические технологии</a:t>
            </a:r>
          </a:p>
          <a:p>
            <a:r>
              <a:rPr lang="ru-RU" sz="4400" b="1" dirty="0"/>
              <a:t>Методы и приемы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8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72704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2.7. Конкретное содержание указанных образовательных областей зависит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 возрастных и индивидуальных особенностей детей, определяется целями и 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задачами Программы  и может реализовываться в различных видах деятельности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(общении, игре, познавательно-исследовательской деятельности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 сквозных механизмах развития ребенка):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младенческом возрасте (2 месяца - 1 год)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раннем возрасте (1 год - 3 года) </a:t>
            </a: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 дошкольного возраста (3 года - 8 лет)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988840"/>
            <a:ext cx="8496944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непосредственное эмоциональное общение с взрослым, манипулирование с предметами и познавательно-исследовательские действия, восприятие музыки, стихов, двигательная активность и тактильно-двигательные игры;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3573016"/>
            <a:ext cx="8496944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предметная деятельность, экспериментирование, двигательная активность</a:t>
            </a:r>
          </a:p>
          <a:p>
            <a:pPr algn="ctr"/>
            <a:r>
              <a:rPr lang="ru-RU" b="1" dirty="0"/>
              <a:t>общение с взрослым и совместные игры со сверстниками под руководством взрослого, самообслуживание и действия с бытовыми предметами-орудиями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7056" y="5301208"/>
            <a:ext cx="824542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игровая,  коммуникативная,  познавательно-исследовательская</a:t>
            </a:r>
          </a:p>
          <a:p>
            <a:pPr algn="ctr"/>
            <a:r>
              <a:rPr lang="ru-RU" b="1" dirty="0"/>
              <a:t>двигательная, конструирование, изобразительная </a:t>
            </a:r>
          </a:p>
          <a:p>
            <a:pPr algn="ctr"/>
            <a:r>
              <a:rPr lang="ru-RU" b="1" dirty="0"/>
              <a:t>музыкальная, восприятие художественной литературы и фольклора, самообслуживание и элементарный бытовой труд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B6C0405-7B6E-4DBD-A2C4-40CB42E80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</a:rPr>
              <a:t>Формулировка темы может быть построена 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D97C783-A00B-4373-BBD4-EACF91D4A5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/>
              <a:t>Цель</a:t>
            </a:r>
          </a:p>
          <a:p>
            <a:pPr marL="0" indent="0" algn="ctr">
              <a:buNone/>
            </a:pPr>
            <a:r>
              <a:rPr lang="ru-RU" sz="5400" b="1" dirty="0"/>
              <a:t>+</a:t>
            </a:r>
          </a:p>
          <a:p>
            <a:pPr marL="0" indent="0" algn="ctr">
              <a:buNone/>
            </a:pPr>
            <a:r>
              <a:rPr lang="ru-RU" sz="5400" b="1" dirty="0"/>
              <a:t>средства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EE9EBD-67AB-4D2D-9DE7-079C8A63BA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/>
              <a:t>Средства</a:t>
            </a:r>
          </a:p>
          <a:p>
            <a:pPr marL="0" indent="0" algn="ctr">
              <a:buNone/>
            </a:pPr>
            <a:r>
              <a:rPr lang="ru-RU" sz="5400" b="1" dirty="0"/>
              <a:t> + </a:t>
            </a:r>
          </a:p>
          <a:p>
            <a:pPr marL="0" indent="0" algn="ctr">
              <a:buNone/>
            </a:pPr>
            <a:r>
              <a:rPr lang="ru-RU" sz="5400" b="1" dirty="0"/>
              <a:t>цель</a:t>
            </a:r>
          </a:p>
        </p:txBody>
      </p:sp>
    </p:spTree>
    <p:extLst>
      <p:ext uri="{BB962C8B-B14F-4D97-AF65-F5344CB8AC3E}">
        <p14:creationId xmlns:p14="http://schemas.microsoft.com/office/powerpoint/2010/main" val="950744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9B2199-25BA-4E36-9201-F72CC769B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2">
                    <a:lumMod val="25000"/>
                  </a:schemeClr>
                </a:solidFill>
              </a:rPr>
              <a:t>Формулировка 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DA4CDA-8368-4A35-B7A2-E1A1D3CCA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9264" y="2560320"/>
            <a:ext cx="3538728" cy="3310128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ru-RU" sz="3600" b="1" u="sng" dirty="0"/>
              <a:t>Ц+С</a:t>
            </a:r>
          </a:p>
          <a:p>
            <a:pPr marL="0" indent="0" algn="ctr">
              <a:buNone/>
            </a:pPr>
            <a:r>
              <a:rPr lang="ru-RU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Связки: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Через,  В,  На основе,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процессе,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при помощи,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Посредством,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 использованием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0522EF-5A48-4752-A124-061B4D88A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3600" b="1" u="sng" dirty="0"/>
              <a:t>С+Ц</a:t>
            </a:r>
          </a:p>
          <a:p>
            <a:pPr marL="0" indent="0" algn="ctr">
              <a:buNone/>
            </a:pPr>
            <a:r>
              <a:rPr lang="ru-RU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Связки: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 средство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 способ</a:t>
            </a:r>
          </a:p>
          <a:p>
            <a:pPr marL="0" indent="0" algn="ctr"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 инструмент и т.п.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8423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4C52CFC-FAD9-4A32-8A3C-FCBE494C4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bg2">
                    <a:lumMod val="25000"/>
                  </a:schemeClr>
                </a:solidFill>
              </a:rPr>
              <a:t>Ошибки: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8F893AC-9210-4238-8768-44D108FF5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Широко</a:t>
            </a:r>
          </a:p>
          <a:p>
            <a:r>
              <a:rPr lang="ru-RU" sz="4000" b="1" dirty="0"/>
              <a:t>Узко</a:t>
            </a:r>
          </a:p>
          <a:p>
            <a:r>
              <a:rPr lang="ru-RU" sz="4000" b="1" dirty="0"/>
              <a:t>Не актуальна</a:t>
            </a:r>
          </a:p>
          <a:p>
            <a:r>
              <a:rPr lang="ru-RU" sz="4000" b="1" dirty="0"/>
              <a:t>Не диагностируема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6452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9B84C00-A7DE-4446-929A-FCD0560119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89757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1EACB-0F4E-45ED-AA9A-BBB18CF3E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48681"/>
            <a:ext cx="7920880" cy="122413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Тема самообразования. Зачем она нужна?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F93349-752F-4830-A274-1FFCE97A4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Саморазвитие и специализация</a:t>
            </a:r>
          </a:p>
          <a:p>
            <a:r>
              <a:rPr lang="ru-RU" sz="3600" b="1" dirty="0"/>
              <a:t>Аттестация</a:t>
            </a:r>
          </a:p>
          <a:p>
            <a:r>
              <a:rPr lang="ru-RU" sz="3600" b="1" dirty="0"/>
              <a:t>Закрыть вопрос с темой публикаций и докладов</a:t>
            </a:r>
          </a:p>
        </p:txBody>
      </p:sp>
    </p:spTree>
    <p:extLst>
      <p:ext uri="{BB962C8B-B14F-4D97-AF65-F5344CB8AC3E}">
        <p14:creationId xmlns:p14="http://schemas.microsoft.com/office/powerpoint/2010/main" val="833662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15888"/>
            <a:ext cx="8568506" cy="7208127"/>
          </a:xfrm>
          <a:prstGeom prst="rect">
            <a:avLst/>
          </a:prstGeom>
        </p:spPr>
        <p:txBody>
          <a:bodyPr wrap="square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Приложение к заявлению</a:t>
            </a:r>
            <a:endParaRPr lang="ru-RU" alt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(фамилия)</a:t>
            </a:r>
            <a:b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(имя)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b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(отчество)</a:t>
            </a:r>
            <a:b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(должность)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название образовательного учреждения)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</a:t>
            </a:r>
            <a:b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(муниципальный район, городской округ)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(направление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профессиональной деятельности педагога в межаттестационный период (или проблема/тема профессионального проекта) 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профессиональной деятельности в межаттестационный период (или профессионального проекта)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выбранной (-ым) темой (направлением, проблемой) 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профессиональной деятельности (или профессионального проекта), обеспечивающие достижение цели </a:t>
            </a: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</a:t>
            </a: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621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51" name="Rectangle 1"/>
          <p:cNvSpPr>
            <a:spLocks noChangeArrowheads="1"/>
          </p:cNvSpPr>
          <p:nvPr/>
        </p:nvSpPr>
        <p:spPr bwMode="auto">
          <a:xfrm>
            <a:off x="457200" y="373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br>
              <a:rPr lang="ru-RU" altLang="ru-RU">
                <a:solidFill>
                  <a:srgbClr val="000000"/>
                </a:solidFill>
              </a:rPr>
            </a:b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3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3"/>
            <a:ext cx="864096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1. Вклад аттестуемого в повышение качества проектирования и реализации образовательного процесса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1.1.</a:t>
            </a:r>
            <a:r>
              <a:rPr lang="en-US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Обоснование актуальности темы </a:t>
            </a:r>
            <a:r>
              <a:rPr lang="ru-RU" sz="2200" dirty="0"/>
              <a:t>(направления) профессиональной деятельности </a:t>
            </a:r>
            <a:r>
              <a:rPr lang="en-US" sz="2200" dirty="0"/>
              <a:t> 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1.2. </a:t>
            </a:r>
            <a:r>
              <a:rPr lang="en-US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Ресурсное	обеспечение	и	программно-методическое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rgbClr val="FF0000"/>
                </a:solidFill>
              </a:rPr>
              <a:t>сопровождение</a:t>
            </a:r>
            <a:r>
              <a:rPr lang="ru-RU" sz="2200" dirty="0"/>
              <a:t>	профессиональной	деятельно</a:t>
            </a:r>
            <a:r>
              <a:rPr lang="ru-RU" sz="2000" dirty="0"/>
              <a:t>сти 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endParaRPr lang="en-US" sz="2000" dirty="0">
              <a:solidFill>
                <a:schemeClr val="accent2"/>
              </a:solidFill>
            </a:endParaRPr>
          </a:p>
          <a:p>
            <a:pPr algn="just"/>
            <a:endParaRPr lang="ru-RU" sz="2000" dirty="0"/>
          </a:p>
          <a:p>
            <a:pPr algn="just"/>
            <a:r>
              <a:rPr lang="ru-RU" sz="2200" dirty="0"/>
              <a:t>1.3. </a:t>
            </a:r>
            <a:r>
              <a:rPr lang="ru-RU" sz="2200" dirty="0">
                <a:solidFill>
                  <a:srgbClr val="FF0000"/>
                </a:solidFill>
              </a:rPr>
              <a:t>Участие аттестуемого в разработке программно-методического сопровождения</a:t>
            </a:r>
            <a:r>
              <a:rPr lang="ru-RU" sz="2200" dirty="0"/>
              <a:t> образовательного процесса*</a:t>
            </a:r>
            <a:endParaRPr lang="en-US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1.4. </a:t>
            </a:r>
            <a:r>
              <a:rPr lang="ru-RU" sz="2200" dirty="0">
                <a:solidFill>
                  <a:srgbClr val="FF0000"/>
                </a:solidFill>
              </a:rPr>
              <a:t>Совершенствование методов обучения, воспитания и диагностики </a:t>
            </a:r>
            <a:r>
              <a:rPr lang="ru-RU" sz="2200" dirty="0"/>
              <a:t>развития обучающихся, в том числе обучающихся с особыми образовательными потребностями, в соответствии с темой (направлением)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632960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1.5. </a:t>
            </a:r>
            <a:r>
              <a:rPr lang="ru-RU" sz="2200" dirty="0">
                <a:solidFill>
                  <a:srgbClr val="FF0000"/>
                </a:solidFill>
              </a:rPr>
              <a:t>Продуктивное использование современных образовательных технологий </a:t>
            </a:r>
            <a:r>
              <a:rPr lang="ru-RU" sz="2200" dirty="0"/>
              <a:t>при достижении цели и реализации задач профессиональной деятельности</a:t>
            </a:r>
            <a:endParaRPr lang="en-US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3. Непрерывный профессиональный рост</a:t>
            </a:r>
            <a:endParaRPr lang="en-US" sz="2200" dirty="0"/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3.1.</a:t>
            </a:r>
            <a:r>
              <a:rPr lang="en-US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Активное	 самообразование	и	темп	повышения квалификации	в	соответствии	с             темой (направлением)        профессиональной деятельности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200" dirty="0"/>
              <a:t>педагога.</a:t>
            </a:r>
          </a:p>
          <a:p>
            <a:pPr algn="just"/>
            <a:endParaRPr lang="en-US" sz="2200" dirty="0"/>
          </a:p>
          <a:p>
            <a:pPr algn="just"/>
            <a:r>
              <a:rPr lang="ru-RU" sz="2200" dirty="0"/>
              <a:t>3.2.</a:t>
            </a:r>
            <a:r>
              <a:rPr lang="en-US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Транслирование в педагогических коллективах опыта практических	результатов	профессиональной деятельности</a:t>
            </a:r>
            <a:r>
              <a:rPr lang="ru-RU" sz="2200" dirty="0"/>
              <a:t> аттестуемого, активное участие в работе методических объединений, других педагогических сообществ.</a:t>
            </a:r>
            <a:endParaRPr lang="en-US" sz="2200" dirty="0"/>
          </a:p>
          <a:p>
            <a:pPr algn="just"/>
            <a:endParaRPr lang="en-US" sz="2200" dirty="0"/>
          </a:p>
          <a:p>
            <a:pPr algn="just"/>
            <a:r>
              <a:rPr lang="ru-RU" sz="2200" dirty="0"/>
              <a:t>3.4.</a:t>
            </a:r>
            <a:r>
              <a:rPr lang="en-US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Участие в профессиональных конкурсах.*</a:t>
            </a:r>
          </a:p>
        </p:txBody>
      </p:sp>
    </p:spTree>
    <p:extLst>
      <p:ext uri="{BB962C8B-B14F-4D97-AF65-F5344CB8AC3E}">
        <p14:creationId xmlns:p14="http://schemas.microsoft.com/office/powerpoint/2010/main" val="100287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1D9BEE-4D77-4915-96B5-4364781BAA36}"/>
              </a:ext>
            </a:extLst>
          </p:cNvPr>
          <p:cNvSpPr txBox="1"/>
          <p:nvPr/>
        </p:nvSpPr>
        <p:spPr>
          <a:xfrm>
            <a:off x="899592" y="620688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/>
              <a:t>Актуальная для современности!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+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dirty="0"/>
              <a:t> </a:t>
            </a:r>
            <a:r>
              <a:rPr lang="ru-RU" sz="2000" b="1" dirty="0"/>
              <a:t>Развитие эмоционального интеллекта дошкольников посредством театрализованных игр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-</a:t>
            </a:r>
            <a:r>
              <a:rPr lang="ru-RU" sz="2000" b="1" dirty="0"/>
              <a:t> Развитие антирелигиозных представлений дошкольников через экспериментирование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67DA20-C134-4472-A1E9-84B2ABE92929}"/>
              </a:ext>
            </a:extLst>
          </p:cNvPr>
          <p:cNvSpPr txBox="1"/>
          <p:nvPr/>
        </p:nvSpPr>
        <p:spPr>
          <a:xfrm>
            <a:off x="2456484" y="2854369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/>
              <a:t>Что актуально?</a:t>
            </a:r>
          </a:p>
          <a:p>
            <a:pPr marL="342900" indent="-342900">
              <a:buAutoNum type="arabicPeriod"/>
            </a:pPr>
            <a:r>
              <a:rPr lang="ru-RU" sz="2000" b="1" dirty="0"/>
              <a:t>ФГОС ДО п.2.6, п. 2.7 и 4.6</a:t>
            </a:r>
          </a:p>
          <a:p>
            <a:pPr marL="342900" indent="-342900">
              <a:buAutoNum type="arabicPeriod"/>
            </a:pPr>
            <a:r>
              <a:rPr lang="ru-RU" sz="2000" b="1" dirty="0"/>
              <a:t>Образовательные программы (Сайт ФИРО)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946956-8283-4410-B9DE-DA6A123C3384}"/>
              </a:ext>
            </a:extLst>
          </p:cNvPr>
          <p:cNvSpPr txBox="1"/>
          <p:nvPr/>
        </p:nvSpPr>
        <p:spPr>
          <a:xfrm>
            <a:off x="503548" y="4149080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/>
              <a:t>Обязательно!!!! Тема </a:t>
            </a:r>
            <a:r>
              <a:rPr lang="ru-RU" sz="2800" b="1" u="sng" dirty="0"/>
              <a:t>должна</a:t>
            </a:r>
            <a:r>
              <a:rPr lang="ru-RU" sz="3200" b="1" u="sng" dirty="0"/>
              <a:t> вам нравиться!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+ </a:t>
            </a:r>
            <a:r>
              <a:rPr lang="ru-RU" sz="2000" b="1" dirty="0"/>
              <a:t>Как Интересно! Я хочу!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- </a:t>
            </a:r>
            <a:r>
              <a:rPr lang="ru-RU" sz="2000" b="1" dirty="0"/>
              <a:t>Дал старший воспитатель. Отдала подруга/ коллега</a:t>
            </a:r>
          </a:p>
        </p:txBody>
      </p:sp>
    </p:spTree>
    <p:extLst>
      <p:ext uri="{BB962C8B-B14F-4D97-AF65-F5344CB8AC3E}">
        <p14:creationId xmlns:p14="http://schemas.microsoft.com/office/powerpoint/2010/main" val="42087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F069F6-7D0C-4073-8F45-936E1524F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2" y="982133"/>
            <a:ext cx="7200897" cy="646667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</a:rPr>
              <a:t>Критерии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1F5CA1-1AD5-4FC9-9BD9-324469E3D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2556932"/>
            <a:ext cx="7632847" cy="3318936"/>
          </a:xfrm>
        </p:spPr>
        <p:txBody>
          <a:bodyPr>
            <a:normAutofit/>
          </a:bodyPr>
          <a:lstStyle/>
          <a:p>
            <a:r>
              <a:rPr lang="ru-RU" sz="3200" b="1" dirty="0"/>
              <a:t>Соответствовать профессиональной деятельности</a:t>
            </a:r>
          </a:p>
          <a:p>
            <a:pPr marL="0" indent="0" algn="ctr">
              <a:buNone/>
            </a:pPr>
            <a:r>
              <a:rPr lang="ru-RU" sz="2600" dirty="0"/>
              <a:t>(Логопед, дефектолог, психолог, воспитатель)</a:t>
            </a:r>
          </a:p>
          <a:p>
            <a:r>
              <a:rPr lang="ru-RU" sz="3200" b="1" dirty="0"/>
              <a:t>Подходить детям вашего возраста</a:t>
            </a:r>
          </a:p>
          <a:p>
            <a:pPr marL="0" indent="0" algn="ctr">
              <a:buNone/>
            </a:pPr>
            <a:r>
              <a:rPr lang="ru-RU" sz="2800" dirty="0"/>
              <a:t>(с кем вы работаете? Ранний и дошкольный возраст)</a:t>
            </a:r>
          </a:p>
        </p:txBody>
      </p:sp>
    </p:spTree>
    <p:extLst>
      <p:ext uri="{BB962C8B-B14F-4D97-AF65-F5344CB8AC3E}">
        <p14:creationId xmlns:p14="http://schemas.microsoft.com/office/powerpoint/2010/main" val="68400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0CD1500-C6E4-4199-B698-B7BCD37BB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115" y="764705"/>
            <a:ext cx="7200897" cy="100811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bg2">
                    <a:lumMod val="25000"/>
                  </a:schemeClr>
                </a:solidFill>
              </a:rPr>
              <a:t>Как формулировать?</a:t>
            </a:r>
            <a:br>
              <a:rPr lang="ru-RU" dirty="0"/>
            </a:br>
            <a:r>
              <a:rPr lang="ru-RU" dirty="0"/>
              <a:t>(Тема отражает цель)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9490A0F2-AF1B-4CD0-B396-AD916AB0F6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i="1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определить  ЦЕЛЬ?</a:t>
            </a:r>
          </a:p>
          <a:p>
            <a:pPr marL="0" indent="0">
              <a:buNone/>
            </a:pPr>
            <a:endParaRPr lang="ru-RU" sz="2400" b="1" i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800" b="1" dirty="0">
                <a:ln w="11430"/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-ООП (АООП) ДОУ</a:t>
            </a:r>
          </a:p>
          <a:p>
            <a:pPr marL="0" indent="0" algn="ctr">
              <a:buNone/>
            </a:pPr>
            <a:r>
              <a:rPr lang="ru-RU" sz="2800" b="1" dirty="0">
                <a:ln w="11430"/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-ФГОС ДО</a:t>
            </a:r>
          </a:p>
          <a:p>
            <a:pPr marL="0" indent="0" algn="ctr">
              <a:buNone/>
            </a:pPr>
            <a:r>
              <a:rPr lang="ru-RU" sz="2800" b="1" dirty="0">
                <a:ln w="11430"/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- и др. нормативные документы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46E9446B-B6A6-4B0E-8F88-EEB82AFD11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ОПРЕДЕЛЕНЫ: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ДО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Пункты: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1.6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2.6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3.2.5</a:t>
            </a:r>
          </a:p>
          <a:p>
            <a:pPr marL="0" indent="0" algn="ctr">
              <a:buNone/>
            </a:pPr>
            <a:r>
              <a:rPr lang="ru-RU" sz="2600" b="1" dirty="0">
                <a:ln w="11430"/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4.6</a:t>
            </a:r>
          </a:p>
          <a:p>
            <a:pPr marL="0" indent="0" algn="ctr">
              <a:buNone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endParaRPr lang="ru-RU" dirty="0">
              <a:solidFill>
                <a:schemeClr val="bg2">
                  <a:lumMod val="1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0853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EFE7E72-6FE0-496B-B697-5CEE8357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Как формулировать?</a:t>
            </a:r>
            <a:endParaRPr lang="ru-RU" sz="4400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8A3475E-614A-4328-B027-52A6506F8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560" y="2492896"/>
            <a:ext cx="3744416" cy="2880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/>
              <a:t>I</a:t>
            </a:r>
            <a:r>
              <a:rPr lang="ru-RU" sz="3200" b="1" dirty="0"/>
              <a:t>.Что развиваем?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</a:rPr>
              <a:t>-</a:t>
            </a:r>
            <a:r>
              <a:rPr lang="ru-RU" sz="2400" b="1" dirty="0"/>
              <a:t> Знания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</a:rPr>
              <a:t>+ </a:t>
            </a:r>
            <a:r>
              <a:rPr lang="ru-RU" sz="2400" b="1" dirty="0"/>
              <a:t> Умения и навыки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70C0"/>
                </a:solidFill>
              </a:rPr>
              <a:t>Развитие/формирование «чего-то»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E78BDB7-CA6D-4188-84BD-AB2760C9D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76" y="2514297"/>
            <a:ext cx="3960464" cy="28128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/>
              <a:t>II</a:t>
            </a:r>
            <a:r>
              <a:rPr lang="ru-RU" sz="2800" b="1" dirty="0"/>
              <a:t>. Через что развиваем?</a:t>
            </a:r>
          </a:p>
          <a:p>
            <a:pPr marL="0" indent="0">
              <a:buNone/>
            </a:pPr>
            <a:r>
              <a:rPr lang="ru-RU" sz="2400" b="1" dirty="0"/>
              <a:t>Способ/ средство развития первого пункта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70C0"/>
                </a:solidFill>
              </a:rPr>
              <a:t>Посредством «того-то»/ через «что-то»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07E235-750B-49D6-92FF-F739A706D415}"/>
              </a:ext>
            </a:extLst>
          </p:cNvPr>
          <p:cNvSpPr txBox="1"/>
          <p:nvPr/>
        </p:nvSpPr>
        <p:spPr>
          <a:xfrm>
            <a:off x="827560" y="5247426"/>
            <a:ext cx="6912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У кого развиваем?</a:t>
            </a:r>
          </a:p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/>
              <a:t>(Младенческий, ранний, дошкольный возраст)</a:t>
            </a:r>
          </a:p>
        </p:txBody>
      </p:sp>
    </p:spTree>
    <p:extLst>
      <p:ext uri="{BB962C8B-B14F-4D97-AF65-F5344CB8AC3E}">
        <p14:creationId xmlns:p14="http://schemas.microsoft.com/office/powerpoint/2010/main" val="2332946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туральные материалы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719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Book Antiqua</vt:lpstr>
      <vt:lpstr>Calibri</vt:lpstr>
      <vt:lpstr>Garamond</vt:lpstr>
      <vt:lpstr>Times New Roman</vt:lpstr>
      <vt:lpstr>Тема Office</vt:lpstr>
      <vt:lpstr>Натуральные материалы</vt:lpstr>
      <vt:lpstr>муниципальное  казенное дошкольное образовательное учреждение города Новосибирска «Детский сад № 172 «Сказка» </vt:lpstr>
      <vt:lpstr>Тема самообразования. Зачем она нужна?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</vt:lpstr>
      <vt:lpstr>Как формулировать? (Тема отражает цель)</vt:lpstr>
      <vt:lpstr>Как формулировать?</vt:lpstr>
      <vt:lpstr>Что может выступать средством достижения педагогической  цели? </vt:lpstr>
      <vt:lpstr>Презентация PowerPoint</vt:lpstr>
      <vt:lpstr>Формулировка темы может быть построена :</vt:lpstr>
      <vt:lpstr>Формулировка темы:</vt:lpstr>
      <vt:lpstr>Ошибки: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Психолог ДОУ №501</dc:creator>
  <cp:lastModifiedBy>Старший Воспитатель</cp:lastModifiedBy>
  <cp:revision>47</cp:revision>
  <cp:lastPrinted>2021-12-02T05:00:34Z</cp:lastPrinted>
  <dcterms:created xsi:type="dcterms:W3CDTF">2018-05-23T08:58:13Z</dcterms:created>
  <dcterms:modified xsi:type="dcterms:W3CDTF">2022-04-27T09:53:23Z</dcterms:modified>
</cp:coreProperties>
</file>