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7" r:id="rId9"/>
    <p:sldId id="281" r:id="rId10"/>
    <p:sldId id="286" r:id="rId11"/>
    <p:sldId id="287" r:id="rId12"/>
    <p:sldId id="294" r:id="rId13"/>
    <p:sldId id="280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14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730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020490"/>
            <a:ext cx="7772400" cy="1102519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3507854"/>
            <a:ext cx="6328792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833"/>
            </a:avLst>
          </a:prstGeom>
          <a:solidFill>
            <a:srgbClr val="F814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Рисунок 8" descr="https://p.calameoassets.com/170423095729-6c5a0a38afba0f6fec49dd2e27441eb6/p1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"/>
          <a:stretch/>
        </p:blipFill>
        <p:spPr bwMode="auto">
          <a:xfrm>
            <a:off x="683568" y="392063"/>
            <a:ext cx="5563235" cy="1171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s3.photopeach.com/images/farm5/l/r/a/rasgo04/6022020dfb70d763b474b6b01de49ffe.jpg"/>
          <p:cNvPicPr/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" b="184"/>
          <a:stretch/>
        </p:blipFill>
        <p:spPr bwMode="auto">
          <a:xfrm>
            <a:off x="6732240" y="313234"/>
            <a:ext cx="1985764" cy="12504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s://img2.freepng.ru/20180421/pye/kisspng-crazy-school-di-poluzzi-andrea-cartoleria-vicino-cluster-clipart-5adb9768094223.8416007915243405840379.jpg"/>
          <p:cNvPicPr/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39165" y="3219822"/>
            <a:ext cx="2172595" cy="17082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3826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11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825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9502"/>
            <a:ext cx="6563072" cy="85725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http://s3.photopeach.com/images/farm5/l/r/a/rasgo04/6022020dfb70d763b474b6b01de49ffe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" b="184"/>
          <a:stretch/>
        </p:blipFill>
        <p:spPr bwMode="auto">
          <a:xfrm>
            <a:off x="7236296" y="313234"/>
            <a:ext cx="1481708" cy="8903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762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25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9502"/>
            <a:ext cx="6635080" cy="85725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419622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419622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http://s3.photopeach.com/images/farm5/l/r/a/rasgo04/6022020dfb70d763b474b6b01de49ffe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" b="184"/>
          <a:stretch/>
        </p:blipFill>
        <p:spPr bwMode="auto">
          <a:xfrm>
            <a:off x="7236296" y="313234"/>
            <a:ext cx="1481708" cy="8903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80798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969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295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06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83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730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950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47614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E6C3D-8EB6-4B9F-8E44-07128189CEEF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A6CAD-AE76-4122-A193-E79DA94E73F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833"/>
            </a:avLst>
          </a:prstGeom>
          <a:solidFill>
            <a:srgbClr val="F814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 userDrawn="1"/>
        </p:nvSpPr>
        <p:spPr>
          <a:xfrm>
            <a:off x="107504" y="123478"/>
            <a:ext cx="8928992" cy="4896544"/>
          </a:xfrm>
          <a:prstGeom prst="frame">
            <a:avLst>
              <a:gd name="adj1" fmla="val 1833"/>
            </a:avLst>
          </a:prstGeom>
          <a:solidFill>
            <a:srgbClr val="F814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52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4852" y="2043581"/>
            <a:ext cx="7772400" cy="18474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Тригонометрические функции острого угла прямоугольного треугольника</a:t>
            </a:r>
          </a:p>
        </p:txBody>
      </p:sp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3419872" y="3939902"/>
            <a:ext cx="14486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hangingPunct="1"/>
            <a:r>
              <a:rPr lang="ru-RU" alt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класс</a:t>
            </a:r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C9803DAB-891A-44DC-AF41-49449DAE80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810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1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7614"/>
            <a:ext cx="8229600" cy="17281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dirty="0"/>
              <a:t>В треугольнике </a:t>
            </a:r>
            <a:r>
              <a:rPr lang="ru-RU" sz="4000" b="1" dirty="0"/>
              <a:t>АВС</a:t>
            </a:r>
            <a:r>
              <a:rPr lang="ru-RU" sz="4000" dirty="0"/>
              <a:t> угол </a:t>
            </a:r>
            <a:r>
              <a:rPr lang="ru-RU" sz="4000" b="1" dirty="0"/>
              <a:t>С</a:t>
            </a:r>
            <a:r>
              <a:rPr lang="ru-RU" sz="4000" dirty="0"/>
              <a:t> равен </a:t>
            </a:r>
            <a:r>
              <a:rPr lang="ru-RU" sz="4000" b="1" dirty="0"/>
              <a:t>90°, ВС= 77см, АВ = 125см. </a:t>
            </a:r>
            <a:r>
              <a:rPr lang="ru-RU" sz="4000" dirty="0"/>
              <a:t>Найдите </a:t>
            </a:r>
            <a:r>
              <a:rPr lang="ru-RU" sz="4000" b="1" dirty="0"/>
              <a:t>синусы </a:t>
            </a:r>
            <a:r>
              <a:rPr lang="ru-RU" sz="4000" dirty="0"/>
              <a:t>острых углов треугольника.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4" name="Рисунок 3" descr="https://present5.com/presentation/3/11776193_437460093.pdf-img/11776193_437460093.pdf-2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8" t="76516" r="23397" b="3416"/>
          <a:stretch/>
        </p:blipFill>
        <p:spPr bwMode="auto">
          <a:xfrm>
            <a:off x="611560" y="2995659"/>
            <a:ext cx="3096344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3967767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77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95672" y="3219822"/>
            <a:ext cx="886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125</a:t>
            </a:r>
          </a:p>
        </p:txBody>
      </p:sp>
    </p:spTree>
    <p:extLst>
      <p:ext uri="{BB962C8B-B14F-4D97-AF65-F5344CB8AC3E}">
        <p14:creationId xmlns:p14="http://schemas.microsoft.com/office/powerpoint/2010/main" val="104993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2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7614"/>
            <a:ext cx="8229600" cy="15121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000" dirty="0"/>
              <a:t>В треугольнике </a:t>
            </a:r>
            <a:r>
              <a:rPr lang="ru-RU" sz="4000" b="1" dirty="0"/>
              <a:t>АВС</a:t>
            </a:r>
            <a:r>
              <a:rPr lang="ru-RU" sz="4000" dirty="0"/>
              <a:t> угол </a:t>
            </a:r>
            <a:r>
              <a:rPr lang="ru-RU" sz="4000" b="1" dirty="0"/>
              <a:t>С</a:t>
            </a:r>
            <a:r>
              <a:rPr lang="ru-RU" sz="4000" dirty="0"/>
              <a:t> равен </a:t>
            </a:r>
            <a:r>
              <a:rPr lang="ru-RU" sz="4000" b="1" dirty="0"/>
              <a:t>90°, ВС= 40см, АВ = 200см. </a:t>
            </a:r>
            <a:r>
              <a:rPr lang="ru-RU" sz="4000" dirty="0"/>
              <a:t>Найдите </a:t>
            </a:r>
            <a:r>
              <a:rPr lang="ru-RU" sz="4000" b="1" dirty="0"/>
              <a:t>косинусы </a:t>
            </a:r>
            <a:r>
              <a:rPr lang="ru-RU" sz="4000" dirty="0"/>
              <a:t>острых углов треугольника.</a:t>
            </a:r>
          </a:p>
        </p:txBody>
      </p:sp>
      <p:pic>
        <p:nvPicPr>
          <p:cNvPr id="4" name="Рисунок 3" descr="https://present5.com/presentation/3/11776193_437460093.pdf-img/11776193_437460093.pdf-2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8" t="76516" r="23397" b="3416"/>
          <a:stretch/>
        </p:blipFill>
        <p:spPr bwMode="auto">
          <a:xfrm>
            <a:off x="611560" y="2995659"/>
            <a:ext cx="3096344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3967767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40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95672" y="3219822"/>
            <a:ext cx="886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200</a:t>
            </a:r>
          </a:p>
        </p:txBody>
      </p:sp>
    </p:spTree>
    <p:extLst>
      <p:ext uri="{BB962C8B-B14F-4D97-AF65-F5344CB8AC3E}">
        <p14:creationId xmlns:p14="http://schemas.microsoft.com/office/powerpoint/2010/main" val="33155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29600" cy="172819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Решить прямоугольный треугольник </a:t>
            </a:r>
            <a:r>
              <a:rPr lang="ru-RU" dirty="0"/>
              <a:t>– это значит найти все его углы и все его стороны.</a:t>
            </a:r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1979712" y="2355726"/>
            <a:ext cx="5256584" cy="2376264"/>
          </a:xfrm>
          <a:prstGeom prst="rtTriangle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427479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876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3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805" y="1343565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В треугольнике </a:t>
            </a:r>
            <a:r>
              <a:rPr lang="ru-RU" sz="4000" b="1" dirty="0"/>
              <a:t>АВС</a:t>
            </a:r>
            <a:r>
              <a:rPr lang="ru-RU" sz="4000" dirty="0"/>
              <a:t> угол </a:t>
            </a:r>
            <a:r>
              <a:rPr lang="ru-RU" sz="4000" b="1" dirty="0"/>
              <a:t>С</a:t>
            </a:r>
            <a:r>
              <a:rPr lang="ru-RU" sz="4000" dirty="0"/>
              <a:t> равен </a:t>
            </a:r>
            <a:r>
              <a:rPr lang="ru-RU" sz="4000" b="1" dirty="0"/>
              <a:t>90°</a:t>
            </a:r>
            <a:r>
              <a:rPr lang="ru-RU" sz="4000" dirty="0"/>
              <a:t>. </a:t>
            </a:r>
            <a:r>
              <a:rPr lang="ru-RU" sz="4000" b="1" dirty="0"/>
              <a:t>АВ=10</a:t>
            </a:r>
            <a:r>
              <a:rPr lang="ru-RU" sz="4000" dirty="0"/>
              <a:t>, </a:t>
            </a:r>
            <a:r>
              <a:rPr lang="en-US" sz="4000" b="1" dirty="0" err="1"/>
              <a:t>SinA</a:t>
            </a:r>
            <a:r>
              <a:rPr lang="en-US" sz="4000" b="1" dirty="0"/>
              <a:t>= 0,9</a:t>
            </a:r>
            <a:r>
              <a:rPr lang="en-US" sz="4000" dirty="0"/>
              <a:t>.</a:t>
            </a:r>
            <a:r>
              <a:rPr lang="ru-RU" sz="4000" dirty="0"/>
              <a:t> Найдите </a:t>
            </a:r>
            <a:r>
              <a:rPr lang="ru-RU" sz="4000" b="1" dirty="0"/>
              <a:t>ВС</a:t>
            </a:r>
            <a:r>
              <a:rPr lang="ru-RU" sz="4000" dirty="0"/>
              <a:t>.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043608" y="3049818"/>
            <a:ext cx="3200400" cy="1371600"/>
          </a:xfrm>
          <a:prstGeom prst="rtTriangle">
            <a:avLst/>
          </a:prstGeom>
          <a:noFill/>
          <a:ln w="762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5442" y="2571750"/>
            <a:ext cx="5581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54949" y="4032135"/>
            <a:ext cx="5293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264" y="4021866"/>
            <a:ext cx="5100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4043277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86060" y="3346335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99190" y="3036897"/>
            <a:ext cx="4427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8871503">
            <a:off x="882260" y="3135015"/>
            <a:ext cx="484304" cy="338557"/>
          </a:xfrm>
          <a:prstGeom prst="triangle">
            <a:avLst>
              <a:gd name="adj" fmla="val 779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491914" y="4045773"/>
            <a:ext cx="5052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5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5220072" y="3869852"/>
                <a:ext cx="3147528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4800" b="1" dirty="0">
                    <a:solidFill>
                      <a:srgbClr val="00B0F0"/>
                    </a:solidFill>
                  </a:rPr>
                  <a:t>a</a:t>
                </a:r>
                <a:r>
                  <a:rPr lang="en-US" sz="4800" b="1" dirty="0"/>
                  <a:t> = c</a:t>
                </a:r>
                <a14:m>
                  <m:oMath xmlns:m="http://schemas.openxmlformats.org/officeDocument/2006/math">
                    <m:r>
                      <a:rPr lang="en-US" sz="48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4800" b="1" i="1">
                        <a:latin typeface="Cambria Math"/>
                        <a:ea typeface="Cambria Math"/>
                      </a:rPr>
                      <m:t>𝑺𝒊𝒏</m:t>
                    </m:r>
                    <m:r>
                      <a:rPr lang="en-US" sz="4800" b="1" i="1">
                        <a:latin typeface="Cambria Math"/>
                        <a:ea typeface="Cambria Math"/>
                      </a:rPr>
                      <m:t>𝜶</m:t>
                    </m:r>
                    <m:r>
                      <a:rPr lang="en-US" sz="4800" b="1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ru-RU" sz="48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3869852"/>
                <a:ext cx="3147528" cy="830997"/>
              </a:xfrm>
              <a:prstGeom prst="rect">
                <a:avLst/>
              </a:prstGeom>
              <a:blipFill rotWithShape="1">
                <a:blip r:embed="rId2"/>
                <a:stretch>
                  <a:fillRect l="-8704" t="-16176" b="-389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985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 animBg="1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763" y="195486"/>
            <a:ext cx="6563072" cy="857250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7030A0"/>
                </a:solidFill>
              </a:rPr>
              <a:t>Вспомним</a:t>
            </a:r>
            <a:r>
              <a:rPr lang="ru-RU" sz="66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347614"/>
            <a:ext cx="5050904" cy="33944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Для    ̸͟  А:</a:t>
            </a:r>
            <a:r>
              <a:rPr lang="ru-RU" b="1" dirty="0"/>
              <a:t>   </a:t>
            </a:r>
          </a:p>
          <a:p>
            <a:pPr marL="0" indent="0">
              <a:buNone/>
            </a:pPr>
            <a:r>
              <a:rPr lang="ru-RU" b="1" dirty="0"/>
              <a:t>ВС </a:t>
            </a:r>
            <a:r>
              <a:rPr lang="ru-RU" dirty="0"/>
              <a:t>– противоположный катет</a:t>
            </a:r>
          </a:p>
          <a:p>
            <a:pPr marL="0" indent="0">
              <a:buNone/>
            </a:pPr>
            <a:r>
              <a:rPr lang="ru-RU" b="1" dirty="0"/>
              <a:t>АС</a:t>
            </a:r>
            <a:r>
              <a:rPr lang="ru-RU" dirty="0"/>
              <a:t> – прилежащий катет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Для    ̸͟  В:</a:t>
            </a:r>
            <a:r>
              <a:rPr lang="ru-RU" b="1" dirty="0"/>
              <a:t>   </a:t>
            </a:r>
          </a:p>
          <a:p>
            <a:pPr marL="0" indent="0">
              <a:buNone/>
            </a:pPr>
            <a:r>
              <a:rPr lang="ru-RU" dirty="0"/>
              <a:t>??</a:t>
            </a: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971600" y="1635646"/>
            <a:ext cx="2016224" cy="2808312"/>
          </a:xfrm>
          <a:prstGeom prst="rtTriangl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23775" y="927760"/>
            <a:ext cx="495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4155926"/>
            <a:ext cx="360040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94487" y="4090015"/>
            <a:ext cx="4716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2763" y="4090015"/>
            <a:ext cx="458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С</a:t>
            </a:r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943974" y="1635646"/>
            <a:ext cx="457200" cy="64807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2483767" y="3795886"/>
            <a:ext cx="489013" cy="648072"/>
          </a:xfrm>
          <a:prstGeom prst="rtTriangle">
            <a:avLst/>
          </a:prstGeom>
          <a:solidFill>
            <a:srgbClr val="F814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83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5486"/>
            <a:ext cx="6563072" cy="85725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7030A0"/>
                </a:solidFill>
              </a:rPr>
              <a:t>Определения</a:t>
            </a:r>
          </a:p>
        </p:txBody>
      </p:sp>
      <p:pic>
        <p:nvPicPr>
          <p:cNvPr id="4" name="Рисунок 3" descr="https://present5.com/presentation/3/11776193_437460093.pdf-img/11776193_437460093.pdf-2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6" t="16240" r="5128" b="66879"/>
          <a:stretch/>
        </p:blipFill>
        <p:spPr bwMode="auto">
          <a:xfrm>
            <a:off x="323528" y="1059582"/>
            <a:ext cx="7056784" cy="8640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present5.com/presentation/3/11776193_437460093.pdf-img/11776193_437460093.pdf-2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8" t="73933" r="23397" b="3416"/>
          <a:stretch/>
        </p:blipFill>
        <p:spPr bwMode="auto">
          <a:xfrm>
            <a:off x="331416" y="2756384"/>
            <a:ext cx="2790825" cy="18729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present5.com/presentation/3/11776193_437460093.pdf-img/11776193_437460093.pdf-2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6" t="31625" r="17949" b="54486"/>
          <a:stretch/>
        </p:blipFill>
        <p:spPr bwMode="auto">
          <a:xfrm>
            <a:off x="1979712" y="1923678"/>
            <a:ext cx="6912768" cy="12241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735961" y="3147814"/>
            <a:ext cx="16417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/>
              <a:t>SinA</a:t>
            </a:r>
            <a:r>
              <a:rPr lang="en-US" sz="4400" b="1" dirty="0"/>
              <a:t> =</a:t>
            </a:r>
            <a:endParaRPr lang="ru-RU" sz="4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35961" y="3917254"/>
            <a:ext cx="16161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/>
              <a:t>SinB</a:t>
            </a:r>
            <a:r>
              <a:rPr lang="en-US" sz="4400" b="1" dirty="0"/>
              <a:t> =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98854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5486"/>
            <a:ext cx="6563072" cy="85725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7030A0"/>
                </a:solidFill>
              </a:rPr>
              <a:t>Определения</a:t>
            </a:r>
            <a:endParaRPr lang="ru-RU" sz="5400" dirty="0"/>
          </a:p>
        </p:txBody>
      </p:sp>
      <p:pic>
        <p:nvPicPr>
          <p:cNvPr id="4" name="Рисунок 3" descr="https://present5.com/presentation/3/11776193_437460093.pdf-img/11776193_437460093.pdf-2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8" t="73933" r="23397" b="3416"/>
          <a:stretch/>
        </p:blipFill>
        <p:spPr bwMode="auto">
          <a:xfrm>
            <a:off x="395536" y="1937154"/>
            <a:ext cx="3384376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present5.com/presentation/3/11776193_437460093.pdf-img/11776193_437460093.pdf-2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5" t="46797" r="15224" b="41664"/>
          <a:stretch/>
        </p:blipFill>
        <p:spPr bwMode="auto">
          <a:xfrm>
            <a:off x="2555776" y="1347614"/>
            <a:ext cx="6264696" cy="11881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33085" y="2643758"/>
            <a:ext cx="16321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/>
              <a:t>CosA</a:t>
            </a:r>
            <a:r>
              <a:rPr lang="en-US" sz="4400" b="1" dirty="0"/>
              <a:t>=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15986" y="3507854"/>
            <a:ext cx="16065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err="1"/>
              <a:t>CosB</a:t>
            </a:r>
            <a:r>
              <a:rPr lang="en-US" sz="4400" b="1" dirty="0"/>
              <a:t>=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85929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368" y="195486"/>
            <a:ext cx="6563072" cy="85725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7030A0"/>
                </a:solidFill>
              </a:rPr>
              <a:t>Определения</a:t>
            </a:r>
            <a:endParaRPr lang="ru-RU" sz="5400" dirty="0"/>
          </a:p>
        </p:txBody>
      </p:sp>
      <p:pic>
        <p:nvPicPr>
          <p:cNvPr id="5" name="Рисунок 4" descr="https://present5.com/presentation/3/11776193_437460093.pdf-img/11776193_437460093.pdf-2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8" t="73933" r="23397" b="3416"/>
          <a:stretch/>
        </p:blipFill>
        <p:spPr bwMode="auto">
          <a:xfrm>
            <a:off x="323528" y="1707654"/>
            <a:ext cx="3384376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present5.com/presentation/3/11776193_437460093.pdf-img/11776193_437460093.pdf-2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6" t="60045" r="11539" b="23074"/>
          <a:stretch/>
        </p:blipFill>
        <p:spPr bwMode="auto">
          <a:xfrm>
            <a:off x="2411760" y="1203599"/>
            <a:ext cx="6480720" cy="13321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60032" y="2747124"/>
            <a:ext cx="13692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err="1"/>
              <a:t>tgA</a:t>
            </a:r>
            <a:r>
              <a:rPr lang="en-US" sz="4800" b="1" dirty="0"/>
              <a:t>=</a:t>
            </a:r>
            <a:endParaRPr lang="ru-RU" sz="4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37046" y="3566912"/>
            <a:ext cx="1340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err="1"/>
              <a:t>tgB</a:t>
            </a:r>
            <a:r>
              <a:rPr lang="en-US" sz="4800" b="1" dirty="0"/>
              <a:t>=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31611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489" y="123478"/>
            <a:ext cx="6563072" cy="85725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7030A0"/>
                </a:solidFill>
              </a:rPr>
              <a:t>Определения</a:t>
            </a:r>
            <a:endParaRPr lang="ru-RU" sz="5400" dirty="0"/>
          </a:p>
        </p:txBody>
      </p:sp>
      <p:pic>
        <p:nvPicPr>
          <p:cNvPr id="4" name="Рисунок 3" descr="https://present5.com/presentation/3/11776193_437460093.pdf-img/11776193_437460093.pdf-2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8" t="73933" r="23397" b="3416"/>
          <a:stretch/>
        </p:blipFill>
        <p:spPr bwMode="auto">
          <a:xfrm>
            <a:off x="427206" y="1995686"/>
            <a:ext cx="3384376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55776" y="1203598"/>
            <a:ext cx="62326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Котангенс острого угла  </a:t>
            </a:r>
            <a:r>
              <a:rPr lang="ru-RU" sz="2800" b="1" dirty="0"/>
              <a:t>равен отношению    прилежащего катета к противолежащему  катету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78610" y="2768319"/>
            <a:ext cx="16273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/>
              <a:t>с</a:t>
            </a:r>
            <a:r>
              <a:rPr lang="en-US" sz="4800" b="1" dirty="0" err="1"/>
              <a:t>tgA</a:t>
            </a:r>
            <a:r>
              <a:rPr lang="en-US" sz="4800" b="1" dirty="0"/>
              <a:t>=</a:t>
            </a:r>
            <a:endParaRPr lang="ru-RU" sz="4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3651566"/>
            <a:ext cx="15985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/>
              <a:t>с</a:t>
            </a:r>
            <a:r>
              <a:rPr lang="en-US" sz="4800" b="1" dirty="0" err="1"/>
              <a:t>tg</a:t>
            </a:r>
            <a:r>
              <a:rPr lang="ru-RU" sz="4800" b="1" dirty="0"/>
              <a:t>В</a:t>
            </a:r>
            <a:r>
              <a:rPr lang="en-US" sz="4800" b="1" dirty="0"/>
              <a:t>=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27585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00.infourok.ru/images/doc/142/164580/img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5" r="7522" b="77451"/>
          <a:stretch/>
        </p:blipFill>
        <p:spPr bwMode="auto">
          <a:xfrm>
            <a:off x="515439" y="267494"/>
            <a:ext cx="6480720" cy="12241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fs00.infourok.ru/images/doc/142/164580/img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55866" r="32899" b="26633"/>
          <a:stretch/>
        </p:blipFill>
        <p:spPr bwMode="auto">
          <a:xfrm>
            <a:off x="395536" y="1275606"/>
            <a:ext cx="3888432" cy="9961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fs00.infourok.ru/images/doc/142/164580/img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" t="82789" r="35582" b="47"/>
          <a:stretch/>
        </p:blipFill>
        <p:spPr bwMode="auto">
          <a:xfrm>
            <a:off x="552317" y="3863699"/>
            <a:ext cx="4092565" cy="8640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fs00.infourok.ru/images/doc/142/164580/img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0" r="55103" b="46827"/>
          <a:stretch/>
        </p:blipFill>
        <p:spPr bwMode="auto">
          <a:xfrm>
            <a:off x="1149188" y="2267160"/>
            <a:ext cx="2634237" cy="1440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fs00.infourok.ru/images/doc/142/164580/img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30" t="23895" b="47836"/>
          <a:stretch/>
        </p:blipFill>
        <p:spPr bwMode="auto">
          <a:xfrm>
            <a:off x="4644008" y="2271744"/>
            <a:ext cx="2692954" cy="14078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58929" y="4111081"/>
            <a:ext cx="25474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+ стр.  №</a:t>
            </a:r>
          </a:p>
        </p:txBody>
      </p:sp>
    </p:spTree>
    <p:extLst>
      <p:ext uri="{BB962C8B-B14F-4D97-AF65-F5344CB8AC3E}">
        <p14:creationId xmlns:p14="http://schemas.microsoft.com/office/powerpoint/2010/main" val="86990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6563072" cy="85725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Практическая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777" y="915566"/>
            <a:ext cx="8918223" cy="4104456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1). </a:t>
            </a:r>
            <a:r>
              <a:rPr lang="ru-RU" dirty="0"/>
              <a:t>Начертить прямоугольный треугольник, у   </a:t>
            </a:r>
          </a:p>
          <a:p>
            <a:pPr marL="0" indent="0">
              <a:buNone/>
            </a:pPr>
            <a:r>
              <a:rPr lang="ru-RU" dirty="0"/>
              <a:t>       которого стороны целые числа (</a:t>
            </a:r>
            <a:r>
              <a:rPr lang="ru-RU" b="1" dirty="0"/>
              <a:t>3; 4; 5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b="1" dirty="0"/>
              <a:t>2). </a:t>
            </a:r>
            <a:r>
              <a:rPr lang="ru-RU" dirty="0"/>
              <a:t>Вычислить синус, косинус, тангенс и котангенс   </a:t>
            </a:r>
          </a:p>
          <a:p>
            <a:pPr marL="0" indent="0">
              <a:buNone/>
            </a:pPr>
            <a:r>
              <a:rPr lang="ru-RU" dirty="0"/>
              <a:t>       для угла </a:t>
            </a:r>
            <a:r>
              <a:rPr lang="ru-RU" b="1" dirty="0"/>
              <a:t>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3). </a:t>
            </a:r>
            <a:r>
              <a:rPr lang="ru-RU" dirty="0"/>
              <a:t>Вычислить синус, косинус, тангенс и котангенс  </a:t>
            </a:r>
          </a:p>
          <a:p>
            <a:pPr marL="0" indent="0">
              <a:buNone/>
            </a:pPr>
            <a:r>
              <a:rPr lang="ru-RU" dirty="0"/>
              <a:t>      для угла </a:t>
            </a:r>
            <a:r>
              <a:rPr lang="ru-RU" b="1" dirty="0"/>
              <a:t>В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4). </a:t>
            </a:r>
            <a:r>
              <a:rPr lang="ru-RU" dirty="0"/>
              <a:t>Сравнить: </a:t>
            </a:r>
            <a:r>
              <a:rPr lang="ru-RU" b="1" dirty="0">
                <a:solidFill>
                  <a:srgbClr val="FF0000"/>
                </a:solidFill>
              </a:rPr>
              <a:t>синус</a:t>
            </a:r>
            <a:r>
              <a:rPr lang="ru-RU" dirty="0"/>
              <a:t> </a:t>
            </a:r>
            <a:r>
              <a:rPr lang="ru-RU" b="1" dirty="0"/>
              <a:t>А </a:t>
            </a:r>
            <a:r>
              <a:rPr lang="ru-RU" dirty="0"/>
              <a:t>и </a:t>
            </a:r>
            <a:r>
              <a:rPr lang="ru-RU" b="1" dirty="0">
                <a:solidFill>
                  <a:srgbClr val="FF0000"/>
                </a:solidFill>
              </a:rPr>
              <a:t>косину</a:t>
            </a:r>
            <a:r>
              <a:rPr lang="ru-RU" dirty="0"/>
              <a:t>с </a:t>
            </a:r>
            <a:r>
              <a:rPr lang="ru-RU" b="1" dirty="0"/>
              <a:t>В</a:t>
            </a:r>
            <a:r>
              <a:rPr lang="ru-RU" dirty="0"/>
              <a:t>;…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72823" y="4299942"/>
            <a:ext cx="22333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err="1">
                <a:solidFill>
                  <a:srgbClr val="00B050"/>
                </a:solidFill>
              </a:rPr>
              <a:t>tg</a:t>
            </a:r>
            <a:r>
              <a:rPr lang="en-US" sz="3600" b="1" dirty="0" err="1"/>
              <a:t>A</a:t>
            </a:r>
            <a:r>
              <a:rPr lang="en-US" sz="3600" b="1" dirty="0"/>
              <a:t> </a:t>
            </a:r>
            <a:r>
              <a:rPr lang="en-US" sz="3600" dirty="0"/>
              <a:t> </a:t>
            </a:r>
            <a:r>
              <a:rPr lang="ru-RU" sz="3600" dirty="0"/>
              <a:t>и</a:t>
            </a:r>
            <a:r>
              <a:rPr lang="en-US" sz="3600" dirty="0"/>
              <a:t> </a:t>
            </a:r>
            <a:r>
              <a:rPr lang="en-US" sz="3600" b="1" dirty="0" err="1">
                <a:solidFill>
                  <a:srgbClr val="00B050"/>
                </a:solidFill>
              </a:rPr>
              <a:t>ctg</a:t>
            </a:r>
            <a:r>
              <a:rPr lang="en-US" sz="3600" b="1" dirty="0" err="1"/>
              <a:t>B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39000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611" y="267494"/>
            <a:ext cx="8229600" cy="857250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Повторим</a:t>
            </a: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1112097" y="1362817"/>
            <a:ext cx="3200400" cy="1371600"/>
          </a:xfrm>
          <a:prstGeom prst="rtTriangle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146170" y="2505817"/>
            <a:ext cx="228600" cy="228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 flipH="1">
            <a:off x="3381028" y="2353417"/>
            <a:ext cx="762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484324" y="2239117"/>
            <a:ext cx="685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4400" b="1" i="1" dirty="0"/>
              <a:t>M</a:t>
            </a:r>
            <a:endParaRPr lang="ru-RU" sz="4400" b="1" i="1" dirty="0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536570" y="2353417"/>
            <a:ext cx="609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4400" b="1" i="1" dirty="0"/>
              <a:t>K</a:t>
            </a:r>
            <a:endParaRPr lang="ru-RU" sz="4400" b="1" i="1" dirty="0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51679" y="981525"/>
            <a:ext cx="685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4400" b="1" i="1" dirty="0"/>
              <a:t>N</a:t>
            </a:r>
            <a:endParaRPr lang="ru-RU" sz="4400" b="1" i="1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627784" y="2048617"/>
            <a:ext cx="533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l-GR" sz="4400" b="1" i="1" dirty="0"/>
              <a:t>α</a:t>
            </a:r>
            <a:endParaRPr lang="ru-RU" sz="4400" b="1" i="1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04804" y="3026454"/>
            <a:ext cx="8712968" cy="1777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4400" b="1" dirty="0"/>
              <a:t>Чему будут равны:</a:t>
            </a:r>
            <a:r>
              <a:rPr lang="en-US" sz="4400" b="1" dirty="0"/>
              <a:t>  sin</a:t>
            </a:r>
            <a:r>
              <a:rPr lang="el-GR" sz="4400" b="1" i="1" dirty="0"/>
              <a:t>α</a:t>
            </a:r>
            <a:r>
              <a:rPr lang="ru-RU" sz="4400" b="1" i="1" dirty="0"/>
              <a:t> =?;</a:t>
            </a:r>
            <a:r>
              <a:rPr lang="en-US" sz="4400" b="1" i="1" dirty="0"/>
              <a:t> </a:t>
            </a:r>
            <a:endParaRPr lang="ru-RU" sz="4400" b="1" i="1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4400" b="1" i="1" dirty="0">
                <a:solidFill>
                  <a:schemeClr val="tx2"/>
                </a:solidFill>
              </a:rPr>
              <a:t>cos</a:t>
            </a:r>
            <a:r>
              <a:rPr lang="el-GR" sz="4400" b="1" i="1" dirty="0">
                <a:solidFill>
                  <a:schemeClr val="tx2"/>
                </a:solidFill>
              </a:rPr>
              <a:t>α</a:t>
            </a:r>
            <a:r>
              <a:rPr lang="ru-RU" sz="4400" b="1" i="1" dirty="0">
                <a:solidFill>
                  <a:schemeClr val="tx2"/>
                </a:solidFill>
              </a:rPr>
              <a:t> =?;    </a:t>
            </a:r>
            <a:r>
              <a:rPr lang="en-US" sz="4400" b="1" i="1" dirty="0" err="1"/>
              <a:t>tg</a:t>
            </a:r>
            <a:r>
              <a:rPr lang="el-GR" sz="4400" b="1" i="1" dirty="0"/>
              <a:t>α</a:t>
            </a:r>
            <a:r>
              <a:rPr lang="ru-RU" sz="4400" b="1" i="1" dirty="0"/>
              <a:t> =?;     </a:t>
            </a:r>
            <a:r>
              <a:rPr lang="en-US" sz="4400" b="1" i="1" dirty="0" err="1">
                <a:solidFill>
                  <a:schemeClr val="accent1"/>
                </a:solidFill>
              </a:rPr>
              <a:t>ctg</a:t>
            </a:r>
            <a:r>
              <a:rPr lang="el-GR" sz="4400" b="1" i="1" dirty="0">
                <a:solidFill>
                  <a:schemeClr val="accent1"/>
                </a:solidFill>
              </a:rPr>
              <a:t>α</a:t>
            </a:r>
            <a:r>
              <a:rPr lang="ru-RU" sz="4400" b="1" i="1" dirty="0">
                <a:solidFill>
                  <a:schemeClr val="accent1"/>
                </a:solidFill>
              </a:rPr>
              <a:t> =?</a:t>
            </a:r>
          </a:p>
        </p:txBody>
      </p:sp>
      <p:pic>
        <p:nvPicPr>
          <p:cNvPr id="11" name="Рисунок 19" descr="Описание: http://aleks-zschool.narod.ru/images/p56_neznay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16216" y="1005198"/>
            <a:ext cx="2321904" cy="1905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933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251</Words>
  <Application>Microsoft Office PowerPoint</Application>
  <PresentationFormat>Экран (16:9)</PresentationFormat>
  <Paragraphs>60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Wingdings</vt:lpstr>
      <vt:lpstr>Тема Office</vt:lpstr>
      <vt:lpstr>Тригонометрические функции острого угла прямоугольного треугольника</vt:lpstr>
      <vt:lpstr>Вспомним </vt:lpstr>
      <vt:lpstr>Определения</vt:lpstr>
      <vt:lpstr>Определения</vt:lpstr>
      <vt:lpstr>Определения</vt:lpstr>
      <vt:lpstr>Определения</vt:lpstr>
      <vt:lpstr>Презентация PowerPoint</vt:lpstr>
      <vt:lpstr>Практическая работа</vt:lpstr>
      <vt:lpstr>Повторим</vt:lpstr>
      <vt:lpstr>Задача 1</vt:lpstr>
      <vt:lpstr>Задача 2</vt:lpstr>
      <vt:lpstr>Решить прямоугольный треугольник – это значит найти все его углы и все его стороны.</vt:lpstr>
      <vt:lpstr>Задача 3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Елена Ванденко</cp:lastModifiedBy>
  <cp:revision>105</cp:revision>
  <dcterms:created xsi:type="dcterms:W3CDTF">2019-08-17T10:40:38Z</dcterms:created>
  <dcterms:modified xsi:type="dcterms:W3CDTF">2022-04-11T13:21:14Z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697548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