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8" r:id="rId4"/>
    <p:sldId id="259" r:id="rId5"/>
    <p:sldId id="273" r:id="rId6"/>
    <p:sldId id="268" r:id="rId7"/>
    <p:sldId id="274" r:id="rId8"/>
    <p:sldId id="269" r:id="rId9"/>
    <p:sldId id="277" r:id="rId10"/>
    <p:sldId id="266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1" autoAdjust="0"/>
    <p:restoredTop sz="94660"/>
  </p:normalViewPr>
  <p:slideViewPr>
    <p:cSldViewPr snapToGrid="0">
      <p:cViewPr varScale="1">
        <p:scale>
          <a:sx n="86" d="100"/>
          <a:sy n="86" d="100"/>
        </p:scale>
        <p:origin x="2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304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8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40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69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20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69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5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74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02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53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411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59ABE-404E-47A7-AC14-19E36C32B00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B3172-9D1D-4CF9-BB35-691EBD46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3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8F175-06C6-48F4-B501-2AD6B62D94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1640" y="1041400"/>
            <a:ext cx="9144000" cy="2387600"/>
          </a:xfrm>
        </p:spPr>
        <p:txBody>
          <a:bodyPr>
            <a:noAutofit/>
          </a:bodyPr>
          <a:lstStyle/>
          <a:p>
            <a:r>
              <a:rPr lang="ru-RU" sz="2800" b="0" i="0" dirty="0">
                <a:solidFill>
                  <a:srgbClr val="0070C0"/>
                </a:solidFill>
                <a:effectLst/>
                <a:latin typeface="PT Sans Caption" panose="020B0603020203020204" pitchFamily="34" charset="-52"/>
              </a:rPr>
              <a:t>Урок математики по теме:</a:t>
            </a:r>
            <a:br>
              <a:rPr lang="ru-RU" sz="2800" b="0" i="0" dirty="0">
                <a:solidFill>
                  <a:srgbClr val="0070C0"/>
                </a:solidFill>
                <a:effectLst/>
                <a:latin typeface="PT Sans Caption" panose="020B0603020203020204" pitchFamily="34" charset="-52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PT Sans Caption" panose="020B0603020203020204" pitchFamily="34" charset="-52"/>
              </a:rPr>
              <a:t>«Умножение и деление. Прием умножения и деления на число 10. Текстовые задачи, раскрывающие смысл арифметических действий (умножение и деление)»</a:t>
            </a:r>
            <a:br>
              <a:rPr lang="ru-RU" sz="2800" b="0" i="0" dirty="0">
                <a:solidFill>
                  <a:srgbClr val="0070C0"/>
                </a:solidFill>
                <a:effectLst/>
                <a:latin typeface="PT Sans Caption" panose="020B0603020203020204" pitchFamily="34" charset="-52"/>
              </a:rPr>
            </a:br>
            <a:r>
              <a:rPr lang="ru-RU" sz="2800" b="0" i="0" dirty="0">
                <a:solidFill>
                  <a:srgbClr val="0070C0"/>
                </a:solidFill>
                <a:effectLst/>
                <a:latin typeface="PT Sans Caption" panose="020B0603020203020204" pitchFamily="34" charset="-52"/>
              </a:rPr>
              <a:t>2 класс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F3A391-FF83-44B1-856E-6252A0C935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/>
              <a:t>Учитель начальных классов</a:t>
            </a:r>
          </a:p>
          <a:p>
            <a:pPr algn="r"/>
            <a:r>
              <a:rPr lang="ru-RU" dirty="0"/>
              <a:t>Смородина Светлана Евгеньевна</a:t>
            </a:r>
          </a:p>
          <a:p>
            <a:pPr algn="r"/>
            <a:r>
              <a:rPr lang="ru-RU" dirty="0"/>
              <a:t>МОУ «СОШ</a:t>
            </a:r>
            <a:r>
              <a:rPr lang="en-US" dirty="0"/>
              <a:t> </a:t>
            </a:r>
            <a:r>
              <a:rPr lang="ru-RU" dirty="0"/>
              <a:t>№2»</a:t>
            </a:r>
          </a:p>
          <a:p>
            <a:pPr algn="r"/>
            <a:r>
              <a:rPr lang="ru-RU" dirty="0"/>
              <a:t>г.</a:t>
            </a:r>
            <a:r>
              <a:rPr lang="en-US" dirty="0"/>
              <a:t> </a:t>
            </a:r>
            <a:r>
              <a:rPr lang="ru-RU" dirty="0"/>
              <a:t>Новомосковск, Тульская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416534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5473" y="1233197"/>
            <a:ext cx="10173237" cy="7630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58952" y="2639028"/>
            <a:ext cx="8637622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Страница – 74</a:t>
            </a:r>
            <a:endParaRPr lang="en-US" sz="4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№ 3, составить и решить задачу ,</a:t>
            </a:r>
          </a:p>
          <a:p>
            <a:pPr algn="ctr"/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обратную данной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64524" y="252248"/>
            <a:ext cx="7062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узнал…</a:t>
            </a:r>
          </a:p>
          <a:p>
            <a:r>
              <a:rPr lang="ru-RU" sz="66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интересно…</a:t>
            </a:r>
          </a:p>
          <a:p>
            <a:r>
              <a:rPr lang="ru-RU" sz="66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трудно…</a:t>
            </a:r>
          </a:p>
          <a:p>
            <a:r>
              <a:rPr lang="ru-RU" sz="66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выполнял задания…</a:t>
            </a:r>
          </a:p>
          <a:p>
            <a:r>
              <a:rPr lang="ru-RU" sz="66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понял, что…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23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B05D459-60F8-40B0-AFE7-5DDC5B343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38" y="479739"/>
            <a:ext cx="11174124" cy="589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58EAD8-400D-42FB-A24A-71379C4F8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131" y="479739"/>
            <a:ext cx="10509738" cy="1296792"/>
          </a:xfrm>
        </p:spPr>
        <p:txBody>
          <a:bodyPr>
            <a:normAutofit/>
          </a:bodyPr>
          <a:lstStyle/>
          <a:p>
            <a:r>
              <a:rPr lang="ru-RU" sz="8000" dirty="0">
                <a:solidFill>
                  <a:srgbClr val="0070C0"/>
                </a:solidFill>
                <a:latin typeface="Arial Black" panose="020B0A04020102020204" pitchFamily="34" charset="0"/>
              </a:rPr>
              <a:t>Устный    счет</a:t>
            </a:r>
          </a:p>
        </p:txBody>
      </p:sp>
    </p:spTree>
    <p:extLst>
      <p:ext uri="{BB962C8B-B14F-4D97-AF65-F5344CB8AC3E}">
        <p14:creationId xmlns:p14="http://schemas.microsoft.com/office/powerpoint/2010/main" val="15305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610" y="2520176"/>
            <a:ext cx="10891103" cy="18734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1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⸱. </a:t>
            </a:r>
            <a:r>
              <a:rPr lang="ru-RU" sz="11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1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15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115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⸱. </a:t>
            </a:r>
            <a:r>
              <a:rPr lang="ru-RU" sz="11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84542" y="2047741"/>
            <a:ext cx="184934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13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99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302" y="1350498"/>
            <a:ext cx="10991408" cy="2970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«Умножение и деление на 10»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5863" y="3490174"/>
            <a:ext cx="106304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уметь умножать и делить на 10</a:t>
            </a:r>
          </a:p>
        </p:txBody>
      </p:sp>
    </p:spTree>
    <p:extLst>
      <p:ext uri="{BB962C8B-B14F-4D97-AF65-F5344CB8AC3E}">
        <p14:creationId xmlns:p14="http://schemas.microsoft.com/office/powerpoint/2010/main" val="34531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26ACBF-F920-4B34-AD12-2B3623300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B57396-5419-4259-B78F-3759F2C6E7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2109"/>
            <a:ext cx="10332134" cy="6473782"/>
          </a:xfrm>
        </p:spPr>
      </p:pic>
    </p:spTree>
    <p:extLst>
      <p:ext uri="{BB962C8B-B14F-4D97-AF65-F5344CB8AC3E}">
        <p14:creationId xmlns:p14="http://schemas.microsoft.com/office/powerpoint/2010/main" val="263236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98501" y="22409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04743"/>
              </p:ext>
            </p:extLst>
          </p:nvPr>
        </p:nvGraphicFramePr>
        <p:xfrm>
          <a:off x="798487" y="708339"/>
          <a:ext cx="10496284" cy="530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4071">
                  <a:extLst>
                    <a:ext uri="{9D8B030D-6E8A-4147-A177-3AD203B41FA5}">
                      <a16:colId xmlns:a16="http://schemas.microsoft.com/office/drawing/2014/main" val="3702791394"/>
                    </a:ext>
                  </a:extLst>
                </a:gridCol>
                <a:gridCol w="2624071">
                  <a:extLst>
                    <a:ext uri="{9D8B030D-6E8A-4147-A177-3AD203B41FA5}">
                      <a16:colId xmlns:a16="http://schemas.microsoft.com/office/drawing/2014/main" val="976239930"/>
                    </a:ext>
                  </a:extLst>
                </a:gridCol>
                <a:gridCol w="2624071">
                  <a:extLst>
                    <a:ext uri="{9D8B030D-6E8A-4147-A177-3AD203B41FA5}">
                      <a16:colId xmlns:a16="http://schemas.microsoft.com/office/drawing/2014/main" val="2911837647"/>
                    </a:ext>
                  </a:extLst>
                </a:gridCol>
                <a:gridCol w="2624071">
                  <a:extLst>
                    <a:ext uri="{9D8B030D-6E8A-4147-A177-3AD203B41FA5}">
                      <a16:colId xmlns:a16="http://schemas.microsoft.com/office/drawing/2014/main" val="2989135946"/>
                    </a:ext>
                  </a:extLst>
                </a:gridCol>
              </a:tblGrid>
              <a:tr h="131782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* 2 = 20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* 10 = 20</a:t>
                      </a:r>
                      <a:endParaRPr lang="ru-RU" sz="4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: 2 = 10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: 10 = 2</a:t>
                      </a:r>
                      <a:endParaRPr lang="ru-RU" sz="4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425672"/>
                  </a:ext>
                </a:extLst>
              </a:tr>
              <a:tr h="134869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* 3 = 30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* 10 = 30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: 3 = 10</a:t>
                      </a:r>
                      <a:endParaRPr lang="ru-RU" sz="4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1717532"/>
                  </a:ext>
                </a:extLst>
              </a:tr>
              <a:tr h="1317825">
                <a:tc>
                  <a:txBody>
                    <a:bodyPr/>
                    <a:lstStyle/>
                    <a:p>
                      <a:pPr algn="ctr"/>
                      <a:r>
                        <a:rPr lang="ru-RU" sz="3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* 4 = 40</a:t>
                      </a:r>
                      <a:endParaRPr lang="ru-RU" sz="4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* 10 = 40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181602"/>
                  </a:ext>
                </a:extLst>
              </a:tr>
              <a:tr h="1317825">
                <a:tc>
                  <a:txBody>
                    <a:bodyPr/>
                    <a:lstStyle/>
                    <a:p>
                      <a:pPr algn="ctr"/>
                      <a:r>
                        <a:rPr lang="ru-RU" sz="3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* 5 = 50</a:t>
                      </a:r>
                      <a:endParaRPr lang="ru-RU" sz="4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79116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072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CC5CFB-DDF5-40D8-8D8C-D9F68F44B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843" y="338065"/>
            <a:ext cx="11141612" cy="625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44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9283" y="457200"/>
            <a:ext cx="10515600" cy="577633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 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 умножении на 10  к числу справа дописывается 0.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 делении на 10 у числа 0 убирается!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Если делимое - это число, с которого начинается делитель, то ответом будет являться число 10.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34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4B6E2D-F98D-4972-B203-A273C707C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5C27DFB-CC8B-446A-9341-40E05FEDA4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4554"/>
            <a:ext cx="10795782" cy="6288892"/>
          </a:xfrm>
        </p:spPr>
      </p:pic>
    </p:spTree>
    <p:extLst>
      <p:ext uri="{BB962C8B-B14F-4D97-AF65-F5344CB8AC3E}">
        <p14:creationId xmlns:p14="http://schemas.microsoft.com/office/powerpoint/2010/main" val="104472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213</Words>
  <Application>Microsoft Office PowerPoint</Application>
  <PresentationFormat>Широкоэкранный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PT Sans Caption</vt:lpstr>
      <vt:lpstr>Times New Roman</vt:lpstr>
      <vt:lpstr>Тема Office</vt:lpstr>
      <vt:lpstr>Урок математики по теме: «Умножение и деление. Прием умножения и деления на число 10. Текстовые задачи, раскрывающие смысл арифметических действий (умножение и деление)» 2 класс</vt:lpstr>
      <vt:lpstr>Устный    счет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Учитель</cp:lastModifiedBy>
  <cp:revision>31</cp:revision>
  <dcterms:created xsi:type="dcterms:W3CDTF">2021-04-10T12:45:21Z</dcterms:created>
  <dcterms:modified xsi:type="dcterms:W3CDTF">2022-04-22T07:05:16Z</dcterms:modified>
</cp:coreProperties>
</file>