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4" r:id="rId3"/>
    <p:sldId id="276" r:id="rId4"/>
    <p:sldId id="278" r:id="rId5"/>
    <p:sldId id="272" r:id="rId6"/>
    <p:sldId id="277" r:id="rId7"/>
    <p:sldId id="279" r:id="rId8"/>
    <p:sldId id="281" r:id="rId9"/>
    <p:sldId id="261" r:id="rId10"/>
    <p:sldId id="262" r:id="rId11"/>
    <p:sldId id="282" r:id="rId12"/>
    <p:sldId id="260" r:id="rId13"/>
    <p:sldId id="294" r:id="rId14"/>
    <p:sldId id="29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ня" initials="А" lastIdx="1" clrIdx="0">
    <p:extLst>
      <p:ext uri="{19B8F6BF-5375-455C-9EA6-DF929625EA0E}">
        <p15:presenceInfo xmlns:p15="http://schemas.microsoft.com/office/powerpoint/2012/main" userId="Аня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287" autoAdjust="0"/>
    <p:restoredTop sz="86462" autoAdjust="0"/>
  </p:normalViewPr>
  <p:slideViewPr>
    <p:cSldViewPr>
      <p:cViewPr varScale="1">
        <p:scale>
          <a:sx n="108" d="100"/>
          <a:sy n="108" d="100"/>
        </p:scale>
        <p:origin x="44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B68C6-F317-4C4D-B7F5-A86CE4F80EB7}" type="datetimeFigureOut">
              <a:rPr lang="ru-RU" smtClean="0"/>
              <a:pPr>
                <a:defRPr/>
              </a:pPr>
              <a:t>27.04.2022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21E415-361E-4E91-B14A-6D582926CE9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DC3E00-84CC-437E-A6F9-F373881EB2FB}" type="datetimeFigureOut">
              <a:rPr lang="ru-RU" smtClean="0"/>
              <a:pPr>
                <a:defRPr/>
              </a:pPr>
              <a:t>27.04.2022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587D-0988-4627-897B-FD119A05C1C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C96A77-56CB-4D54-93F2-26A364FD9035}" type="datetimeFigureOut">
              <a:rPr lang="ru-RU" smtClean="0"/>
              <a:pPr>
                <a:defRPr/>
              </a:pPr>
              <a:t>27.04.2022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11F3DB-806D-4AC9-930E-B012A638DFA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A63E1B0E-D1EA-4DA5-AC7F-22D08B8267BA}" type="datetimeFigureOut">
              <a:rPr lang="ru-RU" smtClean="0"/>
              <a:pPr>
                <a:defRPr/>
              </a:pPr>
              <a:t>27.04.2022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8C0AC8A-989B-4E24-8A50-BB2F66A9187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5619B1-76E3-456E-A4B6-3FE07451DF7A}" type="datetimeFigureOut">
              <a:rPr lang="ru-RU" smtClean="0"/>
              <a:pPr>
                <a:defRPr/>
              </a:pPr>
              <a:t>27.04.2022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FAD1A-7BCC-41E9-80D1-9A45258EAC6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111EB7-1AB3-412F-8289-F43839DD6959}" type="datetimeFigureOut">
              <a:rPr lang="ru-RU" smtClean="0"/>
              <a:pPr>
                <a:defRPr/>
              </a:pPr>
              <a:t>27.04.2022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9AE2C2-9C82-4A11-9EAB-A8C18FC8DCB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691478-7949-4D8F-87B1-8211F908F42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9CD28-105F-45A7-B9B7-6AAFCFB77342}" type="datetimeFigureOut">
              <a:rPr lang="ru-RU" smtClean="0"/>
              <a:pPr>
                <a:defRPr/>
              </a:pPr>
              <a:t>27.04.2022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72457D-2234-421C-B0AE-045683327297}" type="datetimeFigureOut">
              <a:rPr lang="ru-RU" smtClean="0"/>
              <a:pPr>
                <a:defRPr/>
              </a:pPr>
              <a:t>27.04.2022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DB60B2-837F-4464-BF96-6B1D31F5EBD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AADFDB-5C37-42B1-8908-80BDE4F85452}" type="datetimeFigureOut">
              <a:rPr lang="ru-RU" smtClean="0"/>
              <a:pPr>
                <a:defRPr/>
              </a:pPr>
              <a:t>27.04.2022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B53527-9651-44ED-B22D-6699CCE2510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138299D8-16CA-4285-B890-232E3FAEC2CE}" type="datetimeFigureOut">
              <a:rPr lang="ru-RU" smtClean="0"/>
              <a:pPr>
                <a:defRPr/>
              </a:pPr>
              <a:t>27.04.2022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97DA892-78BA-4451-9658-6BC35D9D9FF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3B45AA-4454-4674-9451-3F22EFC44290}" type="datetimeFigureOut">
              <a:rPr lang="ru-RU" smtClean="0"/>
              <a:pPr>
                <a:defRPr/>
              </a:pPr>
              <a:t>27.04.2022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2A0038-6908-4C47-B3E5-B0DA9A43522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4AF245C-9529-467A-A6F4-6952E117386F}" type="datetimeFigureOut">
              <a:rPr lang="ru-RU" smtClean="0"/>
              <a:pPr>
                <a:defRPr/>
              </a:pPr>
              <a:t>27.04.2022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372CE3D-353A-4149-94D2-BFC6EBBD78A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92289" y="3861048"/>
            <a:ext cx="5751711" cy="2376041"/>
          </a:xfrm>
        </p:spPr>
        <p:txBody>
          <a:bodyPr>
            <a:normAutofit/>
          </a:bodyPr>
          <a:lstStyle/>
          <a:p>
            <a:endParaRPr lang="ru-RU" sz="2400" i="1" dirty="0" smtClean="0">
              <a:solidFill>
                <a:srgbClr val="898989"/>
              </a:solidFill>
            </a:endParaRPr>
          </a:p>
          <a:p>
            <a:r>
              <a:rPr lang="ru-RU" sz="2400" b="1" i="1" dirty="0" smtClean="0">
                <a:solidFill>
                  <a:schemeClr val="bg1">
                    <a:lumMod val="10000"/>
                  </a:schemeClr>
                </a:solidFill>
              </a:rPr>
              <a:t>Автор: </a:t>
            </a:r>
            <a:r>
              <a:rPr lang="ru-RU" sz="2400" b="1" dirty="0" smtClean="0">
                <a:solidFill>
                  <a:schemeClr val="bg1">
                    <a:lumMod val="10000"/>
                  </a:schemeClr>
                </a:solidFill>
              </a:rPr>
              <a:t>воспитатель </a:t>
            </a:r>
          </a:p>
          <a:p>
            <a:r>
              <a:rPr lang="ru-RU" sz="2400" b="1" dirty="0" smtClean="0">
                <a:solidFill>
                  <a:schemeClr val="bg1">
                    <a:lumMod val="10000"/>
                  </a:schemeClr>
                </a:solidFill>
              </a:rPr>
              <a:t>первой младшей группы</a:t>
            </a:r>
            <a:r>
              <a:rPr lang="ru-RU" sz="2400" b="1" i="1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</a:p>
          <a:p>
            <a:r>
              <a:rPr lang="ru-RU" sz="2400" b="1" i="1" dirty="0" smtClean="0">
                <a:solidFill>
                  <a:schemeClr val="bg1">
                    <a:lumMod val="10000"/>
                  </a:schemeClr>
                </a:solidFill>
              </a:rPr>
              <a:t>Черкасова Наталья Александровна</a:t>
            </a:r>
            <a:endParaRPr lang="ru-RU" sz="24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413"/>
            <a:ext cx="7772400" cy="64770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№30 «Зоренька»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427984" y="2276872"/>
            <a:ext cx="29523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>
                    <a:lumMod val="10000"/>
                  </a:schemeClr>
                </a:solidFill>
              </a:rPr>
              <a:t>Тема: </a:t>
            </a:r>
            <a:r>
              <a:rPr lang="ru-RU" sz="2400" b="1" dirty="0">
                <a:solidFill>
                  <a:schemeClr val="accent2">
                    <a:lumMod val="75000"/>
                    <a:lumOff val="25000"/>
                  </a:schemeClr>
                </a:solidFill>
              </a:rPr>
              <a:t>«Вода»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5562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dirty="0">
              <a:latin typeface="Calibri" pitchFamily="34" charset="0"/>
            </a:endParaRP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0" y="1609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7649" name="Picture 9" descr="volshiebnaia-sila-vody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04864"/>
            <a:ext cx="3168352" cy="359955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76200" contourW="12700">
            <a:extrusionClr>
              <a:schemeClr val="accent1"/>
            </a:extrusionClr>
            <a:contourClr>
              <a:schemeClr val="accent1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3851920" y="836712"/>
            <a:ext cx="3794125" cy="85477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Сюжетные игры:</a:t>
            </a:r>
            <a:br>
              <a:rPr lang="ru-RU" i="1" dirty="0" smtClean="0"/>
            </a:br>
            <a:r>
              <a:rPr lang="ru-RU" i="1" dirty="0" smtClean="0"/>
              <a:t>Постираем кукле платье</a:t>
            </a:r>
            <a:r>
              <a:rPr lang="en-US" i="1" dirty="0" smtClean="0"/>
              <a:t>.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Купаем куклу</a:t>
            </a:r>
            <a:r>
              <a:rPr lang="en-US" i="1" dirty="0" smtClean="0"/>
              <a:t>.</a:t>
            </a:r>
            <a:endParaRPr lang="ru-RU" dirty="0" smtClean="0"/>
          </a:p>
        </p:txBody>
      </p:sp>
      <p:sp>
        <p:nvSpPr>
          <p:cNvPr id="26627" name="Текст 3"/>
          <p:cNvSpPr>
            <a:spLocks noGrp="1"/>
          </p:cNvSpPr>
          <p:nvPr>
            <p:ph type="body" sz="half" idx="2"/>
          </p:nvPr>
        </p:nvSpPr>
        <p:spPr>
          <a:xfrm>
            <a:off x="3635896" y="1700808"/>
            <a:ext cx="4968552" cy="1800200"/>
          </a:xfrm>
        </p:spPr>
        <p:txBody>
          <a:bodyPr>
            <a:normAutofit/>
          </a:bodyPr>
          <a:lstStyle/>
          <a:p>
            <a:r>
              <a:rPr lang="ru-RU" dirty="0" smtClean="0"/>
              <a:t>Мы купали и стирали – очень многое узнали:</a:t>
            </a:r>
          </a:p>
          <a:p>
            <a:r>
              <a:rPr lang="ru-RU" dirty="0" smtClean="0"/>
              <a:t>Вода бывает холодной и теплой (горячей)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Мыло мылится в воде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 smtClean="0"/>
          </a:p>
        </p:txBody>
      </p:sp>
      <p:pic>
        <p:nvPicPr>
          <p:cNvPr id="26629" name="Рисунок 6" descr="IMG_243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356992"/>
            <a:ext cx="2879725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 contourW="12700">
            <a:extrusionClr>
              <a:schemeClr val="accent1"/>
            </a:extrusionClr>
            <a:contourClr>
              <a:schemeClr val="accent1"/>
            </a:contourClr>
          </a:sp3d>
        </p:spPr>
      </p:pic>
      <p:pic>
        <p:nvPicPr>
          <p:cNvPr id="26630" name="Рисунок 7" descr="IMG_243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356992"/>
            <a:ext cx="295344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 contourW="12700">
            <a:extrusionClr>
              <a:schemeClr val="accent1"/>
            </a:extrusionClr>
            <a:contourClr>
              <a:schemeClr val="accent1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995936" y="40466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+mj-lt"/>
              </a:rPr>
              <a:t>Реализация</a:t>
            </a:r>
            <a:r>
              <a:rPr lang="ru-RU" b="1" dirty="0" smtClean="0"/>
              <a:t> </a:t>
            </a:r>
            <a:r>
              <a:rPr lang="ru-RU" b="1" dirty="0" smtClean="0">
                <a:latin typeface="+mj-lt"/>
              </a:rPr>
              <a:t>проекта</a:t>
            </a:r>
            <a:endParaRPr lang="ru-RU" b="1" dirty="0">
              <a:latin typeface="+mj-lt"/>
            </a:endParaRPr>
          </a:p>
        </p:txBody>
      </p:sp>
      <p:pic>
        <p:nvPicPr>
          <p:cNvPr id="9" name="Рисунок 8" descr="IMG_242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76672"/>
            <a:ext cx="3168352" cy="2376264"/>
          </a:xfrm>
          <a:prstGeom prst="rect">
            <a:avLst/>
          </a:prstGeom>
          <a:scene3d>
            <a:camera prst="orthographicFront"/>
            <a:lightRig rig="threePt" dir="t"/>
          </a:scene3d>
          <a:sp3d extrusionH="76200" contourW="12700">
            <a:extrusionClr>
              <a:schemeClr val="accent1"/>
            </a:extrusionClr>
            <a:contourClr>
              <a:schemeClr val="accent1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Меняем цвет воды</a:t>
            </a:r>
          </a:p>
        </p:txBody>
      </p:sp>
      <p:sp>
        <p:nvSpPr>
          <p:cNvPr id="31747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4077072"/>
            <a:ext cx="7211144" cy="2590800"/>
          </a:xfrm>
        </p:spPr>
        <p:txBody>
          <a:bodyPr/>
          <a:lstStyle/>
          <a:p>
            <a:pPr algn="ctr"/>
            <a:r>
              <a:rPr lang="ru-RU" sz="1800" b="1" dirty="0" smtClean="0"/>
              <a:t>Волшебство:</a:t>
            </a:r>
          </a:p>
          <a:p>
            <a:r>
              <a:rPr lang="ru-RU" dirty="0" smtClean="0"/>
              <a:t>Меняем цвет воды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Вода прозрачная и чистая – а может быть цветной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Для этого в воду нужно добавить краску (красную</a:t>
            </a:r>
            <a:r>
              <a:rPr lang="en-US" dirty="0" smtClean="0"/>
              <a:t>, </a:t>
            </a:r>
            <a:r>
              <a:rPr lang="ru-RU" dirty="0" smtClean="0"/>
              <a:t>зеленую</a:t>
            </a:r>
            <a:r>
              <a:rPr lang="en-US" dirty="0" smtClean="0"/>
              <a:t>, </a:t>
            </a:r>
            <a:r>
              <a:rPr lang="ru-RU" dirty="0" smtClean="0"/>
              <a:t>синюю – любую)</a:t>
            </a:r>
            <a:r>
              <a:rPr lang="en-US" dirty="0" smtClean="0"/>
              <a:t>.</a:t>
            </a:r>
            <a:endParaRPr lang="ru-RU" dirty="0" smtClean="0"/>
          </a:p>
        </p:txBody>
      </p:sp>
      <p:pic>
        <p:nvPicPr>
          <p:cNvPr id="31748" name="Рисунок 6" descr="IMG_264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908720"/>
            <a:ext cx="399573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 contourW="12700">
            <a:extrusionClr>
              <a:schemeClr val="accent1"/>
            </a:extrusionClr>
            <a:contourClr>
              <a:schemeClr val="accent1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987824" y="40466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Реализация</a:t>
            </a:r>
            <a:r>
              <a:rPr lang="ru-RU" b="1" dirty="0" smtClean="0"/>
              <a:t> </a:t>
            </a:r>
            <a:r>
              <a:rPr lang="ru-RU" b="1" dirty="0" smtClean="0">
                <a:latin typeface="+mj-lt"/>
              </a:rPr>
              <a:t>проекта</a:t>
            </a:r>
            <a:endParaRPr lang="ru-RU" b="1" dirty="0">
              <a:latin typeface="+mj-lt"/>
            </a:endParaRPr>
          </a:p>
        </p:txBody>
      </p:sp>
      <p:pic>
        <p:nvPicPr>
          <p:cNvPr id="8" name="Рисунок 7" descr="IMG_26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954106"/>
            <a:ext cx="3815408" cy="2861556"/>
          </a:xfrm>
          <a:prstGeom prst="rect">
            <a:avLst/>
          </a:prstGeom>
          <a:scene3d>
            <a:camera prst="orthographicFront"/>
            <a:lightRig rig="threePt" dir="t"/>
          </a:scene3d>
          <a:sp3d extrusionH="76200" contourW="12700">
            <a:extrusionClr>
              <a:schemeClr val="accent1"/>
            </a:extrusionClr>
            <a:contourClr>
              <a:schemeClr val="accent1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5004048" y="908720"/>
            <a:ext cx="3759398" cy="143939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Нам водичка помогает – нас так быстро умывает</a:t>
            </a:r>
            <a:r>
              <a:rPr lang="en-US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23555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3429001"/>
            <a:ext cx="4392612" cy="223224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Водичка, водичка,</a:t>
            </a:r>
            <a:b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Умой моё личико,</a:t>
            </a:r>
            <a:b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Чтобы глазки блестели,</a:t>
            </a:r>
            <a:b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Чтобы щёчки краснели,</a:t>
            </a:r>
            <a:b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Чтоб смеялся роток,</a:t>
            </a:r>
            <a:b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Чтоб кусался зубок</a:t>
            </a:r>
            <a:r>
              <a:rPr lang="ru-RU" sz="18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!</a:t>
            </a:r>
          </a:p>
          <a:p>
            <a:endParaRPr lang="ru-RU" dirty="0" smtClean="0"/>
          </a:p>
        </p:txBody>
      </p:sp>
      <p:pic>
        <p:nvPicPr>
          <p:cNvPr id="23556" name="Рисунок 5" descr="IMG_259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8649" y="1952737"/>
            <a:ext cx="3463631" cy="226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 contourW="12700">
            <a:extrusionClr>
              <a:schemeClr val="accent1"/>
            </a:extrusionClr>
            <a:contourClr>
              <a:schemeClr val="accent1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292080" y="33265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Реализация проекта</a:t>
            </a:r>
            <a:endParaRPr lang="ru-RU" b="1" dirty="0">
              <a:latin typeface="+mj-lt"/>
            </a:endParaRPr>
          </a:p>
        </p:txBody>
      </p:sp>
      <p:pic>
        <p:nvPicPr>
          <p:cNvPr id="8" name="Рисунок 7" descr="IMG_259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60263"/>
            <a:ext cx="3384376" cy="2304641"/>
          </a:xfrm>
          <a:prstGeom prst="rect">
            <a:avLst/>
          </a:prstGeom>
          <a:scene3d>
            <a:camera prst="orthographicFront"/>
            <a:lightRig rig="threePt" dir="t"/>
          </a:scene3d>
          <a:sp3d extrusionH="76200" contourW="12700">
            <a:extrusionClr>
              <a:schemeClr val="accent1"/>
            </a:extrusionClr>
            <a:contourClr>
              <a:schemeClr val="accent1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735" y="3897052"/>
            <a:ext cx="3960440" cy="2376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92696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Эксперимент: Превращение снега в воду.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2776"/>
            <a:ext cx="4437938" cy="29523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573016"/>
            <a:ext cx="5040560" cy="29523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59832" y="194669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Реализация проекта</a:t>
            </a:r>
            <a:endParaRPr lang="ru-RU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47913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68760"/>
            <a:ext cx="4823690" cy="33843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87624" y="692696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Вода нужна не только нам – но и цветам.</a:t>
            </a:r>
            <a:endParaRPr lang="ru-RU" dirty="0"/>
          </a:p>
        </p:txBody>
      </p:sp>
      <p:pic>
        <p:nvPicPr>
          <p:cNvPr id="2" name="Рисунок 1" descr="IMG_24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3573016"/>
            <a:ext cx="4968552" cy="3024336"/>
          </a:xfrm>
          <a:prstGeom prst="rect">
            <a:avLst/>
          </a:prstGeom>
          <a:scene3d>
            <a:camera prst="orthographicFront"/>
            <a:lightRig rig="threePt" dir="t"/>
          </a:scene3d>
          <a:sp3d extrusionH="76200" contourW="12700">
            <a:extrusionClr>
              <a:schemeClr val="accent1"/>
            </a:extrusionClr>
            <a:contourClr>
              <a:schemeClr val="accent1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167844" y="21999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Реализация проекта</a:t>
            </a:r>
            <a:endParaRPr lang="ru-RU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44072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3"/>
          <p:cNvSpPr>
            <a:spLocks noChangeArrowheads="1"/>
          </p:cNvSpPr>
          <p:nvPr/>
        </p:nvSpPr>
        <p:spPr bwMode="auto">
          <a:xfrm>
            <a:off x="2411760" y="188640"/>
            <a:ext cx="45720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Calibri" pitchFamily="34" charset="0"/>
              </a:rPr>
              <a:t>Реализация принципа интеграции через систему задач по теме «Вода»</a:t>
            </a:r>
            <a:r>
              <a:rPr lang="ru-RU" dirty="0">
                <a:latin typeface="Calibri" pitchFamily="34" charset="0"/>
              </a:rPr>
              <a:t/>
            </a:r>
            <a:br>
              <a:rPr lang="ru-RU" dirty="0">
                <a:latin typeface="Calibri" pitchFamily="34" charset="0"/>
              </a:rPr>
            </a:br>
            <a:endParaRPr lang="ru-RU" dirty="0">
              <a:latin typeface="Calibri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5" y="908720"/>
          <a:ext cx="8148737" cy="542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64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64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358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Образовательная область</a:t>
                      </a:r>
                      <a:endParaRPr lang="ru-RU" sz="16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Вид детской деятельности</a:t>
                      </a:r>
                      <a:endParaRPr lang="ru-RU" sz="16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Образовательные задачи</a:t>
                      </a:r>
                      <a:endParaRPr lang="ru-RU" sz="16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Познавательное развитие</a:t>
                      </a:r>
                      <a:endParaRPr lang="ru-RU" sz="16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Познавательно-исследовательская</a:t>
                      </a:r>
                      <a:endParaRPr lang="ru-RU" sz="16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Познакомить детей со свойствами воды: мокрая, льется, вода бывает теплая и холодная, воду можно окрасить</a:t>
                      </a:r>
                      <a:r>
                        <a:rPr lang="ru-RU" sz="16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 и т.д.</a:t>
                      </a:r>
                      <a:r>
                        <a:rPr lang="ru-RU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. Дать элементарные представления о пользе воды.</a:t>
                      </a:r>
                      <a:endParaRPr lang="ru-RU" sz="16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endParaRPr lang="ru-RU" sz="1600" dirty="0" smtClean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Социально-коммуникативное</a:t>
                      </a:r>
                      <a:r>
                        <a:rPr lang="ru-RU" sz="16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 развитие</a:t>
                      </a:r>
                      <a:endParaRPr lang="ru-RU" sz="16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Самообслуживание и элементарный бытовой труд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Формировать умение пользоваться водой при умывании.</a:t>
                      </a:r>
                      <a:r>
                        <a:rPr lang="ru-RU" sz="16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 Закрепить представления об элементарных навыках гигиены.</a:t>
                      </a:r>
                      <a:endParaRPr lang="ru-RU" sz="16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002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Коммуникативная деятельность</a:t>
                      </a:r>
                      <a:endParaRPr lang="ru-RU" sz="16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Поддерживать инициативу ребенка в общении со взрослыми</a:t>
                      </a:r>
                      <a:r>
                        <a:rPr lang="ru-RU" sz="16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 и сверстниками.</a:t>
                      </a:r>
                      <a:endParaRPr lang="ru-RU" sz="16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0060">
                <a:tc rowSpan="2">
                  <a:txBody>
                    <a:bodyPr/>
                    <a:lstStyle/>
                    <a:p>
                      <a:endParaRPr lang="ru-RU" sz="1600" dirty="0" smtClean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600" dirty="0" smtClean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Речевое</a:t>
                      </a:r>
                      <a:r>
                        <a:rPr lang="ru-RU" sz="16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 развитие</a:t>
                      </a:r>
                      <a:endParaRPr lang="ru-RU" sz="16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Речевая деятельность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Обогащать и активизировать словарь детей по теме «Вода».</a:t>
                      </a:r>
                      <a:endParaRPr lang="ru-RU" sz="16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0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Восприятие художественной литературы</a:t>
                      </a:r>
                      <a:endParaRPr lang="ru-RU" sz="16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i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Учить слушать литературные произведения (</a:t>
                      </a:r>
                      <a:r>
                        <a:rPr lang="ru-RU" sz="1600" b="0" i="0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«Водичка, водичка.»</a:t>
                      </a:r>
                      <a:r>
                        <a:rPr lang="en-US" sz="1600" b="0" i="0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   </a:t>
                      </a:r>
                      <a:r>
                        <a:rPr lang="en-US" sz="1600" b="0" i="0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0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</a:t>
                      </a:r>
                      <a:r>
                        <a:rPr lang="en-US" sz="1600" b="0" i="0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1600" b="0" i="0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Чуковский «Мойдодыр»</a:t>
                      </a:r>
                      <a:r>
                        <a:rPr lang="en-US" sz="1600" b="0" i="0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ru-RU" sz="1600" b="0" i="0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А</a:t>
                      </a:r>
                      <a:r>
                        <a:rPr lang="en-US" sz="1600" b="0" i="0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1600" b="0" i="0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Барто «Чумазая девочка»</a:t>
                      </a:r>
                      <a:r>
                        <a:rPr lang="ru-RU" sz="1600" b="0" i="0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ru-RU" sz="1600" b="0" i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, отвечать на вопросы по содержанию</a:t>
                      </a:r>
                      <a:r>
                        <a:rPr lang="en-US" sz="1600" b="0" i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.   </a:t>
                      </a:r>
                      <a:endParaRPr lang="ru-RU" sz="1600" b="0" i="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1" y="908050"/>
          <a:ext cx="8137128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3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30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Образовательная область</a:t>
                      </a:r>
                      <a:endParaRPr lang="ru-RU" sz="16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Вид детской деятельности</a:t>
                      </a:r>
                      <a:endParaRPr lang="ru-RU" sz="16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Образовательные задачи</a:t>
                      </a:r>
                      <a:endParaRPr lang="ru-RU" sz="16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endParaRPr lang="ru-RU" sz="1600" dirty="0" smtClean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6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Художественно-эстетическое развитие</a:t>
                      </a:r>
                      <a:endParaRPr lang="ru-RU" sz="16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Продуктивная</a:t>
                      </a:r>
                      <a:r>
                        <a:rPr lang="ru-RU" sz="1600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деятельность</a:t>
                      </a:r>
                      <a:endParaRPr lang="ru-RU" sz="1600" kern="1200" dirty="0" smtClean="0">
                        <a:solidFill>
                          <a:schemeClr val="bg1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Закреплять умение детей пользоваться водой при рисовании красками, поддерживать экспериментирование с водой</a:t>
                      </a:r>
                      <a:endParaRPr lang="ru-RU" sz="16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02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Музыкальная</a:t>
                      </a:r>
                      <a:r>
                        <a:rPr lang="ru-RU" sz="1600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деятельность</a:t>
                      </a:r>
                      <a:endParaRPr lang="ru-RU" sz="16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Развивать умение вслушиваться</a:t>
                      </a:r>
                      <a:r>
                        <a:rPr lang="ru-RU" sz="16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 в музыку (</a:t>
                      </a:r>
                      <a:r>
                        <a:rPr lang="ru-RU" sz="1600" b="0" i="0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слушание муз. произведения Д. Кабалевского «Грустный дождик», слушание и игра на металлофоне; «Дождик, дождик пуще»</a:t>
                      </a:r>
                      <a:endParaRPr lang="ru-RU" sz="1600" i="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Физическое развитие</a:t>
                      </a:r>
                      <a:endParaRPr lang="ru-RU" sz="16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Двигательная деятельность</a:t>
                      </a:r>
                    </a:p>
                    <a:p>
                      <a:endParaRPr lang="ru-RU" sz="16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Дать первоначальные представления о пользе занятий физической культурой</a:t>
                      </a:r>
                      <a:endParaRPr lang="ru-RU" sz="16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404664"/>
            <a:ext cx="5832648" cy="215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>
                    <a:lumMod val="10000"/>
                  </a:schemeClr>
                </a:solidFill>
                <a:latin typeface="+mn-lt"/>
              </a:rPr>
              <a:t>Материально-техническое и методическое оснащение проекта: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1. </a:t>
            </a: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Иллюстративный </a:t>
            </a:r>
            <a:r>
              <a:rPr lang="ru-RU" dirty="0">
                <a:solidFill>
                  <a:schemeClr val="bg1">
                    <a:lumMod val="10000"/>
                  </a:schemeClr>
                </a:solidFill>
                <a:latin typeface="+mn-lt"/>
              </a:rPr>
              <a:t>материал по теме: «</a:t>
            </a: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Вода»</a:t>
            </a:r>
            <a:r>
              <a:rPr lang="en-US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.</a:t>
            </a:r>
            <a:endParaRPr lang="ru-RU" dirty="0" smtClean="0">
              <a:solidFill>
                <a:schemeClr val="bg1">
                  <a:lumMod val="10000"/>
                </a:schemeClr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2. </a:t>
            </a: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Материал </a:t>
            </a:r>
            <a:r>
              <a:rPr lang="ru-RU" dirty="0">
                <a:solidFill>
                  <a:schemeClr val="bg1">
                    <a:lumMod val="10000"/>
                  </a:schemeClr>
                </a:solidFill>
                <a:latin typeface="+mn-lt"/>
              </a:rPr>
              <a:t>для экспериментирования с водой.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3. </a:t>
            </a: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Подборка </a:t>
            </a:r>
            <a:r>
              <a:rPr lang="ru-RU" dirty="0">
                <a:solidFill>
                  <a:schemeClr val="bg1">
                    <a:lumMod val="10000"/>
                  </a:schemeClr>
                </a:solidFill>
                <a:latin typeface="+mn-lt"/>
              </a:rPr>
              <a:t>художественной литературы.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4. </a:t>
            </a: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Подборка </a:t>
            </a:r>
            <a:r>
              <a:rPr lang="ru-RU" dirty="0">
                <a:solidFill>
                  <a:schemeClr val="bg1">
                    <a:lumMod val="10000"/>
                  </a:schemeClr>
                </a:solidFill>
                <a:latin typeface="+mn-lt"/>
              </a:rPr>
              <a:t>музыкальных записей, звуков воды.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5. </a:t>
            </a:r>
            <a:r>
              <a:rPr lang="ru-RU" dirty="0" smtClean="0">
                <a:solidFill>
                  <a:schemeClr val="bg1">
                    <a:lumMod val="10000"/>
                  </a:schemeClr>
                </a:solidFill>
                <a:latin typeface="+mn-lt"/>
              </a:rPr>
              <a:t>Видеозаписи </a:t>
            </a:r>
            <a:r>
              <a:rPr lang="ru-RU" dirty="0">
                <a:solidFill>
                  <a:schemeClr val="bg1">
                    <a:lumMod val="10000"/>
                  </a:schemeClr>
                </a:solidFill>
                <a:latin typeface="+mn-lt"/>
              </a:rPr>
              <a:t>о воде.</a:t>
            </a:r>
          </a:p>
        </p:txBody>
      </p:sp>
      <p:pic>
        <p:nvPicPr>
          <p:cNvPr id="23553" name="Picture 1" descr="12553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4"/>
            <a:ext cx="165618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 contourW="12700">
            <a:extrusionClr>
              <a:schemeClr val="accent1"/>
            </a:extrusionClr>
            <a:contourClr>
              <a:schemeClr val="accent1"/>
            </a:contourClr>
          </a:sp3d>
        </p:spPr>
      </p:pic>
      <p:pic>
        <p:nvPicPr>
          <p:cNvPr id="23554" name="Picture 2" descr="uk7218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996952"/>
            <a:ext cx="1877194" cy="2849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 contourW="12700">
            <a:extrusionClr>
              <a:schemeClr val="accent1"/>
            </a:extrusionClr>
            <a:contourClr>
              <a:schemeClr val="accent1"/>
            </a:contourClr>
          </a:sp3d>
        </p:spPr>
      </p:pic>
      <p:pic>
        <p:nvPicPr>
          <p:cNvPr id="5" name="Содержимое 4" descr="IMG_256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07904" y="3356992"/>
            <a:ext cx="2664296" cy="1944216"/>
          </a:xfrm>
          <a:prstGeom prst="rect">
            <a:avLst/>
          </a:prstGeom>
          <a:scene3d>
            <a:camera prst="orthographicFront"/>
            <a:lightRig rig="threePt" dir="t"/>
          </a:scene3d>
          <a:sp3d extrusionH="76200" contourW="12700">
            <a:extrusionClr>
              <a:schemeClr val="accent1"/>
            </a:extrusionClr>
            <a:contourClr>
              <a:schemeClr val="accent1"/>
            </a:contourClr>
          </a:sp3d>
        </p:spPr>
      </p:pic>
      <p:pic>
        <p:nvPicPr>
          <p:cNvPr id="6" name="Picture 2" descr="http://ditu.com.ua/uploads/posts/2015-02/kutochok-eksperimentuvannya-v-dityachomu-sadu_239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3356992"/>
            <a:ext cx="2376264" cy="1948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 contourW="12700">
            <a:extrusionClr>
              <a:schemeClr val="accent1"/>
            </a:extrusionClr>
            <a:contourClr>
              <a:schemeClr val="accent1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388" y="692696"/>
          <a:ext cx="8856984" cy="65504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7667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4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Образовательная</a:t>
                      </a:r>
                    </a:p>
                    <a:p>
                      <a:pPr marL="0" algn="ctr" rtl="0" eaLnBrk="1" latinLnBrk="0" hangingPunct="1"/>
                      <a:r>
                        <a:rPr kumimoji="0" lang="ru-RU" sz="14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область</a:t>
                      </a:r>
                    </a:p>
                    <a:p>
                      <a:pPr marL="0" algn="l" rtl="0" eaLnBrk="1" latinLnBrk="0" hangingPunct="1"/>
                      <a:endParaRPr kumimoji="0" lang="ru-RU" sz="1400" b="0" kern="1200" dirty="0">
                        <a:solidFill>
                          <a:schemeClr val="bg1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Непосредственно образовательная деятельность</a:t>
                      </a:r>
                      <a:endParaRPr lang="ru-RU" sz="1400" b="1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Совместная деятельность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взрослого с ребенком</a:t>
                      </a:r>
                      <a:endParaRPr lang="ru-RU" sz="1400" b="1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9291">
                <a:tc>
                  <a:txBody>
                    <a:bodyPr/>
                    <a:lstStyle/>
                    <a:p>
                      <a:pPr marL="0" lvl="0" algn="ctr" rtl="0" eaLnBrk="1" latinLnBrk="0" hangingPunct="1"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kumimoji="0"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Познавательное развитие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Экспериментальная деятельность «Про маленькую капельку»</a:t>
                      </a:r>
                    </a:p>
                    <a:p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Цель: Знакомство детей со свойствами Воды</a:t>
                      </a:r>
                      <a:endParaRPr lang="ru-RU" sz="1100" b="1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Рассматривание иллюстраций о воде   и наборов предметных</a:t>
                      </a:r>
                    </a:p>
                    <a:p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картинок на тему «Вода». </a:t>
                      </a:r>
                    </a:p>
                    <a:p>
                      <a:r>
                        <a:rPr lang="ru-RU" sz="1100" b="1" i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Цель: </a:t>
                      </a:r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представление детей о значении воды «Игры</a:t>
                      </a:r>
                      <a:r>
                        <a:rPr lang="ru-RU" sz="1100" b="1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с водой</a:t>
                      </a:r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</a:p>
                    <a:p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Разговоры с детьми:  Что может водичка (Капать – течь – литься)</a:t>
                      </a:r>
                    </a:p>
                    <a:p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Сюжетные игры: «Постираем</a:t>
                      </a:r>
                      <a:r>
                        <a:rPr lang="ru-RU" sz="1100" b="1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кукле платье</a:t>
                      </a:r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r>
                        <a:rPr lang="en-US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«Купаем</a:t>
                      </a:r>
                      <a:r>
                        <a:rPr lang="ru-RU" sz="1100" b="1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куклу»</a:t>
                      </a:r>
                      <a:endParaRPr lang="ru-RU" sz="1100" b="1" kern="1200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Игры:</a:t>
                      </a:r>
                      <a:r>
                        <a:rPr lang="ru-RU" sz="1100" b="1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«Тонет – не тонет»</a:t>
                      </a:r>
                      <a:r>
                        <a:rPr lang="en-US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«Выливаем  - наливаем»</a:t>
                      </a:r>
                      <a:r>
                        <a:rPr lang="en-US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«Рыбалка»</a:t>
                      </a:r>
                      <a:r>
                        <a:rPr lang="en-US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endParaRPr lang="ru-RU" sz="1100" b="1" kern="1200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b="1" i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Цель:</a:t>
                      </a:r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развивать умение у детей простейшим действиям с водой</a:t>
                      </a:r>
                    </a:p>
                    <a:p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Ситуации к орг. сам. Д. детей:</a:t>
                      </a:r>
                    </a:p>
                    <a:p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1- «Почему так произошло?» (Разлитая</a:t>
                      </a:r>
                      <a:r>
                        <a:rPr lang="ru-RU" sz="1100" b="1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вода)</a:t>
                      </a:r>
                    </a:p>
                    <a:p>
                      <a:r>
                        <a:rPr lang="ru-RU" sz="1100" b="1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2- Появление в уголке ИЗО изображений воды (книг раскрасок)</a:t>
                      </a:r>
                      <a:endParaRPr lang="ru-RU" sz="1100" b="1" kern="1200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1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Домашнее</a:t>
                      </a:r>
                      <a:r>
                        <a:rPr lang="ru-RU" sz="1100" b="1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 задание:</a:t>
                      </a:r>
                    </a:p>
                    <a:p>
                      <a:r>
                        <a:rPr lang="ru-RU" sz="1100" b="1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Рисуем капельку</a:t>
                      </a:r>
                    </a:p>
                    <a:p>
                      <a:r>
                        <a:rPr lang="ru-RU" sz="1100" b="1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Слушаем рассказы о воде</a:t>
                      </a:r>
                    </a:p>
                    <a:p>
                      <a:endParaRPr lang="ru-RU" sz="1100" b="1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8036">
                <a:tc>
                  <a:txBody>
                    <a:bodyPr/>
                    <a:lstStyle/>
                    <a:p>
                      <a:pPr algn="ctr"/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Художественно эстетическое развитие</a:t>
                      </a:r>
                      <a:endParaRPr lang="ru-RU" sz="1100" b="1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Рисование:</a:t>
                      </a:r>
                      <a:r>
                        <a:rPr lang="ru-RU" sz="1100" b="1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Водичка</a:t>
                      </a:r>
                      <a:endParaRPr lang="ru-RU" sz="1100" kern="1200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Цель: Учить детей наносить мазки краской на лист бумаги</a:t>
                      </a:r>
                    </a:p>
                    <a:p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Лепка Капелька</a:t>
                      </a:r>
                      <a:endParaRPr lang="ru-RU" sz="1100" kern="1200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Цель:  Учить детей отщипывать маленький кусочек пластилина от</a:t>
                      </a:r>
                      <a:r>
                        <a:rPr lang="ru-RU" sz="1100" b="1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большого и раскатывать его  круговыми движениями между  ладоней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С</a:t>
                      </a:r>
                      <a:r>
                        <a:rPr lang="ru-RU" sz="1100" b="1" i="0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лушание муз. произведения Д. Кабалевского </a:t>
                      </a:r>
                      <a:r>
                        <a:rPr lang="ru-RU" sz="1100" b="1" i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«Грустный дождик»</a:t>
                      </a:r>
                      <a:r>
                        <a:rPr lang="ru-RU" sz="1100" b="1" i="0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 игра на металлофоне попевки </a:t>
                      </a:r>
                      <a:r>
                        <a:rPr lang="ru-RU" sz="1100" b="1" i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«Дождик, дождик пуще»</a:t>
                      </a:r>
                      <a:r>
                        <a:rPr lang="en-US" sz="1100" b="1" i="0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100" b="1" i="0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b="1" i="0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Аудиозапись «Журчание воды»</a:t>
                      </a:r>
                      <a:r>
                        <a:rPr lang="en-US" sz="1100" b="1" i="0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ru-RU" sz="1100" b="1" i="0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«Шум дождя» </a:t>
                      </a:r>
                      <a:endParaRPr lang="ru-RU" sz="1100" b="1" dirty="0" smtClean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100" b="1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Цель: развивать умение вслушиваться</a:t>
                      </a:r>
                      <a:r>
                        <a:rPr lang="ru-RU" sz="1100" b="1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 в музыку </a:t>
                      </a:r>
                      <a:endParaRPr lang="ru-RU" sz="1100" b="1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89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Речевое развитие</a:t>
                      </a:r>
                      <a:endParaRPr lang="ru-RU" sz="1100" kern="1200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1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Проговаривать знакомые потешки – показывать их при  помощи пальчиковой гимнастики</a:t>
                      </a:r>
                      <a:endParaRPr lang="ru-RU" sz="1100" kern="1200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«Водичка, водичка», «Дождик, дождик» </a:t>
                      </a:r>
                      <a:endParaRPr lang="ru-RU" sz="1100" kern="1200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Цель: Побудить проговаривать знакомые потешки не спеша, отчетливо  и правильно выговаривать окончания слов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Чтение</a:t>
                      </a:r>
                      <a:r>
                        <a:rPr lang="ru-RU" sz="1100" b="1" i="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 художественной литературы: </a:t>
                      </a:r>
                      <a:r>
                        <a:rPr lang="ru-RU" sz="1100" b="1" i="0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«Водичка, водичка.», </a:t>
                      </a:r>
                      <a:r>
                        <a:rPr lang="ru-RU" sz="1100" b="1" i="0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«Мойдодыр» К</a:t>
                      </a:r>
                      <a:r>
                        <a:rPr lang="en-US" sz="1100" b="1" i="0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1100" b="1" i="0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Чуковский</a:t>
                      </a:r>
                      <a:r>
                        <a:rPr lang="en-US" sz="1100" b="1" i="0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ru-RU" sz="1100" b="1" i="0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«Чумазая девочка» А</a:t>
                      </a:r>
                      <a:r>
                        <a:rPr lang="en-US" sz="1100" b="1" i="0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ru-RU" sz="1100" b="1" i="0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Барто</a:t>
                      </a:r>
                      <a:endParaRPr lang="ru-RU" sz="1100" b="1" i="0" dirty="0" smtClean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Цель: Учить слушать литературные произведения, отвечать на вопросы по содержанию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1750">
                <a:tc>
                  <a:txBody>
                    <a:bodyPr/>
                    <a:lstStyle/>
                    <a:p>
                      <a:pPr algn="ctr"/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Социально – коммуникативное развитие</a:t>
                      </a:r>
                      <a:endParaRPr lang="ru-RU" sz="11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Игры с водой</a:t>
                      </a:r>
                    </a:p>
                    <a:p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Цель: Развитие игрового опыта</a:t>
                      </a:r>
                      <a:endParaRPr lang="ru-RU" sz="1100" b="1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49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Физическое развитие</a:t>
                      </a:r>
                    </a:p>
                    <a:p>
                      <a:endParaRPr lang="ru-RU" sz="11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Подвижные игры «Бежит ручеек»</a:t>
                      </a:r>
                      <a:r>
                        <a:rPr lang="ru-RU" sz="1100" b="1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ru-RU" sz="1100" b="1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Цель:  Учить детей  ходить змейкой взявшись  за руки</a:t>
                      </a:r>
                    </a:p>
                    <a:p>
                      <a:r>
                        <a:rPr lang="ru-RU" sz="1100" b="1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«Солнышко и дождик»</a:t>
                      </a:r>
                      <a:endParaRPr lang="ru-RU" sz="1100" b="1" kern="1200" dirty="0" smtClean="0">
                        <a:solidFill>
                          <a:schemeClr val="bg1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Цель: Развивать</a:t>
                      </a:r>
                      <a:r>
                        <a:rPr lang="ru-RU" sz="1100" b="1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b="1" kern="120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у детей умение бегать в рассыпную и не наталкиваясь</a:t>
                      </a:r>
                      <a:r>
                        <a:rPr lang="ru-RU" sz="1100" b="1" kern="120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друг на друга</a:t>
                      </a:r>
                      <a:endParaRPr lang="ru-RU" sz="110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8459" name="TextBox 2"/>
          <p:cNvSpPr txBox="1">
            <a:spLocks noChangeArrowheads="1"/>
          </p:cNvSpPr>
          <p:nvPr/>
        </p:nvSpPr>
        <p:spPr bwMode="auto">
          <a:xfrm>
            <a:off x="395288" y="188913"/>
            <a:ext cx="82089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bg1">
                    <a:lumMod val="10000"/>
                  </a:schemeClr>
                </a:solidFill>
                <a:latin typeface="Calibri" pitchFamily="34" charset="0"/>
              </a:rPr>
              <a:t>Фрагмент перспективно-календарного плана на тему: «Вода»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204864"/>
            <a:ext cx="3455987" cy="208208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Однажды к нам в гости пришла  Капелька. Она упала с  тучки и заблудилась</a:t>
            </a:r>
            <a:r>
              <a:rPr lang="en-US" sz="1600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b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</a:b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</a:b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Мы решили Капельке помочь:</a:t>
            </a:r>
            <a:b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</a:b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рассказать ей о воде и где она живет.</a:t>
            </a:r>
          </a:p>
        </p:txBody>
      </p:sp>
      <p:sp>
        <p:nvSpPr>
          <p:cNvPr id="19459" name="TextBox 1"/>
          <p:cNvSpPr txBox="1">
            <a:spLocks noChangeArrowheads="1"/>
          </p:cNvSpPr>
          <p:nvPr/>
        </p:nvSpPr>
        <p:spPr bwMode="auto">
          <a:xfrm>
            <a:off x="251520" y="404664"/>
            <a:ext cx="374491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chemeClr val="bg1">
                    <a:lumMod val="10000"/>
                  </a:schemeClr>
                </a:solidFill>
                <a:latin typeface="Calibri" pitchFamily="34" charset="0"/>
              </a:rPr>
              <a:t>Проблематизация и введение детей в игровую ситуацию</a:t>
            </a:r>
          </a:p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  <p:pic>
        <p:nvPicPr>
          <p:cNvPr id="6" name="Рисунок 5" descr="IMG_25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836712"/>
            <a:ext cx="4752528" cy="3744416"/>
          </a:xfrm>
          <a:prstGeom prst="rect">
            <a:avLst/>
          </a:prstGeom>
          <a:scene3d>
            <a:camera prst="orthographicFront"/>
            <a:lightRig rig="threePt" dir="t"/>
          </a:scene3d>
          <a:sp3d extrusionH="76200" contourW="12700">
            <a:extrusionClr>
              <a:schemeClr val="accent1"/>
            </a:extrusionClr>
            <a:contourClr>
              <a:schemeClr val="accent1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908721"/>
            <a:ext cx="3455988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+mj-lt"/>
              </a:rPr>
              <a:t>Наталья Александровна </a:t>
            </a:r>
            <a:r>
              <a:rPr lang="en-US" sz="16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            </a:t>
            </a:r>
            <a:r>
              <a:rPr lang="ru-RU" sz="16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нас </a:t>
            </a:r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+mj-lt"/>
              </a:rPr>
              <a:t>спросила :</a:t>
            </a:r>
          </a:p>
          <a:p>
            <a:pPr>
              <a:buFont typeface="Arial" charset="0"/>
              <a:buChar char="•"/>
            </a:pPr>
            <a:r>
              <a:rPr lang="en-US" sz="1600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 </a:t>
            </a: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Что 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+mj-lt"/>
              </a:rPr>
              <a:t>мы знаем о воде и </a:t>
            </a: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можем</a:t>
            </a:r>
            <a:r>
              <a:rPr lang="en-US" sz="1600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            </a:t>
            </a: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рассказать 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+mj-lt"/>
              </a:rPr>
              <a:t>Капельке?</a:t>
            </a:r>
          </a:p>
          <a:p>
            <a:pPr algn="just">
              <a:buFont typeface="Arial" charset="0"/>
              <a:buChar char="•"/>
            </a:pPr>
            <a:r>
              <a:rPr lang="en-US" sz="1600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 </a:t>
            </a: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Где 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+mj-lt"/>
              </a:rPr>
              <a:t>мы можем увидеть воду?</a:t>
            </a:r>
          </a:p>
          <a:p>
            <a:pPr algn="just">
              <a:buFont typeface="Arial" charset="0"/>
              <a:buChar char="•"/>
            </a:pPr>
            <a:r>
              <a:rPr lang="en-US" sz="1600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 </a:t>
            </a: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Какая 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+mj-lt"/>
              </a:rPr>
              <a:t>бывает вода?</a:t>
            </a:r>
          </a:p>
          <a:p>
            <a:pPr algn="just">
              <a:buFont typeface="Arial" charset="0"/>
              <a:buChar char="•"/>
            </a:pPr>
            <a:r>
              <a:rPr lang="en-US" sz="1600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 </a:t>
            </a: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Что 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+mj-lt"/>
              </a:rPr>
              <a:t>мы можем делать с водой?</a:t>
            </a:r>
          </a:p>
          <a:p>
            <a:pPr algn="just">
              <a:buFont typeface="Arial" charset="0"/>
              <a:buChar char="•"/>
            </a:pPr>
            <a:r>
              <a:rPr lang="en-US" sz="1600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 </a:t>
            </a: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Для 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+mj-lt"/>
              </a:rPr>
              <a:t>чего нам нужна вода?</a:t>
            </a:r>
          </a:p>
        </p:txBody>
      </p:sp>
      <p:sp>
        <p:nvSpPr>
          <p:cNvPr id="20482" name="TextBox 5"/>
          <p:cNvSpPr txBox="1">
            <a:spLocks noChangeArrowheads="1"/>
          </p:cNvSpPr>
          <p:nvPr/>
        </p:nvSpPr>
        <p:spPr bwMode="auto">
          <a:xfrm>
            <a:off x="4211960" y="2708920"/>
            <a:ext cx="4103687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bg1">
                    <a:lumMod val="10000"/>
                  </a:schemeClr>
                </a:solidFill>
                <a:latin typeface="+mj-lt"/>
              </a:rPr>
              <a:t>Ответы детей:</a:t>
            </a:r>
          </a:p>
          <a:p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+mj-lt"/>
              </a:rPr>
              <a:t>Маша сказала, что вода течет из крана.</a:t>
            </a:r>
          </a:p>
          <a:p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Соня ответила, что из крана течет теплая и холодная водичка.</a:t>
            </a:r>
          </a:p>
          <a:p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Аня 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+mj-lt"/>
              </a:rPr>
              <a:t>сказала, что </a:t>
            </a: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мы можем пить воду.</a:t>
            </a:r>
          </a:p>
          <a:p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Миша – играть с водой.</a:t>
            </a:r>
          </a:p>
          <a:p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Слава – это туча.</a:t>
            </a:r>
          </a:p>
          <a:p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Марк – это дождь.</a:t>
            </a:r>
          </a:p>
          <a:p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Соня  </a:t>
            </a: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+mj-lt"/>
              </a:rPr>
              <a:t>-  это море</a:t>
            </a:r>
            <a:r>
              <a:rPr lang="ru-RU" sz="1600" dirty="0">
                <a:latin typeface="+mj-lt"/>
              </a:rPr>
              <a:t>.</a:t>
            </a:r>
          </a:p>
          <a:p>
            <a:endParaRPr lang="ru-RU" dirty="0">
              <a:latin typeface="+mj-lt"/>
            </a:endParaRPr>
          </a:p>
          <a:p>
            <a:endParaRPr lang="ru-RU" dirty="0">
              <a:latin typeface="+mj-lt"/>
            </a:endParaRPr>
          </a:p>
          <a:p>
            <a:endParaRPr lang="ru-RU" dirty="0">
              <a:latin typeface="+mj-lt"/>
            </a:endParaRPr>
          </a:p>
          <a:p>
            <a:r>
              <a:rPr lang="ru-RU" sz="1600" dirty="0">
                <a:latin typeface="+mj-lt"/>
              </a:rPr>
              <a:t>Но многое мы ещё не знаем о воде.</a:t>
            </a:r>
          </a:p>
          <a:p>
            <a:endParaRPr lang="ru-RU" dirty="0">
              <a:latin typeface="Calibri" pitchFamily="34" charset="0"/>
            </a:endParaRPr>
          </a:p>
        </p:txBody>
      </p:sp>
      <p:sp>
        <p:nvSpPr>
          <p:cNvPr id="20483" name="TextBox 6"/>
          <p:cNvSpPr txBox="1">
            <a:spLocks noChangeArrowheads="1"/>
          </p:cNvSpPr>
          <p:nvPr/>
        </p:nvSpPr>
        <p:spPr bwMode="auto">
          <a:xfrm>
            <a:off x="468313" y="333375"/>
            <a:ext cx="806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Calibri" pitchFamily="34" charset="0"/>
              </a:rPr>
              <a:t>Модель «Трех вопросов</a:t>
            </a:r>
            <a:r>
              <a:rPr lang="ru-RU" b="1" dirty="0" smtClean="0">
                <a:latin typeface="Calibri" pitchFamily="34" charset="0"/>
              </a:rPr>
              <a:t>»</a:t>
            </a:r>
            <a:endParaRPr lang="ru-RU" b="1" dirty="0">
              <a:latin typeface="Calibri" pitchFamily="34" charset="0"/>
            </a:endParaRPr>
          </a:p>
        </p:txBody>
      </p:sp>
      <p:pic>
        <p:nvPicPr>
          <p:cNvPr id="1026" name="Picture 2" descr="attach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764704"/>
            <a:ext cx="3312368" cy="1943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 contourW="12700">
            <a:extrusionClr>
              <a:schemeClr val="accent1"/>
            </a:extrusionClr>
            <a:contourClr>
              <a:schemeClr val="accent1"/>
            </a:contourClr>
          </a:sp3d>
        </p:spPr>
      </p:pic>
      <p:pic>
        <p:nvPicPr>
          <p:cNvPr id="1028" name="Picture 4" descr="http://fs.nashaucheba.ru/tw_files2/urls_3/1476/d-1475148/1475148_html_m79c3ab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573016"/>
            <a:ext cx="1872208" cy="2774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 contourW="12700">
            <a:extrusionClr>
              <a:schemeClr val="accent1"/>
            </a:extrusionClr>
            <a:contourClr>
              <a:schemeClr val="accent1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333375"/>
            <a:ext cx="7920880" cy="83407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ctr"/>
            <a:r>
              <a:rPr lang="ru-RU" b="1" dirty="0">
                <a:solidFill>
                  <a:schemeClr val="bg1">
                    <a:lumMod val="10000"/>
                  </a:schemeClr>
                </a:solidFill>
                <a:latin typeface="Calibri" pitchFamily="34" charset="0"/>
              </a:rPr>
              <a:t>Модель «Трех вопросов</a:t>
            </a: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Calibri" pitchFamily="34" charset="0"/>
              </a:rPr>
              <a:t>»</a:t>
            </a:r>
            <a:endParaRPr lang="en-US" b="1" dirty="0" smtClean="0">
              <a:solidFill>
                <a:schemeClr val="bg1">
                  <a:lumMod val="10000"/>
                </a:schemeClr>
              </a:solidFill>
              <a:latin typeface="Calibri" pitchFamily="34" charset="0"/>
            </a:endParaRPr>
          </a:p>
          <a:p>
            <a:pPr marL="342900" indent="-342900" algn="ctr"/>
            <a:endParaRPr lang="en-US" sz="1600" b="1" dirty="0" smtClean="0">
              <a:solidFill>
                <a:schemeClr val="bg1">
                  <a:lumMod val="10000"/>
                </a:schemeClr>
              </a:solidFill>
              <a:latin typeface="Calibri" pitchFamily="34" charset="0"/>
            </a:endParaRPr>
          </a:p>
          <a:p>
            <a:pPr marL="342900" indent="-342900" algn="ctr"/>
            <a:endParaRPr lang="ru-RU" sz="1600" b="1" dirty="0">
              <a:solidFill>
                <a:schemeClr val="bg1">
                  <a:lumMod val="10000"/>
                </a:schemeClr>
              </a:solidFill>
              <a:latin typeface="Calibri" pitchFamily="34" charset="0"/>
            </a:endParaRPr>
          </a:p>
          <a:p>
            <a:pPr marL="342900" indent="-342900"/>
            <a:r>
              <a:rPr lang="ru-RU" b="1" dirty="0">
                <a:solidFill>
                  <a:schemeClr val="bg1">
                    <a:lumMod val="10000"/>
                  </a:schemeClr>
                </a:solidFill>
                <a:latin typeface="+mj-lt"/>
              </a:rPr>
              <a:t>Что нам делать и  как мы сможем узнать больше о воде?</a:t>
            </a:r>
          </a:p>
          <a:p>
            <a:pPr marL="342900" indent="-342900"/>
            <a:endParaRPr lang="ru-RU" sz="1600" b="1" dirty="0">
              <a:solidFill>
                <a:schemeClr val="bg1">
                  <a:lumMod val="10000"/>
                </a:schemeClr>
              </a:solidFill>
              <a:latin typeface="+mj-lt"/>
            </a:endParaRPr>
          </a:p>
          <a:p>
            <a:pPr marL="342900" indent="-342900">
              <a:buFont typeface="Arial" charset="0"/>
              <a:buChar char="•"/>
            </a:pP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+mj-lt"/>
              </a:rPr>
              <a:t>Аня сказала,  спросить у мамы.    </a:t>
            </a:r>
          </a:p>
          <a:p>
            <a:pPr marL="342900" indent="-342900">
              <a:buFont typeface="Arial" charset="0"/>
              <a:buChar char="•"/>
            </a:pP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+mj-lt"/>
              </a:rPr>
              <a:t>Кирилл предложил посмотреть мультфильм.</a:t>
            </a:r>
          </a:p>
          <a:p>
            <a:pPr marL="342900" indent="-342900">
              <a:buFont typeface="Arial" charset="0"/>
              <a:buChar char="•"/>
            </a:pP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+mj-lt"/>
              </a:rPr>
              <a:t>Катя – поиграть с водой.</a:t>
            </a:r>
          </a:p>
          <a:p>
            <a:pPr marL="342900" indent="-342900">
              <a:buFont typeface="Arial" charset="0"/>
              <a:buChar char="•"/>
            </a:pPr>
            <a:r>
              <a:rPr lang="ru-RU" sz="1600" dirty="0">
                <a:solidFill>
                  <a:schemeClr val="bg1">
                    <a:lumMod val="10000"/>
                  </a:schemeClr>
                </a:solidFill>
                <a:latin typeface="+mj-lt"/>
              </a:rPr>
              <a:t>Марк – посмотреть картинки.</a:t>
            </a:r>
          </a:p>
          <a:p>
            <a:pPr marL="342900" indent="-342900">
              <a:buFont typeface="Arial" charset="0"/>
              <a:buChar char="•"/>
            </a:pPr>
            <a:endParaRPr lang="ru-RU" sz="1600" b="1" dirty="0" smtClean="0">
              <a:latin typeface="Calibri" pitchFamily="34" charset="0"/>
            </a:endParaRPr>
          </a:p>
          <a:p>
            <a:pPr marL="342900" indent="-342900">
              <a:buFont typeface="Arial" charset="0"/>
              <a:buChar char="•"/>
            </a:pPr>
            <a:endParaRPr lang="ru-RU" sz="1600" b="1" dirty="0" smtClean="0">
              <a:latin typeface="Calibri" pitchFamily="34" charset="0"/>
            </a:endParaRPr>
          </a:p>
          <a:p>
            <a:pPr marL="342900" indent="-342900">
              <a:buFont typeface="Arial" charset="0"/>
              <a:buChar char="•"/>
            </a:pPr>
            <a:endParaRPr lang="ru-RU" sz="1600" b="1" dirty="0" smtClean="0">
              <a:latin typeface="Calibri" pitchFamily="34" charset="0"/>
            </a:endParaRPr>
          </a:p>
          <a:p>
            <a:pPr marL="342900" indent="-342900">
              <a:buFont typeface="Arial" charset="0"/>
              <a:buChar char="•"/>
            </a:pPr>
            <a:endParaRPr lang="ru-RU" sz="1600" b="1" dirty="0" smtClean="0">
              <a:latin typeface="Calibri" pitchFamily="34" charset="0"/>
            </a:endParaRPr>
          </a:p>
          <a:p>
            <a:pPr marL="342900" indent="-342900">
              <a:buFont typeface="Arial" charset="0"/>
              <a:buChar char="•"/>
            </a:pPr>
            <a:endParaRPr lang="ru-RU" sz="1600" b="1" dirty="0" smtClean="0">
              <a:latin typeface="Calibri" pitchFamily="34" charset="0"/>
            </a:endParaRPr>
          </a:p>
          <a:p>
            <a:pPr marL="342900" indent="-342900">
              <a:buFont typeface="Arial" charset="0"/>
              <a:buChar char="•"/>
            </a:pPr>
            <a:endParaRPr lang="ru-RU" sz="1600" b="1" dirty="0" smtClean="0">
              <a:latin typeface="Calibri" pitchFamily="34" charset="0"/>
            </a:endParaRPr>
          </a:p>
          <a:p>
            <a:pPr marL="342900" indent="-342900">
              <a:buFont typeface="Arial" charset="0"/>
              <a:buChar char="•"/>
            </a:pPr>
            <a:endParaRPr lang="ru-RU" sz="1600" b="1" dirty="0" smtClean="0">
              <a:latin typeface="Calibri" pitchFamily="34" charset="0"/>
            </a:endParaRPr>
          </a:p>
          <a:p>
            <a:pPr marL="342900" indent="-342900">
              <a:buFont typeface="Arial" charset="0"/>
              <a:buChar char="•"/>
            </a:pPr>
            <a:endParaRPr lang="ru-RU" sz="1600" b="1" dirty="0" smtClean="0">
              <a:latin typeface="Calibri" pitchFamily="34" charset="0"/>
            </a:endParaRPr>
          </a:p>
          <a:p>
            <a:pPr marL="342900" indent="-342900">
              <a:buFont typeface="Arial" charset="0"/>
              <a:buChar char="•"/>
            </a:pPr>
            <a:endParaRPr lang="ru-RU" sz="1600" b="1" dirty="0" smtClean="0">
              <a:latin typeface="Calibri" pitchFamily="34" charset="0"/>
            </a:endParaRPr>
          </a:p>
          <a:p>
            <a:pPr marL="342900" indent="-342900">
              <a:buFont typeface="Arial" charset="0"/>
              <a:buChar char="•"/>
            </a:pPr>
            <a:endParaRPr lang="ru-RU" sz="1600" b="1" dirty="0" smtClean="0">
              <a:latin typeface="Calibri" pitchFamily="34" charset="0"/>
            </a:endParaRPr>
          </a:p>
          <a:p>
            <a:pPr marL="342900" indent="-342900">
              <a:buFont typeface="Arial" charset="0"/>
              <a:buChar char="•"/>
            </a:pPr>
            <a:endParaRPr lang="ru-RU" sz="1600" b="1" dirty="0" smtClean="0">
              <a:latin typeface="Calibri" pitchFamily="34" charset="0"/>
            </a:endParaRPr>
          </a:p>
          <a:p>
            <a:pPr marL="342900" indent="-342900">
              <a:buFont typeface="Arial" charset="0"/>
              <a:buChar char="•"/>
            </a:pPr>
            <a:endParaRPr lang="ru-RU" sz="1600" b="1" dirty="0" smtClean="0">
              <a:latin typeface="Calibri" pitchFamily="34" charset="0"/>
            </a:endParaRPr>
          </a:p>
          <a:p>
            <a:pPr marL="342900" indent="-342900">
              <a:buFont typeface="Arial" charset="0"/>
              <a:buChar char="•"/>
            </a:pPr>
            <a:endParaRPr lang="ru-RU" sz="1600" b="1" dirty="0" smtClean="0">
              <a:latin typeface="Calibri" pitchFamily="34" charset="0"/>
            </a:endParaRPr>
          </a:p>
          <a:p>
            <a:pPr marL="342900" indent="-342900">
              <a:buFont typeface="Arial" charset="0"/>
              <a:buChar char="•"/>
            </a:pPr>
            <a:endParaRPr lang="ru-RU" sz="1600" b="1" dirty="0" smtClean="0">
              <a:latin typeface="Calibri" pitchFamily="34" charset="0"/>
            </a:endParaRPr>
          </a:p>
          <a:p>
            <a:pPr marL="342900" indent="-342900">
              <a:buFont typeface="Arial" charset="0"/>
              <a:buChar char="•"/>
            </a:pPr>
            <a:endParaRPr lang="ru-RU" sz="1600" b="1" dirty="0">
              <a:latin typeface="Calibri" pitchFamily="34" charset="0"/>
            </a:endParaRPr>
          </a:p>
          <a:p>
            <a:pPr marL="342900" indent="-342900">
              <a:buFont typeface="Arial" charset="0"/>
              <a:buNone/>
            </a:pPr>
            <a:r>
              <a:rPr lang="ru-RU" sz="1600" b="1" dirty="0">
                <a:latin typeface="Calibri" pitchFamily="34" charset="0"/>
              </a:rPr>
              <a:t>      </a:t>
            </a:r>
            <a:r>
              <a:rPr lang="ru-RU" sz="1600" b="1" dirty="0" smtClean="0">
                <a:latin typeface="Calibri" pitchFamily="34" charset="0"/>
              </a:rPr>
              <a:t>  </a:t>
            </a:r>
            <a:r>
              <a:rPr lang="ru-RU" sz="1600" b="1" dirty="0">
                <a:latin typeface="+mj-lt"/>
              </a:rPr>
              <a:t>Наталья Александровна </a:t>
            </a:r>
            <a:r>
              <a:rPr lang="ru-RU" sz="1600" b="1" dirty="0" smtClean="0">
                <a:latin typeface="+mj-lt"/>
              </a:rPr>
              <a:t>предложила поиграть </a:t>
            </a:r>
            <a:r>
              <a:rPr lang="ru-RU" sz="1600" b="1" dirty="0">
                <a:latin typeface="+mj-lt"/>
              </a:rPr>
              <a:t>с водой.</a:t>
            </a:r>
          </a:p>
          <a:p>
            <a:pPr marL="342900" indent="-342900">
              <a:buFont typeface="Arial" charset="0"/>
              <a:buNone/>
            </a:pPr>
            <a:r>
              <a:rPr lang="ru-RU" sz="1600" b="1" dirty="0">
                <a:latin typeface="Calibri" pitchFamily="34" charset="0"/>
              </a:rPr>
              <a:t>   </a:t>
            </a:r>
          </a:p>
          <a:p>
            <a:pPr marL="342900" indent="-342900">
              <a:buFont typeface="Arial" charset="0"/>
              <a:buNone/>
            </a:pPr>
            <a:r>
              <a:rPr lang="ru-RU" sz="1600" b="1" dirty="0">
                <a:latin typeface="Calibri" pitchFamily="34" charset="0"/>
              </a:rPr>
              <a:t>                                                    </a:t>
            </a:r>
          </a:p>
          <a:p>
            <a:pPr marL="342900" indent="-342900">
              <a:buFont typeface="Arial" charset="0"/>
              <a:buNone/>
            </a:pPr>
            <a:endParaRPr lang="ru-RU" sz="1600" b="1" dirty="0">
              <a:latin typeface="Calibri" pitchFamily="34" charset="0"/>
            </a:endParaRPr>
          </a:p>
          <a:p>
            <a:pPr marL="342900" indent="-342900">
              <a:buFont typeface="Arial" charset="0"/>
              <a:buNone/>
            </a:pPr>
            <a:endParaRPr lang="ru-RU" sz="1600" b="1" dirty="0">
              <a:latin typeface="Calibri" pitchFamily="34" charset="0"/>
            </a:endParaRPr>
          </a:p>
          <a:p>
            <a:pPr marL="342900" indent="-342900">
              <a:buFont typeface="Arial" charset="0"/>
              <a:buNone/>
            </a:pPr>
            <a:endParaRPr lang="ru-RU" sz="1600" b="1" dirty="0">
              <a:latin typeface="Calibri" pitchFamily="34" charset="0"/>
            </a:endParaRPr>
          </a:p>
          <a:p>
            <a:pPr marL="342900" indent="-342900">
              <a:buFont typeface="Arial" charset="0"/>
              <a:buNone/>
            </a:pPr>
            <a:endParaRPr lang="ru-RU" sz="1600" b="1" dirty="0">
              <a:latin typeface="Calibri" pitchFamily="34" charset="0"/>
            </a:endParaRPr>
          </a:p>
          <a:p>
            <a:pPr marL="342900" indent="-342900">
              <a:buFont typeface="Arial" charset="0"/>
              <a:buNone/>
            </a:pPr>
            <a:endParaRPr lang="ru-RU" sz="1600" b="1" dirty="0">
              <a:latin typeface="Calibri" pitchFamily="34" charset="0"/>
            </a:endParaRPr>
          </a:p>
          <a:p>
            <a:pPr marL="342900" indent="-342900">
              <a:buFont typeface="Arial" charset="0"/>
              <a:buNone/>
            </a:pPr>
            <a:r>
              <a:rPr lang="ru-RU" sz="1600" b="1" dirty="0">
                <a:latin typeface="Calibri" pitchFamily="34" charset="0"/>
              </a:rPr>
              <a:t> </a:t>
            </a:r>
          </a:p>
        </p:txBody>
      </p:sp>
      <p:pic>
        <p:nvPicPr>
          <p:cNvPr id="3" name="Рисунок 2" descr="IMG_27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3212976"/>
            <a:ext cx="3250275" cy="2564904"/>
          </a:xfrm>
          <a:prstGeom prst="rect">
            <a:avLst/>
          </a:prstGeom>
          <a:scene3d>
            <a:camera prst="orthographicFront"/>
            <a:lightRig rig="threePt" dir="t"/>
          </a:scene3d>
          <a:sp3d extrusionH="76200" contourW="12700">
            <a:extrusionClr>
              <a:schemeClr val="accent1"/>
            </a:extrusionClr>
            <a:contourClr>
              <a:schemeClr val="accent1"/>
            </a:contourClr>
          </a:sp3d>
        </p:spPr>
      </p:pic>
      <p:pic>
        <p:nvPicPr>
          <p:cNvPr id="2050" name="Picture 2" descr="http://www.char.ru/books/975005_Priklyucheniya_Kapitosh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333128"/>
            <a:ext cx="2637656" cy="3473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 contourW="12700">
            <a:extrusionClr>
              <a:schemeClr val="accent1"/>
            </a:extrusionClr>
            <a:contourClr>
              <a:schemeClr val="accent1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4249167" cy="266357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Реализация проекта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latin typeface="+mj-lt"/>
              </a:rPr>
              <a:t>Будем мы играть, будем узнавать</a:t>
            </a:r>
            <a:r>
              <a:rPr lang="ru-RU" sz="2000" dirty="0" smtClean="0">
                <a:latin typeface="Calibri" pitchFamily="34" charset="0"/>
              </a:rPr>
              <a:t>.</a:t>
            </a:r>
            <a:br>
              <a:rPr lang="ru-RU" sz="2000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/>
              <a:t>Детское экспериментирование</a:t>
            </a:r>
            <a:br>
              <a:rPr lang="ru-RU" dirty="0" smtClean="0"/>
            </a:br>
            <a:r>
              <a:rPr lang="ru-RU" dirty="0" smtClean="0"/>
              <a:t>Игра «Тонет, не тонет»</a:t>
            </a:r>
            <a:r>
              <a:rPr lang="en-US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0" dirty="0" smtClean="0"/>
              <a:t>Мы наблюдали, какие предметы тонут, а какие нет. Доставали предметы из воды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6" name="Рисунок 5" descr="IMG_26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19277">
            <a:off x="349186" y="3450368"/>
            <a:ext cx="3672408" cy="2276872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 contourW="12700">
            <a:extrusionClr>
              <a:schemeClr val="accent1"/>
            </a:extrusionClr>
            <a:contourClr>
              <a:schemeClr val="accent1"/>
            </a:contourClr>
          </a:sp3d>
        </p:spPr>
      </p:pic>
      <p:pic>
        <p:nvPicPr>
          <p:cNvPr id="7" name="Рисунок 6" descr="IMG_26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87978">
            <a:off x="4131591" y="3287637"/>
            <a:ext cx="4032448" cy="2636912"/>
          </a:xfrm>
          <a:prstGeom prst="snip2DiagRect">
            <a:avLst/>
          </a:prstGeom>
          <a:scene3d>
            <a:camera prst="orthographicFront"/>
            <a:lightRig rig="threePt" dir="t"/>
          </a:scene3d>
          <a:sp3d extrusionH="76200" contourW="12700">
            <a:extrusionClr>
              <a:schemeClr val="accent1"/>
            </a:extrusionClr>
            <a:contourClr>
              <a:schemeClr val="accent1"/>
            </a:contourClr>
          </a:sp3d>
        </p:spPr>
      </p:pic>
      <p:pic>
        <p:nvPicPr>
          <p:cNvPr id="5" name="Рисунок 4" descr="IMG_24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404664"/>
            <a:ext cx="4032448" cy="2736304"/>
          </a:xfrm>
          <a:prstGeom prst="rect">
            <a:avLst/>
          </a:prstGeom>
          <a:scene3d>
            <a:camera prst="orthographicFront"/>
            <a:lightRig rig="threePt" dir="t"/>
          </a:scene3d>
          <a:sp3d extrusionH="76200" contourW="12700">
            <a:extrusionClr>
              <a:schemeClr val="accent1"/>
            </a:extrusionClr>
            <a:contourClr>
              <a:schemeClr val="accent1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5">
      <a:dk1>
        <a:srgbClr val="FCDEB2"/>
      </a:dk1>
      <a:lt1>
        <a:srgbClr val="382201"/>
      </a:lt1>
      <a:dk2>
        <a:srgbClr val="FCDEB2"/>
      </a:dk2>
      <a:lt2>
        <a:srgbClr val="382201"/>
      </a:lt2>
      <a:accent1>
        <a:srgbClr val="BFE4FF"/>
      </a:accent1>
      <a:accent2>
        <a:srgbClr val="002060"/>
      </a:accent2>
      <a:accent3>
        <a:srgbClr val="704404"/>
      </a:accent3>
      <a:accent4>
        <a:srgbClr val="704404"/>
      </a:accent4>
      <a:accent5>
        <a:srgbClr val="704404"/>
      </a:accent5>
      <a:accent6>
        <a:srgbClr val="704404"/>
      </a:accent6>
      <a:hlink>
        <a:srgbClr val="704404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4704</TotalTime>
  <Words>1017</Words>
  <Application>Microsoft Office PowerPoint</Application>
  <PresentationFormat>Экран (4:3)</PresentationFormat>
  <Paragraphs>160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Constantia</vt:lpstr>
      <vt:lpstr>Times New Roman</vt:lpstr>
      <vt:lpstr>Wingdings 2</vt:lpstr>
      <vt:lpstr>Бумажная</vt:lpstr>
      <vt:lpstr>Муниципальное бюджетное дошкольное образовательное учреждение «Детский сад №30 «Зоренька» </vt:lpstr>
      <vt:lpstr>Презентация PowerPoint</vt:lpstr>
      <vt:lpstr>Презентация PowerPoint</vt:lpstr>
      <vt:lpstr>Презентация PowerPoint</vt:lpstr>
      <vt:lpstr>Презентация PowerPoint</vt:lpstr>
      <vt:lpstr>Однажды к нам в гости пришла  Капелька. Она упала с  тучки и заблудилась.   Мы решили Капельке помочь: рассказать ей о воде и где она живет.</vt:lpstr>
      <vt:lpstr>Презентация PowerPoint</vt:lpstr>
      <vt:lpstr>Презентация PowerPoint</vt:lpstr>
      <vt:lpstr>   Реализация проекта  Будем мы играть, будем узнавать.  Детское экспериментирование Игра «Тонет, не тонет».  Мы наблюдали, какие предметы тонут, а какие нет. Доставали предметы из воды. </vt:lpstr>
      <vt:lpstr>Сюжетные игры: Постираем кукле платье. Купаем куклу.</vt:lpstr>
      <vt:lpstr>Меняем цвет воды</vt:lpstr>
      <vt:lpstr>Нам водичка помогает – нас так быстро умывает.  </vt:lpstr>
      <vt:lpstr>Презентация PowerPoint</vt:lpstr>
      <vt:lpstr>Презентация PowerPoint</vt:lpstr>
    </vt:vector>
  </TitlesOfParts>
  <Company>tt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№30 «Зоренька»</dc:title>
  <dc:creator>qq</dc:creator>
  <cp:lastModifiedBy>1</cp:lastModifiedBy>
  <cp:revision>296</cp:revision>
  <dcterms:created xsi:type="dcterms:W3CDTF">2016-10-04T15:06:54Z</dcterms:created>
  <dcterms:modified xsi:type="dcterms:W3CDTF">2022-04-27T18:19:10Z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800284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