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1" r:id="rId2"/>
    <p:sldId id="315" r:id="rId3"/>
    <p:sldId id="331" r:id="rId4"/>
    <p:sldId id="332" r:id="rId5"/>
    <p:sldId id="329" r:id="rId6"/>
    <p:sldId id="333" r:id="rId7"/>
    <p:sldId id="334" r:id="rId8"/>
    <p:sldId id="335" r:id="rId9"/>
    <p:sldId id="336" r:id="rId10"/>
    <p:sldId id="33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FF"/>
    <a:srgbClr val="00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5D81D-17D6-4DAE-915E-91EE7F6E636F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A4763-42A0-4740-B450-CA00693B70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50C79-D48E-4FF0-AF76-E1BB033B31CF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AA7F2-C090-4021-8BBD-4E6778FDB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BFB78-62CD-4021-9A36-AFC5DB15C69C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D8252-20D8-4923-82AA-D2FB93528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5D142-35CC-45DB-B7D0-620734B48C3D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9ECF9-5E88-4493-8EF3-5C09E22F7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CE5E3-67F2-4018-B785-64E8885482AC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F7143-D5E1-46AB-A537-752D0F4B1F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67FFE-AAB2-4E33-8805-8C2BCAD3B202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E4C1E-F12B-497C-8031-FDA2D907D8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D9104-071E-426A-BBF8-C9B3F8E573EB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40CA2-BC9E-4CCF-BA9D-08E41B311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4600A-275F-4551-BA09-6EEC4E69B6CB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98E3D-B38B-499D-9729-7745E8B10A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DC6DC-1C87-4EF9-BC40-5DC1A160D54D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7E54A-8386-425D-8466-5C88387B2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C607E-175B-4E91-AC56-808E839FD2FA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0AAC1-9B46-407A-9562-D5E4EA1D4D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A229D-717B-45E4-A1AA-C1AFC3A1EA01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0C2C6-D430-415B-91D5-BEEEB0BA8B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796004-4062-4C37-8E74-F1F271745BC1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26A4BB-2DBD-43FE-BB62-E89C2247A8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>
          <a:xfrm>
            <a:off x="457200" y="500063"/>
            <a:ext cx="8229600" cy="5286375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Государственная итоговая аттестация в 9 классе в 2021 – 2022 учебном году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       </a:t>
            </a:r>
            <a:endParaRPr lang="ru-RU" sz="3200" b="1" dirty="0" smtClean="0">
              <a:solidFill>
                <a:srgbClr val="0070C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3200" b="1" dirty="0" smtClean="0">
              <a:solidFill>
                <a:srgbClr val="0070C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По 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данным демонстрационных вариантов ОГЭ 2022 изменений НЕ БУДЕТ.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314" name="Содержимое 2"/>
          <p:cNvSpPr txBox="1">
            <a:spLocks/>
          </p:cNvSpPr>
          <p:nvPr/>
        </p:nvSpPr>
        <p:spPr bwMode="auto">
          <a:xfrm>
            <a:off x="3786188" y="2133600"/>
            <a:ext cx="51435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ru-RU" sz="5700" b="1">
              <a:solidFill>
                <a:srgbClr val="002060"/>
              </a:solidFill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ru-RU" sz="4800" b="1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 marL="0" lvl="0" indent="0" algn="just">
              <a:spcBef>
                <a:spcPct val="0"/>
              </a:spcBef>
              <a:buNone/>
              <a:tabLst>
                <a:tab pos="1619250" algn="l"/>
              </a:tabLst>
            </a:pP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lvl="0" indent="0" algn="just">
              <a:spcBef>
                <a:spcPct val="0"/>
              </a:spcBef>
              <a:buNone/>
              <a:tabLst>
                <a:tab pos="1619250" algn="l"/>
              </a:tabLst>
            </a:pP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В </a:t>
            </a: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помощь на этапе подготовки к ОГЭ </a:t>
            </a: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2022 </a:t>
            </a: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года можно рекомендовать </a:t>
            </a: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различные </a:t>
            </a: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специальные издания, </a:t>
            </a: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</a:t>
            </a: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которых собраны основные </a:t>
            </a: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материалы по </a:t>
            </a: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математике и типовые задания ГИА-9.</a:t>
            </a:r>
          </a:p>
          <a:p>
            <a:pPr marL="0" lvl="0" indent="0" algn="just">
              <a:spcBef>
                <a:spcPct val="0"/>
              </a:spcBef>
              <a:buNone/>
              <a:tabLst>
                <a:tab pos="1619250" algn="l"/>
              </a:tabLst>
            </a:pP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Также стоит ознакомиться с открытым </a:t>
            </a: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банком</a:t>
            </a:r>
            <a:endParaRPr lang="ru-RU" sz="28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tabLst>
                <a:tab pos="1619250" algn="l"/>
              </a:tabLst>
            </a:pP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заданий</a:t>
            </a: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размещенном на сайте ФИПИ и демоверсиями 2021 и 2022 </a:t>
            </a: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года </a:t>
            </a:r>
            <a:r>
              <a:rPr lang="ru-RU" sz="28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(изменений нет, поэтому стоит проработать оба варианта). 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 txBox="1">
            <a:spLocks/>
          </p:cNvSpPr>
          <p:nvPr/>
        </p:nvSpPr>
        <p:spPr>
          <a:xfrm>
            <a:off x="457200" y="357188"/>
            <a:ext cx="8229600" cy="974725"/>
          </a:xfrm>
          <a:prstGeom prst="rect">
            <a:avLst/>
          </a:prstGeom>
        </p:spPr>
        <p:txBody>
          <a:bodyPr/>
          <a:lstStyle/>
          <a:p>
            <a:pPr algn="ctr"/>
            <a:endParaRPr lang="ru-RU" sz="3200" b="1" dirty="0">
              <a:solidFill>
                <a:srgbClr val="0070C0"/>
              </a:solidFill>
            </a:endParaRPr>
          </a:p>
          <a:p>
            <a:pPr algn="ctr"/>
            <a:endParaRPr lang="ru-RU" sz="2000" b="1" i="1" dirty="0">
              <a:solidFill>
                <a:srgbClr val="0000FF"/>
              </a:solidFill>
              <a:latin typeface="Arial" charset="0"/>
            </a:endParaRPr>
          </a:p>
          <a:p>
            <a:pPr algn="ctr"/>
            <a:endParaRPr lang="ru-RU" sz="3200" b="1" i="1" dirty="0"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71481"/>
            <a:ext cx="8001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00B0F0"/>
                </a:solidFill>
                <a:latin typeface="Franklin Gothic Heavy" pitchFamily="34" charset="0"/>
                <a:ea typeface="Microsoft YaHei" pitchFamily="34" charset="-122"/>
                <a:cs typeface="Aharoni" pitchFamily="2" charset="-79"/>
              </a:rPr>
              <a:t>Структура КИМ В 2022 году на ОГЭ по математике</a:t>
            </a:r>
            <a:endParaRPr lang="ru-RU" sz="4000" dirty="0">
              <a:solidFill>
                <a:srgbClr val="00B0F0"/>
              </a:solidFill>
              <a:latin typeface="Franklin Gothic Heavy" pitchFamily="34" charset="0"/>
              <a:ea typeface="Microsoft YaHei" pitchFamily="34" charset="-122"/>
              <a:cs typeface="Aharoni" pitchFamily="2" charset="-79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285992"/>
            <a:ext cx="792961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</a:rPr>
              <a:t>  Выпускникам 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</a:rPr>
              <a:t>9-х классов предстоит выполнить </a:t>
            </a: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</a:rPr>
              <a:t>25 заданий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</a:rPr>
              <a:t>, охватывающих такие темы школьного курса, как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</a:rPr>
              <a:t>: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</a:rPr>
              <a:t>числа и вычисления; </a:t>
            </a:r>
            <a:endParaRPr lang="ru-RU" sz="2400" dirty="0" smtClean="0">
              <a:solidFill>
                <a:srgbClr val="0000CC"/>
              </a:solidFill>
              <a:latin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</a:rPr>
              <a:t>алгебраические 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</a:rPr>
              <a:t>выражения; </a:t>
            </a:r>
            <a:endParaRPr lang="ru-RU" sz="2400" dirty="0" smtClean="0">
              <a:solidFill>
                <a:srgbClr val="0000CC"/>
              </a:solidFill>
              <a:latin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</a:rPr>
              <a:t>уравнения 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</a:rPr>
              <a:t>и неравенства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</a:rPr>
              <a:t>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</a:rPr>
              <a:t>геометрия; теория вероятности; </a:t>
            </a:r>
            <a:endParaRPr lang="ru-RU" sz="2400" dirty="0" smtClean="0">
              <a:solidFill>
                <a:srgbClr val="0000CC"/>
              </a:solidFill>
              <a:latin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</a:rPr>
              <a:t>функции 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</a:rPr>
              <a:t>и графики; координаты на прямой и плоскости. В спецификациях к ОГЭ 2022 по предмету математика, размещенных на сайте ФИПИ, указано, что из 25 заданий </a:t>
            </a:r>
            <a:r>
              <a:rPr lang="ru-RU" sz="2400" dirty="0" err="1" smtClean="0">
                <a:solidFill>
                  <a:srgbClr val="0000CC"/>
                </a:solidFill>
                <a:latin typeface="Times New Roman" pitchFamily="18" charset="0"/>
              </a:rPr>
              <a:t>КИМа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</a:rPr>
              <a:t>19 будут базового уровня сложности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</a:rPr>
              <a:t>, 4 – повышенного и только 2 – высокого. </a:t>
            </a:r>
            <a:endParaRPr lang="ru-RU" sz="2400" dirty="0">
              <a:solidFill>
                <a:srgbClr val="0000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КИМ состоит из двух частей: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solidFill>
                  <a:srgbClr val="0070C0"/>
                </a:solidFill>
              </a:rPr>
              <a:t> В 1-й части как раз и будут представлены 19 простых заданий с краткими ответами в виде числа или последовательности цифр. 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70C0"/>
                </a:solidFill>
              </a:rPr>
              <a:t>  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  </a:t>
            </a:r>
            <a:r>
              <a:rPr lang="ru-RU" dirty="0" smtClean="0">
                <a:solidFill>
                  <a:srgbClr val="0070C0"/>
                </a:solidFill>
              </a:rPr>
              <a:t>Во </a:t>
            </a:r>
            <a:r>
              <a:rPr lang="ru-RU" dirty="0" smtClean="0">
                <a:solidFill>
                  <a:srgbClr val="0070C0"/>
                </a:solidFill>
              </a:rPr>
              <a:t>2-й части экзаменуемым предложены 6 задач повышенного и высокого уровня сложности, для которых необходимо написать развернутые ответы.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ШПАРГАЛКА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     </a:t>
            </a:r>
            <a:r>
              <a:rPr lang="ru-RU" dirty="0" smtClean="0">
                <a:solidFill>
                  <a:srgbClr val="7030A0"/>
                </a:solidFill>
              </a:rPr>
              <a:t>В </a:t>
            </a:r>
            <a:r>
              <a:rPr lang="ru-RU" dirty="0" smtClean="0">
                <a:solidFill>
                  <a:srgbClr val="7030A0"/>
                </a:solidFill>
              </a:rPr>
              <a:t>качестве официальной шпаргалки в 9 классе предоставляют основные формулы из курса алгебры и геометрии, размещенные в самом начале </a:t>
            </a:r>
            <a:r>
              <a:rPr lang="ru-RU" dirty="0" err="1" smtClean="0">
                <a:solidFill>
                  <a:srgbClr val="7030A0"/>
                </a:solidFill>
              </a:rPr>
              <a:t>КИМа</a:t>
            </a:r>
            <a:r>
              <a:rPr lang="ru-RU" dirty="0" smtClean="0">
                <a:solidFill>
                  <a:srgbClr val="7030A0"/>
                </a:solidFill>
              </a:rPr>
              <a:t>. </a:t>
            </a:r>
            <a:endParaRPr lang="ru-RU" dirty="0" smtClean="0">
              <a:solidFill>
                <a:srgbClr val="7030A0"/>
              </a:solidFill>
            </a:endParaRPr>
          </a:p>
          <a:p>
            <a:pPr algn="just"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Picture 4" descr="IMG-20200825-WA00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643314"/>
            <a:ext cx="2884484" cy="28739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CC"/>
                </a:solidFill>
              </a:rPr>
              <a:t/>
            </a:r>
            <a:br>
              <a:rPr lang="ru-RU" dirty="0" smtClean="0">
                <a:solidFill>
                  <a:srgbClr val="0000CC"/>
                </a:solidFill>
              </a:rPr>
            </a:br>
            <a:r>
              <a:rPr lang="ru-RU" dirty="0" smtClean="0">
                <a:solidFill>
                  <a:srgbClr val="0000CC"/>
                </a:solidFill>
              </a:rPr>
              <a:t>Оценивание </a:t>
            </a:r>
            <a:r>
              <a:rPr lang="ru-RU" dirty="0" smtClean="0">
                <a:solidFill>
                  <a:srgbClr val="0000CC"/>
                </a:solidFill>
              </a:rPr>
              <a:t>работы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 выполнение всех 25 заданий (19 из 1 части + 6 со 2-й части) на ОГЭ 2022 года по математике можно получить максимум 31 балл:</a:t>
            </a:r>
          </a:p>
          <a:p>
            <a:r>
              <a:rPr lang="ru-RU" dirty="0" smtClean="0"/>
              <a:t> задачи 1-й части оцениваются по 1 баллу каждая; </a:t>
            </a:r>
          </a:p>
          <a:p>
            <a:r>
              <a:rPr lang="ru-RU" dirty="0" smtClean="0"/>
              <a:t> задачи 2-й части оцениваются максимум по 2 балла каждая.</a:t>
            </a:r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ru-RU" sz="2800" dirty="0" smtClean="0"/>
              <a:t>В случае правильного хода решения, но наличия вычислительной ошибки, или же неполных объяснений к ходу решения, за задания 2-й части могут дать 1 балл. Такие рекомендации дают проверяющим эксперты ФИПИ. </a:t>
            </a:r>
          </a:p>
          <a:p>
            <a:r>
              <a:rPr lang="ru-RU" sz="2800" dirty="0" smtClean="0"/>
              <a:t>    Далее баллы суммируют и переводят в привычную для всех 5-бальную оценку по такой таблице</a:t>
            </a:r>
            <a:r>
              <a:rPr lang="ru-RU" sz="2800" dirty="0" smtClean="0"/>
              <a:t>: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71604" y="4071942"/>
          <a:ext cx="6096000" cy="165948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48000"/>
                <a:gridCol w="3048000"/>
              </a:tblGrid>
              <a:tr h="427286"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Баллы</a:t>
                      </a:r>
                      <a:endParaRPr lang="ru-RU" dirty="0"/>
                    </a:p>
                  </a:txBody>
                  <a:tcPr/>
                </a:tc>
              </a:tr>
              <a:tr h="43322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22-31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49349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15-21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3322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8-14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71604" y="5786454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2 (не сдал)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0-7 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sz="4000" dirty="0" smtClean="0"/>
              <a:t>Выпускник может набрать </a:t>
            </a:r>
            <a:r>
              <a:rPr lang="ru-RU" sz="4000" dirty="0" smtClean="0"/>
              <a:t>20 </a:t>
            </a:r>
            <a:r>
              <a:rPr lang="ru-RU" sz="4000" dirty="0" smtClean="0"/>
              <a:t>баллов, </a:t>
            </a:r>
            <a:r>
              <a:rPr lang="ru-RU" sz="4000" dirty="0" smtClean="0"/>
              <a:t>р</a:t>
            </a:r>
            <a:r>
              <a:rPr lang="ru-RU" sz="4000" dirty="0" smtClean="0"/>
              <a:t>ешая  </a:t>
            </a:r>
            <a:r>
              <a:rPr lang="ru-RU" sz="4000" dirty="0" smtClean="0"/>
              <a:t>задачи из курса </a:t>
            </a:r>
            <a:r>
              <a:rPr lang="ru-RU" sz="4000" dirty="0" smtClean="0"/>
              <a:t>алгебры, и  11 баллов, если решит задачи из </a:t>
            </a:r>
            <a:r>
              <a:rPr lang="ru-RU" sz="4000" dirty="0" smtClean="0"/>
              <a:t>курса геометрии</a:t>
            </a:r>
            <a:r>
              <a:rPr lang="ru-RU" sz="4000" dirty="0" smtClean="0"/>
              <a:t>.</a:t>
            </a:r>
          </a:p>
          <a:p>
            <a:pPr algn="just">
              <a:buNone/>
            </a:pPr>
            <a:r>
              <a:rPr lang="ru-RU" sz="4000" dirty="0" smtClean="0"/>
              <a:t>   Для </a:t>
            </a:r>
            <a:r>
              <a:rPr lang="ru-RU" sz="4000" dirty="0" smtClean="0"/>
              <a:t>получения документа об образовании в </a:t>
            </a:r>
            <a:r>
              <a:rPr lang="ru-RU" sz="4000" dirty="0" smtClean="0"/>
              <a:t>2022 году   </a:t>
            </a:r>
            <a:r>
              <a:rPr lang="ru-RU" sz="4000" dirty="0" smtClean="0"/>
              <a:t>на ОГЭ по математике достаточно </a:t>
            </a:r>
            <a:r>
              <a:rPr lang="ru-RU" sz="4000" dirty="0" smtClean="0"/>
              <a:t>набрать </a:t>
            </a:r>
            <a:r>
              <a:rPr lang="ru-RU" sz="4000" b="1" dirty="0" smtClean="0"/>
              <a:t>  </a:t>
            </a:r>
            <a:r>
              <a:rPr lang="ru-RU" sz="4000" b="1" dirty="0" smtClean="0"/>
              <a:t>8 первичных баллов</a:t>
            </a:r>
            <a:r>
              <a:rPr lang="ru-RU" sz="4000" dirty="0" smtClean="0"/>
              <a:t>. </a:t>
            </a:r>
            <a:endParaRPr lang="ru-RU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  Но </a:t>
            </a:r>
            <a:r>
              <a:rPr lang="ru-RU" dirty="0" smtClean="0"/>
              <a:t>для 9-классников, желающих продолжить обучение </a:t>
            </a:r>
            <a:r>
              <a:rPr lang="ru-RU" dirty="0" smtClean="0"/>
              <a:t> в </a:t>
            </a:r>
            <a:r>
              <a:rPr lang="ru-RU" dirty="0" smtClean="0"/>
              <a:t>профильных классах, такой результат неприемлем. </a:t>
            </a:r>
          </a:p>
          <a:p>
            <a:pPr algn="just">
              <a:buNone/>
            </a:pPr>
            <a:r>
              <a:rPr lang="ru-RU" dirty="0" smtClean="0"/>
              <a:t>   </a:t>
            </a:r>
            <a:r>
              <a:rPr lang="ru-RU" dirty="0" smtClean="0"/>
              <a:t>    В </a:t>
            </a:r>
            <a:r>
              <a:rPr lang="ru-RU" dirty="0" smtClean="0"/>
              <a:t>качестве минимальных баллов на ОГЭ 2022 </a:t>
            </a:r>
            <a:r>
              <a:rPr lang="ru-RU" dirty="0" smtClean="0"/>
              <a:t>по    </a:t>
            </a:r>
            <a:r>
              <a:rPr lang="ru-RU" dirty="0" smtClean="0"/>
              <a:t>математике для профильного отбора рекомендованы</a:t>
            </a:r>
            <a:r>
              <a:rPr lang="ru-RU" dirty="0" smtClean="0"/>
              <a:t>:</a:t>
            </a:r>
          </a:p>
          <a:p>
            <a:pPr algn="just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09" y="3857628"/>
          <a:ext cx="7929618" cy="21996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643206"/>
                <a:gridCol w="2643206"/>
                <a:gridCol w="2643206"/>
              </a:tblGrid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619250" algn="l"/>
                        </a:tabLst>
                      </a:pPr>
                      <a:r>
                        <a:rPr lang="ru-RU" sz="2000" dirty="0"/>
                        <a:t>Профиль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619250" algn="l"/>
                        </a:tabLst>
                      </a:pPr>
                      <a:r>
                        <a:rPr lang="ru-RU" sz="2000"/>
                        <a:t>Балл ОГЭ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619250" algn="l"/>
                        </a:tabLst>
                      </a:pPr>
                      <a:r>
                        <a:rPr lang="ru-RU" sz="2000"/>
                        <a:t>Уточнение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619250" algn="l"/>
                        </a:tabLst>
                      </a:pPr>
                      <a:r>
                        <a:rPr lang="ru-RU" sz="2000"/>
                        <a:t>Физико-математический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619250" algn="l"/>
                        </a:tabLst>
                      </a:pPr>
                      <a:r>
                        <a:rPr lang="ru-RU" sz="2000"/>
                        <a:t>19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619250" algn="l"/>
                        </a:tabLst>
                      </a:pPr>
                      <a:r>
                        <a:rPr lang="ru-RU" sz="2000"/>
                        <a:t>не менее 7 б. по геометрии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619250" algn="l"/>
                        </a:tabLst>
                      </a:pPr>
                      <a:r>
                        <a:rPr lang="ru-RU" sz="2000"/>
                        <a:t>Экономический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619250" algn="l"/>
                        </a:tabLst>
                      </a:pPr>
                      <a:r>
                        <a:rPr lang="ru-RU" sz="2000"/>
                        <a:t>18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619250" algn="l"/>
                        </a:tabLst>
                      </a:pPr>
                      <a:r>
                        <a:rPr lang="ru-RU" sz="2000"/>
                        <a:t>не менее 5 б. по геометрии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619250" algn="l"/>
                        </a:tabLst>
                      </a:pPr>
                      <a:r>
                        <a:rPr lang="ru-RU" sz="2000"/>
                        <a:t>Естественнонаучный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619250" algn="l"/>
                        </a:tabLst>
                      </a:pPr>
                      <a:r>
                        <a:rPr lang="ru-RU" sz="2000"/>
                        <a:t>18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619250" algn="l"/>
                        </a:tabLst>
                      </a:pPr>
                      <a:r>
                        <a:rPr lang="ru-RU" sz="2000" dirty="0"/>
                        <a:t>не менее 6 б. по геометрии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/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b="1" dirty="0" smtClean="0">
                <a:solidFill>
                  <a:srgbClr val="0000FF"/>
                </a:solidFill>
              </a:rPr>
              <a:t>Секреты </a:t>
            </a:r>
            <a:r>
              <a:rPr lang="ru-RU" b="1" dirty="0" smtClean="0">
                <a:solidFill>
                  <a:srgbClr val="0000FF"/>
                </a:solidFill>
              </a:rPr>
              <a:t>подготовки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  </a:t>
            </a:r>
            <a:r>
              <a:rPr lang="ru-RU" sz="4000" dirty="0" smtClean="0"/>
              <a:t>  Для успешной сдачи экзамена необходимо:  </a:t>
            </a:r>
            <a:endParaRPr lang="ru-RU" sz="4000" dirty="0" smtClean="0"/>
          </a:p>
          <a:p>
            <a:pPr lvl="0"/>
            <a:r>
              <a:rPr lang="ru-RU" sz="4000" dirty="0" smtClean="0"/>
              <a:t>Самоорганизация;</a:t>
            </a:r>
          </a:p>
          <a:p>
            <a:pPr lvl="0"/>
            <a:r>
              <a:rPr lang="ru-RU" sz="4000" dirty="0" smtClean="0"/>
              <a:t> Мотивация; </a:t>
            </a:r>
            <a:endParaRPr lang="ru-RU" sz="4000" dirty="0" smtClean="0"/>
          </a:p>
          <a:p>
            <a:pPr lvl="0"/>
            <a:r>
              <a:rPr lang="ru-RU" sz="4000" dirty="0" smtClean="0"/>
              <a:t>Постоянные занятия; </a:t>
            </a:r>
            <a:endParaRPr lang="ru-RU" sz="4000" dirty="0" smtClean="0"/>
          </a:p>
          <a:p>
            <a:pPr lvl="0"/>
            <a:r>
              <a:rPr lang="ru-RU" sz="4000" dirty="0" smtClean="0"/>
              <a:t>Большой объем </a:t>
            </a:r>
            <a:r>
              <a:rPr lang="ru-RU" sz="4000" dirty="0" smtClean="0"/>
              <a:t>решенных </a:t>
            </a:r>
            <a:r>
              <a:rPr lang="ru-RU" sz="4000" dirty="0" smtClean="0"/>
              <a:t> </a:t>
            </a:r>
            <a:r>
              <a:rPr lang="ru-RU" sz="4000" dirty="0" smtClean="0"/>
              <a:t>задач.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486</Words>
  <Application>Microsoft Office PowerPoint</Application>
  <PresentationFormat>Экран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КИМ состоит из двух частей:</vt:lpstr>
      <vt:lpstr>ШПАРГАЛКА</vt:lpstr>
      <vt:lpstr> Оценивание работы </vt:lpstr>
      <vt:lpstr>Слайд 6</vt:lpstr>
      <vt:lpstr>Слайд 7</vt:lpstr>
      <vt:lpstr>Слайд 8</vt:lpstr>
      <vt:lpstr> Секреты подготовки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Яковлева А.Н.</dc:creator>
  <cp:lastModifiedBy>ВАЛЕНТИНА</cp:lastModifiedBy>
  <cp:revision>61</cp:revision>
  <dcterms:modified xsi:type="dcterms:W3CDTF">2021-10-29T06:56:02Z</dcterms:modified>
</cp:coreProperties>
</file>