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dirty="0"/>
              <a:t>4/27/2022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dirty="0"/>
              <a:t>4/27/2022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dirty="0"/>
              <a:t>4/27/2022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dirty="0"/>
              <a:t>4/27/2022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dirty="0"/>
              <a:t>4/27/2022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dirty="0"/>
              <a:t>4/27/2022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dirty="0"/>
              <a:t>4/27/2022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dirty="0"/>
              <a:t>4/27/2022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dirty="0"/>
              <a:t>4/27/2022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dirty="0"/>
              <a:t>4/27/2022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dirty="0"/>
              <a:t>4/27/2022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dirty="0"/>
              <a:t>4/27/2022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2%D0%B8%D1%85%D0%B8%D0%B9_%D0%BE%D0%BA%D0%B5%D0%B0%D0%BD" TargetMode="External"/><Relationship Id="rId13" Type="http://schemas.openxmlformats.org/officeDocument/2006/relationships/hyperlink" Target="https://ru.wikipedia.org/wiki/%D0%98%D1%81%D0%BF%D0%B0%D0%BD%D0%B8%D0%B4%D0%B0%D0%B4" TargetMode="External"/><Relationship Id="rId3" Type="http://schemas.openxmlformats.org/officeDocument/2006/relationships/hyperlink" Target="https://ru.wikipedia.org/wiki/%D0%A1%D0%B5%D0%B2%D0%B5%D1%80%D0%BD%D0%B0%D1%8F_%D0%90%D0%BC%D0%B5%D1%80%D0%B8%D0%BA%D0%B0" TargetMode="External"/><Relationship Id="rId7" Type="http://schemas.openxmlformats.org/officeDocument/2006/relationships/hyperlink" Target="https://ru.wikipedia.org/wiki/%D0%9A%D0%B0%D0%BB%D0%B8%D1%84%D0%BE%D1%80%D0%BD%D0%B8%D0%B9%D1%81%D0%BA%D0%B8%D0%B9_%D0%B7%D0%B0%D0%BB%D0%B8%D0%B2" TargetMode="External"/><Relationship Id="rId12" Type="http://schemas.openxmlformats.org/officeDocument/2006/relationships/hyperlink" Target="https://ru.wikipedia.org/wiki/%D0%9C%D0%B5%D0%BA%D1%81%D0%B8%D0%BA%D0%B0#cite_note-8" TargetMode="External"/><Relationship Id="rId2" Type="http://schemas.openxmlformats.org/officeDocument/2006/relationships/hyperlink" Target="https://ru.wikipedia.org/wiki/%D0%93%D0%BE%D1%81%D1%83%D0%B4%D0%B0%D1%80%D1%81%D1%82%D0%B2%D0%B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3%D0%B2%D0%B0%D1%82%D0%B5%D0%BC%D0%B0%D0%BB%D0%B0" TargetMode="External"/><Relationship Id="rId11" Type="http://schemas.openxmlformats.org/officeDocument/2006/relationships/hyperlink" Target="https://ru.wikipedia.org/wiki/%D0%9A%D0%B0%D1%80%D0%B8%D0%B1%D1%81%D0%BA%D0%BE%D0%B5_%D0%BC%D0%BE%D1%80%D0%B5" TargetMode="External"/><Relationship Id="rId5" Type="http://schemas.openxmlformats.org/officeDocument/2006/relationships/hyperlink" Target="https://ru.wikipedia.org/wiki/%D0%91%D0%B5%D0%BB%D0%B8%D0%B7" TargetMode="External"/><Relationship Id="rId10" Type="http://schemas.openxmlformats.org/officeDocument/2006/relationships/hyperlink" Target="https://ru.wikipedia.org/wiki/%D0%9C%D0%B5%D0%BA%D1%81%D0%B8%D0%BA%D0%B0%D0%BD%D1%81%D0%BA%D0%B8%D0%B9_%D0%B7%D0%B0%D0%BB%D0%B8%D0%B2" TargetMode="External"/><Relationship Id="rId4" Type="http://schemas.openxmlformats.org/officeDocument/2006/relationships/hyperlink" Target="https://ru.wikipedia.org/wiki/%D0%A1%D0%BE%D0%B5%D0%B4%D0%B8%D0%BD%D1%91%D0%BD%D0%BD%D1%8B%D0%B5_%D0%A8%D1%82%D0%B0%D1%82%D1%8B_%D0%90%D0%BC%D0%B5%D1%80%D0%B8%D0%BA%D0%B8" TargetMode="External"/><Relationship Id="rId9" Type="http://schemas.openxmlformats.org/officeDocument/2006/relationships/hyperlink" Target="https://ru.wikipedia.org/wiki/%D0%90%D1%82%D0%BB%D0%B0%D0%BD%D1%82%D0%B8%D1%87%D0%B5%D1%81%D0%BA%D0%B8%D0%B9_%D0%BE%D0%BA%D0%B5%D0%B0%D0%BD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75308" y="3022600"/>
            <a:ext cx="3979492" cy="3970357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Мексика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2274" y="2882900"/>
            <a:ext cx="4428626" cy="24892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https://avatars.mds.yandex.net/i?id=7c569e8651c51abc0d006cbec8dca0c7_l-5869166-images-thumbs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7866" y="3922522"/>
            <a:ext cx="3837899" cy="2589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i?id=ee700880f40d2e2d7cec13f4d335cc6c_l-5280087-images-thumbs&amp;n=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7011" y="192484"/>
            <a:ext cx="3494088" cy="2620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cdn1.matadornetwork.com/blogs/1/2021/08/male-island-hopping-in-the-maldives-15965900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7866" y="490475"/>
            <a:ext cx="3804131" cy="253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avatars.mds.yandex.net/i?id=38fe9c34bee33ce911c4122ee1bdb835-5545493-images-thumbs&amp;ref=rim&amp;n=33&amp;w=303&amp;h=18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8979" y="4132184"/>
            <a:ext cx="3516921" cy="2170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981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1809" y="927099"/>
            <a:ext cx="5224091" cy="635001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1400" y="215900"/>
            <a:ext cx="7912100" cy="6202344"/>
          </a:xfrm>
        </p:spPr>
        <p:txBody>
          <a:bodyPr>
            <a:normAutofit/>
          </a:bodyPr>
          <a:lstStyle/>
          <a:p>
            <a:r>
              <a:rPr lang="ru-RU" sz="2400" dirty="0"/>
              <a:t> </a:t>
            </a:r>
            <a:r>
              <a:rPr lang="ru-RU" sz="2400" dirty="0" smtClean="0"/>
              <a:t>Мексика - </a:t>
            </a:r>
            <a:r>
              <a:rPr lang="ru-RU" sz="2400" b="1" dirty="0" err="1" smtClean="0"/>
              <a:t>Мексика́нские</a:t>
            </a:r>
            <a:r>
              <a:rPr lang="ru-RU" sz="2400" b="1" dirty="0" smtClean="0"/>
              <a:t> </a:t>
            </a:r>
            <a:r>
              <a:rPr lang="ru-RU" sz="2400" b="1" dirty="0"/>
              <a:t>Соединённые </a:t>
            </a:r>
            <a:r>
              <a:rPr lang="ru-RU" sz="2400" b="1" dirty="0" err="1" smtClean="0"/>
              <a:t>Шта́ты</a:t>
            </a:r>
            <a:r>
              <a:rPr lang="ru-RU" sz="2400" b="1" dirty="0" smtClean="0"/>
              <a:t>. </a:t>
            </a:r>
            <a:r>
              <a:rPr lang="ru-RU" sz="2400" dirty="0"/>
              <a:t> </a:t>
            </a:r>
            <a:r>
              <a:rPr lang="ru-RU" sz="2400" dirty="0">
                <a:hlinkClick r:id="rId2" tooltip="Государство"/>
              </a:rPr>
              <a:t>государство</a:t>
            </a:r>
            <a:r>
              <a:rPr lang="ru-RU" sz="2400" dirty="0"/>
              <a:t> в </a:t>
            </a:r>
            <a:r>
              <a:rPr lang="ru-RU" sz="2400" dirty="0">
                <a:hlinkClick r:id="rId3" tooltip="Северная Америка"/>
              </a:rPr>
              <a:t>Северной Америке</a:t>
            </a:r>
            <a:r>
              <a:rPr lang="ru-RU" sz="2400" dirty="0"/>
              <a:t>, на севере граничит с </a:t>
            </a:r>
            <a:r>
              <a:rPr lang="ru-RU" sz="2400" dirty="0">
                <a:hlinkClick r:id="rId4" tooltip="Соединённые Штаты Америки"/>
              </a:rPr>
              <a:t>Соединёнными Штатами Америки</a:t>
            </a:r>
            <a:r>
              <a:rPr lang="ru-RU" sz="2400" dirty="0"/>
              <a:t>, на юго-востоке — с </a:t>
            </a:r>
            <a:r>
              <a:rPr lang="ru-RU" sz="2400" dirty="0">
                <a:hlinkClick r:id="rId5" tooltip="Белиз"/>
              </a:rPr>
              <a:t>Белизом</a:t>
            </a:r>
            <a:r>
              <a:rPr lang="ru-RU" sz="2400" dirty="0"/>
              <a:t> и </a:t>
            </a:r>
            <a:r>
              <a:rPr lang="ru-RU" sz="2400" dirty="0">
                <a:hlinkClick r:id="rId6" tooltip="Гватемала"/>
              </a:rPr>
              <a:t>Гватемалой</a:t>
            </a:r>
            <a:r>
              <a:rPr lang="ru-RU" sz="2400" dirty="0"/>
              <a:t>, на западе омывается водами </a:t>
            </a:r>
            <a:r>
              <a:rPr lang="ru-RU" sz="2400" dirty="0">
                <a:hlinkClick r:id="rId7" tooltip="Калифорнийский залив"/>
              </a:rPr>
              <a:t>Калифорнийского залива</a:t>
            </a:r>
            <a:r>
              <a:rPr lang="ru-RU" sz="2400" dirty="0"/>
              <a:t> и </a:t>
            </a:r>
            <a:r>
              <a:rPr lang="ru-RU" sz="2400" dirty="0">
                <a:hlinkClick r:id="rId8" tooltip="Тихий океан"/>
              </a:rPr>
              <a:t>Тихого океана</a:t>
            </a:r>
            <a:r>
              <a:rPr lang="ru-RU" sz="2400" dirty="0"/>
              <a:t>, на востоке — водами </a:t>
            </a:r>
            <a:r>
              <a:rPr lang="ru-RU" sz="2400" dirty="0">
                <a:hlinkClick r:id="rId9" tooltip="Атлантический океан"/>
              </a:rPr>
              <a:t>Атлантического океана</a:t>
            </a:r>
            <a:r>
              <a:rPr lang="ru-RU" sz="2400" dirty="0"/>
              <a:t>, </a:t>
            </a:r>
            <a:r>
              <a:rPr lang="ru-RU" sz="2400" dirty="0">
                <a:hlinkClick r:id="rId10" tooltip="Мексиканский залив"/>
              </a:rPr>
              <a:t>Мексиканского залива</a:t>
            </a:r>
            <a:r>
              <a:rPr lang="ru-RU" sz="2400" dirty="0"/>
              <a:t> и </a:t>
            </a:r>
            <a:r>
              <a:rPr lang="ru-RU" sz="2400" dirty="0">
                <a:hlinkClick r:id="rId11" tooltip="Карибское море"/>
              </a:rPr>
              <a:t>Карибского моря</a:t>
            </a:r>
            <a:r>
              <a:rPr lang="ru-RU" sz="2400" baseline="30000" dirty="0">
                <a:hlinkClick r:id="rId12"/>
              </a:rPr>
              <a:t>[8]</a:t>
            </a:r>
            <a:r>
              <a:rPr lang="ru-RU" sz="2400" dirty="0"/>
              <a:t>. Крупнейшая в мире </a:t>
            </a:r>
            <a:r>
              <a:rPr lang="ru-RU" sz="2400" dirty="0">
                <a:hlinkClick r:id="rId13" tooltip="Испанидад"/>
              </a:rPr>
              <a:t>испаноязычная страна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97372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1808" y="965200"/>
            <a:ext cx="3344492" cy="920085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Население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Около 93,6 млн. человек.</a:t>
            </a:r>
            <a:br>
              <a:rPr lang="ru-RU" sz="3600" dirty="0"/>
            </a:br>
            <a:r>
              <a:rPr lang="ru-RU" sz="3600" dirty="0"/>
              <a:t>Современный этнический состав сложился из трех составляющих: коренного населения — индейских племен и народностей, европейских переселенцев и африканцев.</a:t>
            </a:r>
          </a:p>
        </p:txBody>
      </p:sp>
      <p:pic>
        <p:nvPicPr>
          <p:cNvPr id="2050" name="Picture 2" descr="https://avatars.mds.yandex.net/get-zen_doc/3582174/pub_604202ad44edc6668119bf82_6042207a58285736dd91b912/scale_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85144" y="243496"/>
            <a:ext cx="2618960" cy="1808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vatars.mds.yandex.net/i?id=ce220d0877bb95ab91e29a0af6c4f3b9_l-5347001-images-thumbs&amp;n=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731" y="4248713"/>
            <a:ext cx="2648868" cy="1801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46768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28957" y="728871"/>
            <a:ext cx="7671879" cy="1323245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Полезные ископаемые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5791" y="728871"/>
            <a:ext cx="6188766" cy="4108172"/>
          </a:xfrm>
        </p:spPr>
        <p:txBody>
          <a:bodyPr>
            <a:normAutofit/>
          </a:bodyPr>
          <a:lstStyle/>
          <a:p>
            <a:r>
              <a:rPr lang="ru-RU" sz="3200" dirty="0"/>
              <a:t>Страна богата полезными ископаемыми: нефть, газ, ртуть, </a:t>
            </a:r>
            <a:r>
              <a:rPr lang="ru-RU" sz="3200" dirty="0" smtClean="0"/>
              <a:t>серебро</a:t>
            </a:r>
            <a:r>
              <a:rPr lang="ru-RU" sz="3200" dirty="0"/>
              <a:t>, цинк, </a:t>
            </a:r>
            <a:r>
              <a:rPr lang="ru-RU" sz="3200" dirty="0" smtClean="0"/>
              <a:t>свинец</a:t>
            </a:r>
            <a:r>
              <a:rPr lang="ru-RU" sz="3200" dirty="0"/>
              <a:t>, </a:t>
            </a:r>
            <a:r>
              <a:rPr lang="ru-RU" sz="3200" dirty="0" smtClean="0"/>
              <a:t>уран </a:t>
            </a:r>
            <a:r>
              <a:rPr lang="ru-RU" sz="3200" dirty="0"/>
              <a:t>и другие. </a:t>
            </a:r>
          </a:p>
        </p:txBody>
      </p:sp>
      <p:pic>
        <p:nvPicPr>
          <p:cNvPr id="3074" name="Picture 2" descr="https://avatars.mds.yandex.net/i?id=bebba081bf0568c52a7b33d610578c6f_l-5286781-images-thumbs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4278" y="457438"/>
            <a:ext cx="3246783" cy="2164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avatars.mds.yandex.net/get-zen_doc/4211925/pub_60abffbfe3047f5161b6ef63_60ac005dd4bda376e712fbb9/scale_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5733" y="4200941"/>
            <a:ext cx="3448879" cy="2299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4967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1809" y="711200"/>
            <a:ext cx="6011491" cy="134091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Климатические особенности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Климат большей части Мексики тропический, на севере — субтропический, сильно меняется в зависимости от характера рельефа. С востока и юга на территорию проникают влажные тропические воздушные массы. Годовое количество осадков колеблется от 100—200 мм на севере до 2000—3000 мм на юге.</a:t>
            </a:r>
          </a:p>
        </p:txBody>
      </p:sp>
    </p:spTree>
    <p:extLst>
      <p:ext uri="{BB962C8B-B14F-4D97-AF65-F5344CB8AC3E}">
        <p14:creationId xmlns:p14="http://schemas.microsoft.com/office/powerpoint/2010/main" val="1532915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1809" y="808056"/>
            <a:ext cx="3979492" cy="1077229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Растения Мексики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100" name="Picture 4" descr="https://avatars.mds.yandex.net/i?id=1d6d225078d305b54f0f864bd5678127_l-5234724-images-thumbs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3913" y="239088"/>
            <a:ext cx="2579688" cy="1646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Здесь встречаются несколько видов пальм, каучуковые и оливковые деревья, бамбук, красное дерево махагони, </a:t>
            </a:r>
            <a:r>
              <a:rPr lang="ru-RU" sz="2400" dirty="0" err="1"/>
              <a:t>седрела</a:t>
            </a:r>
            <a:r>
              <a:rPr lang="ru-RU" sz="2400" dirty="0"/>
              <a:t>, кампешевое дерево, а также большое количество плодовых деревьев: авокадо, </a:t>
            </a:r>
            <a:r>
              <a:rPr lang="ru-RU" sz="2400" dirty="0" err="1"/>
              <a:t>черимоя</a:t>
            </a:r>
            <a:r>
              <a:rPr lang="ru-RU" sz="2400" dirty="0"/>
              <a:t>, </a:t>
            </a:r>
            <a:r>
              <a:rPr lang="ru-RU" sz="2400" dirty="0" err="1"/>
              <a:t>сапоте</a:t>
            </a:r>
            <a:r>
              <a:rPr lang="ru-RU" sz="2400" dirty="0"/>
              <a:t>, гуаява, </a:t>
            </a:r>
            <a:r>
              <a:rPr lang="ru-RU" sz="2400" dirty="0" err="1"/>
              <a:t>мамей</a:t>
            </a:r>
            <a:r>
              <a:rPr lang="ru-RU" sz="2400" dirty="0"/>
              <a:t> и др. Помимо деревьев в Мексике также повсюду встречаются лианы и эпифиты. В гористой местности можно увидеть дубы, сосны и ели, пихты, кипарис, тополи и ивы.</a:t>
            </a:r>
          </a:p>
        </p:txBody>
      </p:sp>
      <p:pic>
        <p:nvPicPr>
          <p:cNvPr id="4104" name="Picture 8" descr="Эта страна находится Центральной Америке, омывается водами Калифорнийского ..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" y="4291013"/>
            <a:ext cx="2892425" cy="216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716877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1809" y="808056"/>
            <a:ext cx="4258892" cy="1077229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Животные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М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ексики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Животный мир Мексики. Фауна также разнообразна и меняется в зависимости от климатической зоны. На севере обитают волки, дикие кошки, луговые собачки, койоты, кенгуровые крысы, вилороги, а в горных районах обитают медведи, ягуары, рыси, пумы и оцелоты. На юге встречаются обезьяны, тапиры, муравьеды, сумчатые опоссумы, древесные дикобразы. На побережье водятся тюлени. Также в Мексике водится большое количество черепах, змей, ящериц.</a:t>
            </a:r>
          </a:p>
        </p:txBody>
      </p:sp>
      <p:pic>
        <p:nvPicPr>
          <p:cNvPr id="5128" name="Picture 8" descr="Растительный и животный мир Мексики (34 фото) .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809" y="3427413"/>
            <a:ext cx="2413000" cy="2451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Флора и фауна Мексики - подробный рассказ, фотографии, а также многое друго..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91475" y="296063"/>
            <a:ext cx="2867025" cy="1756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4126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1066800" y="6172200"/>
            <a:ext cx="304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  <a:latin typeface="YS Text"/>
              </a:rPr>
              <a:t>Квиткина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YS Text"/>
              </a:rPr>
              <a:t> Мария 7 класс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flipH="1">
            <a:off x="1231901" y="101600"/>
            <a:ext cx="27431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YS Text"/>
              </a:rPr>
              <a:t>Источники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YS Text"/>
              </a:rPr>
              <a:t>bear-animal.ru euroki.org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225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2C2D1F"/>
      </a:dk2>
      <a:lt2>
        <a:srgbClr val="FAF2C5"/>
      </a:lt2>
      <a:accent1>
        <a:srgbClr val="EA9736"/>
      </a:accent1>
      <a:accent2>
        <a:srgbClr val="EACF56"/>
      </a:accent2>
      <a:accent3>
        <a:srgbClr val="77D4D6"/>
      </a:accent3>
      <a:accent4>
        <a:srgbClr val="54AFDC"/>
      </a:accent4>
      <a:accent5>
        <a:srgbClr val="88C363"/>
      </a:accent5>
      <a:accent6>
        <a:srgbClr val="D9D899"/>
      </a:accent6>
      <a:hlink>
        <a:srgbClr val="A7A574"/>
      </a:hlink>
      <a:folHlink>
        <a:srgbClr val="8B887A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9B359FC9-1E88-4883-B31D-CCECAE2A7B3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TM16401375[[fn=Мэдисон]]</Template>
  <TotalTime>38</TotalTime>
  <Words>243</Words>
  <Application>Microsoft Office PowerPoint</Application>
  <PresentationFormat>Широкоэкранный</PresentationFormat>
  <Paragraphs>16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MS Shell Dlg 2</vt:lpstr>
      <vt:lpstr>Wingdings</vt:lpstr>
      <vt:lpstr>Wingdings 3</vt:lpstr>
      <vt:lpstr>YS Text</vt:lpstr>
      <vt:lpstr>Madison</vt:lpstr>
      <vt:lpstr>Мексика</vt:lpstr>
      <vt:lpstr> </vt:lpstr>
      <vt:lpstr>Население </vt:lpstr>
      <vt:lpstr>Полезные ископаемые</vt:lpstr>
      <vt:lpstr>Климатические особенности</vt:lpstr>
      <vt:lpstr>Растения Мексики</vt:lpstr>
      <vt:lpstr>Животные Мексики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Мексика</dc:title>
  <dc:creator>Пользователь Windows</dc:creator>
  <cp:lastModifiedBy>Информатика 1</cp:lastModifiedBy>
  <cp:revision>8</cp:revision>
  <dcterms:created xsi:type="dcterms:W3CDTF">2022-04-27T14:30:43Z</dcterms:created>
  <dcterms:modified xsi:type="dcterms:W3CDTF">2022-04-27T10:00:59Z</dcterms:modified>
</cp:coreProperties>
</file>