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5" r:id="rId5"/>
    <p:sldId id="266" r:id="rId6"/>
    <p:sldId id="271" r:id="rId7"/>
    <p:sldId id="270" r:id="rId8"/>
    <p:sldId id="273" r:id="rId9"/>
    <p:sldId id="274" r:id="rId10"/>
    <p:sldId id="275" r:id="rId11"/>
    <p:sldId id="277" r:id="rId12"/>
    <p:sldId id="27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A5509C9-744D-4E18-8A4E-11B2F612053A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9491E4-8A34-4925-9684-7C75A8B48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8136904" cy="2520280"/>
          </a:xfrm>
        </p:spPr>
        <p:txBody>
          <a:bodyPr>
            <a:normAutofit/>
          </a:bodyPr>
          <a:lstStyle/>
          <a:p>
            <a:pPr algn="ctr"/>
            <a:r>
              <a:rPr lang="ru-RU" sz="2700" i="1" dirty="0" smtClean="0">
                <a:solidFill>
                  <a:srgbClr val="00B050"/>
                </a:solidFill>
              </a:rPr>
              <a:t>«СОЗДАНИЕ  ОПТИМАЛЬНЫХ  УСЛОВИЙ  ДЛЯ ОРГАНИЗАЦИИ  ПИТАНИЯ  ДЕТЕЙ ДОШКОЛЬНОГО  ВОЗРАСТА  В  УСЛОВИЯХ ДЕТСКОГО  САДА»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482" name="Picture 2" descr="https://thumbs.dreamstime.com/b/%D0%B4%D0%B5%D1%82%D0%B8-%D0%BD%D0%B0-%D0%B7%D0%B0%D0%B2%D1%82%D1%80%D0%B0%D0%BA%D0%B5-108026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348880"/>
            <a:ext cx="5375078" cy="42799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e01.alicdn.com/kf/H256a9eb54ff74d9c9db1c9a1b41f4a491/25x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933056"/>
            <a:ext cx="301159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18160" cy="90872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00B050"/>
                </a:solidFill>
              </a:rPr>
              <a:t>Задачи по формированию культуры питания и поведения за столом (гигиенических навыков)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933688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i="1" dirty="0" smtClean="0"/>
              <a:t>1 младшая группа(2-3 года)</a:t>
            </a:r>
          </a:p>
          <a:p>
            <a:r>
              <a:rPr lang="ru-RU" sz="1800" i="1" dirty="0" smtClean="0"/>
              <a:t>Закреплять умение мыть руки, лицо, вытирать полотенцем</a:t>
            </a:r>
          </a:p>
          <a:p>
            <a:r>
              <a:rPr lang="ru-RU" sz="1800" i="1" dirty="0" smtClean="0"/>
              <a:t>Тщательно пережевывать пищу</a:t>
            </a:r>
          </a:p>
          <a:p>
            <a:r>
              <a:rPr lang="ru-RU" sz="1800" i="1" dirty="0" smtClean="0"/>
              <a:t> Держать ложку в правой руке (исключение для левшей)</a:t>
            </a:r>
          </a:p>
          <a:p>
            <a:r>
              <a:rPr lang="ru-RU" sz="1800" i="1" dirty="0" smtClean="0"/>
              <a:t>Пользоваться салфеткой</a:t>
            </a:r>
          </a:p>
          <a:p>
            <a:r>
              <a:rPr lang="ru-RU" sz="1800" i="1" dirty="0" smtClean="0"/>
              <a:t>Благодарить после окончания еды (говорить «спасибо»)</a:t>
            </a:r>
          </a:p>
          <a:p>
            <a:r>
              <a:rPr lang="ru-RU" sz="1800" i="1" dirty="0" smtClean="0"/>
              <a:t> Знать короткие стишки и </a:t>
            </a:r>
            <a:r>
              <a:rPr lang="ru-RU" sz="1800" i="1" dirty="0" err="1" smtClean="0"/>
              <a:t>потешки</a:t>
            </a:r>
            <a:r>
              <a:rPr lang="ru-RU" sz="1800" i="1" dirty="0" smtClean="0"/>
              <a:t> о еде  </a:t>
            </a:r>
          </a:p>
          <a:p>
            <a:pPr>
              <a:buNone/>
            </a:pPr>
            <a:r>
              <a:rPr lang="ru-RU" sz="1800" i="1" dirty="0" smtClean="0"/>
              <a:t>2 младшая группа(3-4 года)</a:t>
            </a:r>
          </a:p>
          <a:p>
            <a:pPr marL="596646" indent="-514350"/>
            <a:r>
              <a:rPr lang="ru-RU" sz="1800" i="1" dirty="0" smtClean="0"/>
              <a:t> Гигиенические навыки (самостоятельно мыть лицо с мылом, вытираться полотенцем) </a:t>
            </a:r>
          </a:p>
          <a:p>
            <a:pPr marL="596646" indent="-514350"/>
            <a:r>
              <a:rPr lang="ru-RU" sz="1800" i="1" dirty="0" smtClean="0"/>
              <a:t>Умение не крошить хлеб </a:t>
            </a:r>
          </a:p>
          <a:p>
            <a:pPr marL="596646" indent="-514350"/>
            <a:r>
              <a:rPr lang="ru-RU" sz="1800" i="1" dirty="0" smtClean="0"/>
              <a:t>Пользоваться столовыми приборами</a:t>
            </a:r>
          </a:p>
          <a:p>
            <a:pPr marL="596646" indent="-514350"/>
            <a:r>
              <a:rPr lang="ru-RU" sz="1800" i="1" dirty="0" smtClean="0"/>
              <a:t>Пережевывать пищу с закрытым ртом</a:t>
            </a:r>
          </a:p>
          <a:p>
            <a:pPr marL="596646" indent="-514350"/>
            <a:r>
              <a:rPr lang="ru-RU" sz="1800" i="1" dirty="0" smtClean="0"/>
              <a:t>Не разговаривать во время пережевывания пищи</a:t>
            </a:r>
            <a:endParaRPr lang="ru-RU" sz="1800" b="1" i="1" dirty="0" smtClean="0"/>
          </a:p>
          <a:p>
            <a:pPr marL="596646" indent="-514350"/>
            <a:r>
              <a:rPr lang="ru-RU" sz="1800" i="1" dirty="0" smtClean="0"/>
              <a:t> Вести себя спокойно, благодарить после окончания приема пищи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hgard125.tgl.net.ru/images/2015/img3_10.png"/>
          <p:cNvPicPr>
            <a:picLocks noChangeAspect="1" noChangeArrowheads="1"/>
          </p:cNvPicPr>
          <p:nvPr/>
        </p:nvPicPr>
        <p:blipFill>
          <a:blip r:embed="rId2" cstate="print"/>
          <a:srcRect l="52803" b="3846"/>
          <a:stretch>
            <a:fillRect/>
          </a:stretch>
        </p:blipFill>
        <p:spPr bwMode="auto">
          <a:xfrm>
            <a:off x="5652120" y="3257601"/>
            <a:ext cx="3332659" cy="360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54176" cy="5328592"/>
          </a:xfrm>
        </p:spPr>
        <p:txBody>
          <a:bodyPr>
            <a:noAutofit/>
          </a:bodyPr>
          <a:lstStyle/>
          <a:p>
            <a:pPr marL="596646" indent="-514350">
              <a:buNone/>
            </a:pPr>
            <a:r>
              <a:rPr lang="ru-RU" sz="2000" i="1" dirty="0" smtClean="0"/>
              <a:t>Средняя группа(4-5 лет)</a:t>
            </a:r>
          </a:p>
          <a:p>
            <a:pPr marL="596646" indent="-514350"/>
            <a:r>
              <a:rPr lang="ru-RU" sz="2000" i="1" dirty="0" smtClean="0"/>
              <a:t>Брать пищу понемногу, хорошо пережевывать</a:t>
            </a:r>
          </a:p>
          <a:p>
            <a:pPr marL="596646" indent="-514350"/>
            <a:r>
              <a:rPr lang="ru-RU" sz="2000" i="1" dirty="0" smtClean="0"/>
              <a:t> Познакомиться со столовыми приборами (нож, вилка)</a:t>
            </a:r>
          </a:p>
          <a:p>
            <a:pPr marL="596646" indent="-514350"/>
            <a:r>
              <a:rPr lang="ru-RU" sz="2000" i="1" dirty="0" smtClean="0"/>
              <a:t>Есть бесшумно, пользоваться салфеткой</a:t>
            </a:r>
          </a:p>
          <a:p>
            <a:pPr marL="596646" indent="-514350"/>
            <a:r>
              <a:rPr lang="ru-RU" sz="2000" i="1" dirty="0" smtClean="0"/>
              <a:t>Формировать положительное отношение к правилам и культуре еды</a:t>
            </a:r>
          </a:p>
          <a:p>
            <a:r>
              <a:rPr lang="ru-RU" sz="2000" i="1" dirty="0" smtClean="0"/>
              <a:t>     Понимание того, что окружающие одобряют «правильное» поведение за столом, и осуждают проявление неряшливости и плохого поведения</a:t>
            </a:r>
          </a:p>
          <a:p>
            <a:pPr>
              <a:buNone/>
            </a:pPr>
            <a:r>
              <a:rPr lang="ru-RU" sz="2000" i="1" dirty="0" smtClean="0"/>
              <a:t>Старшая группа(5-6 лет)</a:t>
            </a:r>
          </a:p>
          <a:p>
            <a:r>
              <a:rPr lang="ru-RU" sz="2000" i="1" dirty="0" smtClean="0"/>
              <a:t>Закреплять умение пользоваться столовыми приборами (вилка, нож, ложка)</a:t>
            </a:r>
          </a:p>
          <a:p>
            <a:r>
              <a:rPr lang="ru-RU" sz="2000" i="1" dirty="0" smtClean="0"/>
              <a:t>Есть бесшумно</a:t>
            </a:r>
          </a:p>
          <a:p>
            <a:r>
              <a:rPr lang="ru-RU" sz="2000" i="1" dirty="0" smtClean="0"/>
              <a:t> Сохранять правильную осанку во время еды</a:t>
            </a:r>
          </a:p>
          <a:p>
            <a:r>
              <a:rPr lang="ru-RU" sz="2000" i="1" dirty="0" smtClean="0"/>
              <a:t> После еды задвигать стул, благодарить взрослых</a:t>
            </a:r>
          </a:p>
          <a:p>
            <a:r>
              <a:rPr lang="ru-RU" sz="2000" i="1" dirty="0" smtClean="0"/>
              <a:t> Помогать в сервировке стола</a:t>
            </a:r>
          </a:p>
          <a:p>
            <a:pPr marL="596646" indent="-514350"/>
            <a:endParaRPr lang="ru-RU" sz="2000" i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54176" cy="6059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  Подготовительная группа (6-7 лет)</a:t>
            </a:r>
          </a:p>
          <a:p>
            <a:r>
              <a:rPr lang="ru-RU" sz="2000" i="1" dirty="0" smtClean="0"/>
              <a:t> Закреплять все ранее полученные навыки, умения</a:t>
            </a:r>
          </a:p>
          <a:p>
            <a:r>
              <a:rPr lang="ru-RU" sz="2000" i="1" dirty="0" smtClean="0"/>
              <a:t> Сидеть в правильной позиции, сохраняя осанку, не класть локти на стол</a:t>
            </a:r>
          </a:p>
          <a:p>
            <a:r>
              <a:rPr lang="ru-RU" sz="2000" i="1" dirty="0" smtClean="0"/>
              <a:t>Правильно пользоваться вилкой и ножом</a:t>
            </a:r>
          </a:p>
          <a:p>
            <a:r>
              <a:rPr lang="ru-RU" sz="2000" i="1" dirty="0" smtClean="0"/>
              <a:t> Использование салфетки во время и после еды</a:t>
            </a:r>
          </a:p>
          <a:p>
            <a:r>
              <a:rPr lang="ru-RU" sz="2000" i="1" dirty="0" smtClean="0"/>
              <a:t> Участвовать в сервировке стола, уборка посуды после еды</a:t>
            </a:r>
          </a:p>
          <a:p>
            <a:r>
              <a:rPr lang="ru-RU" sz="2000" i="1" dirty="0" smtClean="0"/>
              <a:t> Благодарить взрослых</a:t>
            </a:r>
          </a:p>
          <a:p>
            <a:endParaRPr lang="ru-RU" sz="2400" dirty="0"/>
          </a:p>
        </p:txBody>
      </p:sp>
      <p:pic>
        <p:nvPicPr>
          <p:cNvPr id="5" name="Picture 2" descr="https://melkie.net/wp-content/uploads/2018/11/post_5bfc32b9cc6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598" y="2564904"/>
            <a:ext cx="5575278" cy="41078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B050"/>
                </a:solidFill>
              </a:rPr>
              <a:t>ОРГАНИЗАЦИЯ  РАБОТЫ ПО ПРОПАГАНДЕ ЗДОРОВОГО ПИТАНИЯ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Соблюдать оптимальный режим питания </a:t>
            </a:r>
          </a:p>
          <a:p>
            <a:r>
              <a:rPr lang="ru-RU" sz="2800" dirty="0" smtClean="0"/>
              <a:t>Проводить работу по формированию у детей навыков культуры </a:t>
            </a:r>
          </a:p>
          <a:p>
            <a:r>
              <a:rPr lang="ru-RU" sz="2800" dirty="0" smtClean="0"/>
              <a:t> Оформление информационных стендов по вопросам здорового питания</a:t>
            </a:r>
            <a:endParaRPr lang="ru-RU" sz="2800" dirty="0"/>
          </a:p>
        </p:txBody>
      </p:sp>
      <p:pic>
        <p:nvPicPr>
          <p:cNvPr id="2050" name="Picture 2" descr="C:\Users\Кирилл\Pictures\YiWdLFZhgcc3CA68J96q7THCo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789040"/>
            <a:ext cx="3744416" cy="291128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38152" cy="936104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B050"/>
                </a:solidFill>
              </a:rPr>
              <a:t>УСЛОВИЯ РАЦИОНАЛЬНОГО ПИТАНИЯ</a:t>
            </a:r>
            <a:r>
              <a:rPr lang="ru-RU" dirty="0" smtClean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7888920" cy="5365576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Правильный подбор продуктов, обеспечивающий нормы физиологических потребностей детей;</a:t>
            </a:r>
          </a:p>
          <a:p>
            <a:r>
              <a:rPr lang="ru-RU" i="1" dirty="0" smtClean="0"/>
              <a:t> Строгий режим питания, который должен предусматривать не менее 4-х приемов пищи; </a:t>
            </a:r>
          </a:p>
          <a:p>
            <a:r>
              <a:rPr lang="ru-RU" i="1" dirty="0" smtClean="0"/>
              <a:t>Соблюдение всех санитарных требований </a:t>
            </a:r>
          </a:p>
          <a:p>
            <a:r>
              <a:rPr lang="ru-RU" i="1" dirty="0" smtClean="0"/>
              <a:t>Выполнение основных норм питания </a:t>
            </a:r>
          </a:p>
          <a:p>
            <a:r>
              <a:rPr lang="ru-RU" i="1" dirty="0" smtClean="0"/>
              <a:t>Столовый этикет </a:t>
            </a:r>
          </a:p>
          <a:p>
            <a:r>
              <a:rPr lang="ru-RU" i="1" dirty="0" smtClean="0"/>
              <a:t>Организация питьевого режима </a:t>
            </a:r>
          </a:p>
          <a:p>
            <a:r>
              <a:rPr lang="ru-RU" i="1" dirty="0" smtClean="0"/>
              <a:t>Организация работы по пропаганде здорового питания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3004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600" i="1" dirty="0" smtClean="0">
                <a:solidFill>
                  <a:srgbClr val="00B050"/>
                </a:solidFill>
              </a:rPr>
              <a:t>ОСНОВНЫЕ ПРИНЦИПЫ ОРГАНИЗАЦИИ ПИТАНИЯ В ДОУ</a:t>
            </a: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5328592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Соответствие энергетической ценности рациона </a:t>
            </a:r>
            <a:r>
              <a:rPr lang="ru-RU" sz="2400" i="1" dirty="0" err="1" smtClean="0"/>
              <a:t>энергозатратам</a:t>
            </a:r>
            <a:r>
              <a:rPr lang="ru-RU" sz="2400" i="1" dirty="0" smtClean="0"/>
              <a:t> ребёнка; </a:t>
            </a:r>
          </a:p>
          <a:p>
            <a:r>
              <a:rPr lang="ru-RU" sz="2400" i="1" dirty="0" smtClean="0"/>
              <a:t>Сбалансированность в рационе всех заменимых и незаменимых пищевых веществ</a:t>
            </a:r>
          </a:p>
          <a:p>
            <a:r>
              <a:rPr lang="ru-RU" sz="2400" i="1" dirty="0" smtClean="0"/>
              <a:t> Максимальное разнообразие продуктов и блюд, обеспечивающих сбалансированность рациона </a:t>
            </a:r>
          </a:p>
          <a:p>
            <a:r>
              <a:rPr lang="ru-RU" sz="2400" i="1" dirty="0" smtClean="0"/>
              <a:t>Правильная кулинарная и технологическая обработка продуктов</a:t>
            </a:r>
          </a:p>
          <a:p>
            <a:r>
              <a:rPr lang="ru-RU" sz="2400" i="1" dirty="0" smtClean="0"/>
              <a:t> Оптимальный режим питания, обстановка, формирующая у детей навыки культуры приема пищи</a:t>
            </a:r>
          </a:p>
          <a:p>
            <a:r>
              <a:rPr lang="ru-RU" sz="2400" i="1" dirty="0" smtClean="0"/>
              <a:t> Соблюдение гигиенических требований к питанию детей в организованных коллективах</a:t>
            </a:r>
            <a:endParaRPr lang="ru-RU" sz="24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i="1" dirty="0" smtClean="0">
                <a:solidFill>
                  <a:srgbClr val="00B050"/>
                </a:solidFill>
              </a:rPr>
              <a:t>Культура питания в детском саду</a:t>
            </a:r>
            <a:endParaRPr lang="ru-RU" sz="40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82168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2000" i="1" dirty="0" smtClean="0"/>
              <a:t>Поскольку дети проводят большую часть дня в детском саду, то именно на воспитателей и младших воспитателей ложится обязанность научить ребенка полезно, вкусно, красиво и, самое главное, аккуратно питаться.  Уроки этикета начинаются уже в раннем возрасте. Ребенок учится не только правильно вести себя за столом, но и уверенно пользоваться столовыми приборами, быть опрятным и вежливым.</a:t>
            </a:r>
            <a:endParaRPr lang="ru-RU" sz="2000" i="1" dirty="0"/>
          </a:p>
        </p:txBody>
      </p:sp>
      <p:pic>
        <p:nvPicPr>
          <p:cNvPr id="14337" name="Picture 1" descr="C:\Users\Public\Pictures\Sample Pictures\26089275.jpg"/>
          <p:cNvPicPr>
            <a:picLocks noChangeAspect="1" noChangeArrowheads="1"/>
          </p:cNvPicPr>
          <p:nvPr/>
        </p:nvPicPr>
        <p:blipFill>
          <a:blip r:embed="rId2" cstate="print"/>
          <a:srcRect l="8285" t="4878" r="4719" b="6422"/>
          <a:stretch>
            <a:fillRect/>
          </a:stretch>
        </p:blipFill>
        <p:spPr bwMode="auto">
          <a:xfrm>
            <a:off x="2987824" y="2866652"/>
            <a:ext cx="5472608" cy="3843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2448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i="1" dirty="0" smtClean="0"/>
              <a:t>Прививая детям любовь к красоте, воспитатели учат их уважению к пище, недопустимости небрежного к ней отношения, необходимости помощи в уборке со стола. Именно этим занимаются дежурные, помогающие младшим воспитателям. Дежурные принимают активное участие при подготовке и сервировке столов . </a:t>
            </a:r>
            <a:endParaRPr lang="ru-RU" sz="2400" i="1" dirty="0"/>
          </a:p>
        </p:txBody>
      </p:sp>
      <p:pic>
        <p:nvPicPr>
          <p:cNvPr id="5" name="Picture 2" descr="C:\Users\Кирилл\Pictures\img23.jpg"/>
          <p:cNvPicPr>
            <a:picLocks noChangeAspect="1" noChangeArrowheads="1"/>
          </p:cNvPicPr>
          <p:nvPr/>
        </p:nvPicPr>
        <p:blipFill>
          <a:blip r:embed="rId2" cstate="print"/>
          <a:srcRect l="14625" t="15000" r="15626" b="20501"/>
          <a:stretch>
            <a:fillRect/>
          </a:stretch>
        </p:blipFill>
        <p:spPr bwMode="auto">
          <a:xfrm>
            <a:off x="2195736" y="2852936"/>
            <a:ext cx="5904656" cy="381642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Public\Pictures\Sample Pictures\97876256_large_IMG_1739.jpg"/>
          <p:cNvPicPr>
            <a:picLocks noChangeAspect="1" noChangeArrowheads="1"/>
          </p:cNvPicPr>
          <p:nvPr/>
        </p:nvPicPr>
        <p:blipFill>
          <a:blip r:embed="rId2" cstate="print"/>
          <a:srcRect l="1715" t="-634" r="3940" b="6861"/>
          <a:stretch>
            <a:fillRect/>
          </a:stretch>
        </p:blipFill>
        <p:spPr bwMode="auto">
          <a:xfrm>
            <a:off x="5220072" y="4841776"/>
            <a:ext cx="331236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i="1" dirty="0" smtClean="0">
                <a:solidFill>
                  <a:srgbClr val="00B050"/>
                </a:solidFill>
              </a:rPr>
              <a:t>Требования </a:t>
            </a:r>
            <a:r>
              <a:rPr lang="ru-RU" sz="2700" i="1" dirty="0" err="1" smtClean="0">
                <a:solidFill>
                  <a:srgbClr val="00B050"/>
                </a:solidFill>
              </a:rPr>
              <a:t>СанПиНа</a:t>
            </a:r>
            <a:r>
              <a:rPr lang="ru-RU" sz="2700" dirty="0" smtClean="0"/>
              <a:t>  </a:t>
            </a:r>
            <a:br>
              <a:rPr lang="ru-RU" sz="2700" dirty="0" smtClean="0"/>
            </a:br>
            <a:r>
              <a:rPr lang="ru-RU" sz="2200" dirty="0" smtClean="0">
                <a:solidFill>
                  <a:srgbClr val="00B050"/>
                </a:solidFill>
              </a:rPr>
              <a:t>Существует определенная схема сервировки стола в детском саду. Основные требования </a:t>
            </a:r>
            <a:r>
              <a:rPr lang="ru-RU" sz="2200" dirty="0" err="1" smtClean="0">
                <a:solidFill>
                  <a:srgbClr val="00B050"/>
                </a:solidFill>
              </a:rPr>
              <a:t>СанПиНа</a:t>
            </a:r>
            <a:r>
              <a:rPr lang="ru-RU" sz="2200" dirty="0" smtClean="0">
                <a:solidFill>
                  <a:srgbClr val="00B050"/>
                </a:solidFill>
              </a:rPr>
              <a:t> следующие</a:t>
            </a:r>
            <a:r>
              <a:rPr lang="ru-RU" sz="2200" dirty="0" smtClean="0"/>
              <a:t>: 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54176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 скатерть стелется на чистый стол, ее края должны быть чуть выше сидений; </a:t>
            </a:r>
          </a:p>
          <a:p>
            <a:r>
              <a:rPr lang="ru-RU" sz="2400" dirty="0" smtClean="0"/>
              <a:t>посуда для напитков ставится в центре; </a:t>
            </a:r>
          </a:p>
          <a:p>
            <a:r>
              <a:rPr lang="ru-RU" sz="2400" dirty="0" smtClean="0"/>
              <a:t>салфетки обязательно присутствуют только в </a:t>
            </a:r>
            <a:r>
              <a:rPr lang="ru-RU" sz="2400" dirty="0" err="1" smtClean="0"/>
              <a:t>салфетнице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тарелка с хлебом устанавливается по центру стола;</a:t>
            </a:r>
          </a:p>
          <a:p>
            <a:r>
              <a:rPr lang="ru-RU" sz="2400" dirty="0" smtClean="0"/>
              <a:t> столовые приборы кладут с правой от тарелки стороны;</a:t>
            </a:r>
          </a:p>
          <a:p>
            <a:r>
              <a:rPr lang="ru-RU" sz="2400" dirty="0" smtClean="0"/>
              <a:t> для ягодного компота на блюдце должна быть чайная ложка;</a:t>
            </a:r>
          </a:p>
          <a:p>
            <a:r>
              <a:rPr lang="ru-RU" sz="2400" dirty="0" smtClean="0"/>
              <a:t> вилка кладется зубцами вверх, а ложка – выпуклой стороной вверх;</a:t>
            </a:r>
          </a:p>
          <a:p>
            <a:r>
              <a:rPr lang="ru-RU" sz="2400" dirty="0" smtClean="0"/>
              <a:t> при наличии ножа вилка лежит слева от тарелки, а нож – справа;</a:t>
            </a:r>
          </a:p>
          <a:p>
            <a:r>
              <a:rPr lang="ru-RU" sz="2400" dirty="0" smtClean="0"/>
              <a:t> нарезку, салат и овощи подают в отдельных тарелочках или блюдцах; 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33688" cy="6453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i="1" dirty="0" smtClean="0"/>
              <a:t>Обучить ребенка правилам поведения за столом – прямая обязанность как воспитателя, так и младшего воспитателя, которая происходит как на специальных организованных занятиях, так и во время приема пищи.  Взрослые (младший воспитатель и воспитательница) разговаривают друг с другом спокойным, тихим голосом только о делах, связанных с питанием детей.  </a:t>
            </a:r>
            <a:endParaRPr lang="ru-RU" sz="2400" i="1" dirty="0"/>
          </a:p>
        </p:txBody>
      </p:sp>
      <p:sp>
        <p:nvSpPr>
          <p:cNvPr id="4100" name="AutoShape 4" descr="C:\Users\%D0%9A%D0%B8%D1%80%D0%B8%D0%BB%D0%BB\Pictures\ph_0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C:\Users\%D0%9A%D0%B8%D1%80%D0%B8%D0%BB%D0%BB\Pictures\ph_0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C:\Users\%D0%9A%D0%B8%D1%80%D0%B8%D0%BB%D0%BB\Pictures\ph_0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C:\Users\%D0%9A%D0%B8%D1%80%D0%B8%D0%BB%D0%BB\Pictures\ph_01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C:\Users\%D0%9A%D0%B8%D1%80%D0%B8%D0%BB%D0%BB\Pictures\ph_01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C:\Users\%D0%9A%D0%B8%D1%80%D0%B8%D0%BB%D0%BB\Pictures\ph_01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2" name="Picture 16" descr="https://img2.labirint.ru/rcimg/0be292dd1e7c7408e6035a2b019a4516/1920x1080/books68/679300/ph_01.jpg?1564170145"/>
          <p:cNvPicPr>
            <a:picLocks noChangeAspect="1" noChangeArrowheads="1"/>
          </p:cNvPicPr>
          <p:nvPr/>
        </p:nvPicPr>
        <p:blipFill>
          <a:blip r:embed="rId2" cstate="print"/>
          <a:srcRect l="30318"/>
          <a:stretch>
            <a:fillRect/>
          </a:stretch>
        </p:blipFill>
        <p:spPr bwMode="auto">
          <a:xfrm>
            <a:off x="3131840" y="2420888"/>
            <a:ext cx="560672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zen_doc/1860789/pub_5e25a30b5fd55f00ad26964e_5e25a5e232335400ac8d9f8e/scale_1200"/>
          <p:cNvPicPr>
            <a:picLocks noChangeAspect="1" noChangeArrowheads="1"/>
          </p:cNvPicPr>
          <p:nvPr/>
        </p:nvPicPr>
        <p:blipFill>
          <a:blip r:embed="rId2" cstate="print"/>
          <a:srcRect l="30000" t="8955" r="3793" b="2986"/>
          <a:stretch>
            <a:fillRect/>
          </a:stretch>
        </p:blipFill>
        <p:spPr bwMode="auto">
          <a:xfrm>
            <a:off x="4788024" y="3140968"/>
            <a:ext cx="4176464" cy="3556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933688" cy="37444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  Не следует делать замечания всем детям сразу. Не следует торопить детей словами: «ешь скорее», «доедай скорее», лучше своевременно подать пищу и тем самым добиваться, чтобы дети не задерживались за столом. Постепенно воспитанники привыкают есть культурно. Во время еды воспитателю следует разговаривать с детьми («Детки, кушайте, суп очень вкусный»; «Яна, возьми хлебушек, откуси кусочек»; «Татьяна Владимировна, Саша съел весь суп, положите теперь ему, пожалуйста, котлету с картошкой. Кушай, Саша вкусную котлетку», и т.п.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s.odes.obr55.ru/files/2016/01/%D0%9F%D0%B8%D1%82%D0%B0%D0%BD%D0%B8%D0%B5-768x666.jpg"/>
          <p:cNvPicPr>
            <a:picLocks noChangeAspect="1" noChangeArrowheads="1"/>
          </p:cNvPicPr>
          <p:nvPr/>
        </p:nvPicPr>
        <p:blipFill>
          <a:blip r:embed="rId2" cstate="print"/>
          <a:srcRect l="1505" t="1736" r="2174"/>
          <a:stretch>
            <a:fillRect/>
          </a:stretch>
        </p:blipFill>
        <p:spPr bwMode="auto">
          <a:xfrm>
            <a:off x="4535488" y="2780928"/>
            <a:ext cx="4608512" cy="40770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33688" cy="83671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B050"/>
                </a:solidFill>
              </a:rPr>
              <a:t>Как вести себя за столом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54176" cy="38164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2600" i="1" dirty="0" smtClean="0"/>
              <a:t>Не сиди, развалившись. </a:t>
            </a:r>
          </a:p>
          <a:p>
            <a:r>
              <a:rPr lang="ru-RU" sz="2600" i="1" dirty="0" smtClean="0"/>
              <a:t> Не клади ногу на ногу. </a:t>
            </a:r>
          </a:p>
          <a:p>
            <a:r>
              <a:rPr lang="ru-RU" sz="2600" i="1" dirty="0" smtClean="0"/>
              <a:t>Не шаркай ногами, не разговаривай. </a:t>
            </a:r>
          </a:p>
          <a:p>
            <a:r>
              <a:rPr lang="ru-RU" sz="2600" i="1" dirty="0" smtClean="0"/>
              <a:t> Не вертись, не толкай товарища. </a:t>
            </a:r>
          </a:p>
          <a:p>
            <a:r>
              <a:rPr lang="ru-RU" sz="2600" i="1" dirty="0" smtClean="0"/>
              <a:t>Ешь аккуратно, не проливай на скатерть. </a:t>
            </a:r>
          </a:p>
          <a:p>
            <a:r>
              <a:rPr lang="ru-RU" sz="2600" i="1" dirty="0" smtClean="0"/>
              <a:t> Кусай хлеб над тарелкой.  </a:t>
            </a:r>
          </a:p>
          <a:p>
            <a:r>
              <a:rPr lang="ru-RU" sz="2600" i="1" dirty="0" smtClean="0"/>
              <a:t>Не откусывай сразу большие куски хлеба. Ешь тихо. Не чавкай. </a:t>
            </a:r>
          </a:p>
          <a:p>
            <a:r>
              <a:rPr lang="ru-RU" sz="2600" i="1" dirty="0" smtClean="0"/>
              <a:t> Правильно держи вилку, ложку и нож. </a:t>
            </a:r>
          </a:p>
          <a:p>
            <a:r>
              <a:rPr lang="ru-RU" sz="2600" i="1" dirty="0" smtClean="0"/>
              <a:t> После еды положи ложку и вилку в тарелку. </a:t>
            </a:r>
          </a:p>
          <a:p>
            <a:r>
              <a:rPr lang="ru-RU" sz="2600" i="1" dirty="0" smtClean="0"/>
              <a:t> Выходя из-за стола, убери стул и поблагодари. </a:t>
            </a:r>
            <a:endParaRPr lang="ru-RU" sz="26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9571</TotalTime>
  <Words>730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«СОЗДАНИЕ  ОПТИМАЛЬНЫХ  УСЛОВИЙ  ДЛЯ ОРГАНИЗАЦИИ  ПИТАНИЯ  ДЕТЕЙ ДОШКОЛЬНОГО  ВОЗРАСТА  В  УСЛОВИЯХ ДЕТСКОГО  САДА» </vt:lpstr>
      <vt:lpstr>УСЛОВИЯ РАЦИОНАЛЬНОГО ПИТАНИЯ </vt:lpstr>
      <vt:lpstr> ОСНОВНЫЕ ПРИНЦИПЫ ОРГАНИЗАЦИИ ПИТАНИЯ В ДОУ</vt:lpstr>
      <vt:lpstr> Культура питания в детском саду</vt:lpstr>
      <vt:lpstr>Слайд 5</vt:lpstr>
      <vt:lpstr>Требования СанПиНа   Существует определенная схема сервировки стола в детском саду. Основные требования СанПиНа следующие: </vt:lpstr>
      <vt:lpstr>Слайд 7</vt:lpstr>
      <vt:lpstr>Слайд 8</vt:lpstr>
      <vt:lpstr>Как вести себя за столом</vt:lpstr>
      <vt:lpstr>Задачи по формированию культуры питания и поведения за столом (гигиенических навыков)</vt:lpstr>
      <vt:lpstr>Слайд 11</vt:lpstr>
      <vt:lpstr>Слайд 12</vt:lpstr>
      <vt:lpstr>ОРГАНИЗАЦИЯ  РАБОТЫ ПО ПРОПАГАНДЕ ЗДОРОВОГО ПИТАНИЯ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D!akov RePack</dc:creator>
  <cp:lastModifiedBy>D!akov RePack</cp:lastModifiedBy>
  <cp:revision>57</cp:revision>
  <dcterms:created xsi:type="dcterms:W3CDTF">2020-09-13T13:20:29Z</dcterms:created>
  <dcterms:modified xsi:type="dcterms:W3CDTF">2022-04-28T15:43:28Z</dcterms:modified>
</cp:coreProperties>
</file>