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65" r:id="rId2"/>
    <p:sldId id="257" r:id="rId3"/>
    <p:sldId id="266" r:id="rId4"/>
    <p:sldId id="267" r:id="rId5"/>
    <p:sldId id="258" r:id="rId6"/>
    <p:sldId id="268" r:id="rId7"/>
    <p:sldId id="269" r:id="rId8"/>
    <p:sldId id="261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68" d="100"/>
          <a:sy n="68" d="100"/>
        </p:scale>
        <p:origin x="-197" y="2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41168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5472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39198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58028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1598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372523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31364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241290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40812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0667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77043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8612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28050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5988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897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9600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5141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506BB6D-1D80-4307-8086-B3DD36C1FE76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B6A497F-0AEF-4A91-91AE-E2B06D320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795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нач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41326" y="501041"/>
            <a:ext cx="8091814" cy="578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66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682388"/>
            <a:ext cx="9601196" cy="49814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>1.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3891" y="682388"/>
            <a:ext cx="9601196" cy="1228299"/>
          </a:xfrm>
        </p:spPr>
        <p:txBody>
          <a:bodyPr/>
          <a:lstStyle/>
          <a:p>
            <a:r>
              <a:rPr lang="ru-RU" dirty="0"/>
              <a:t>Что общего между </a:t>
            </a:r>
            <a:r>
              <a:rPr lang="ru-RU" dirty="0">
                <a:solidFill>
                  <a:srgbClr val="00B050"/>
                </a:solidFill>
              </a:rPr>
              <a:t>альпинистом</a:t>
            </a:r>
            <a:r>
              <a:rPr lang="ru-RU" dirty="0"/>
              <a:t>, штурмующим горные просторы, </a:t>
            </a:r>
            <a:r>
              <a:rPr lang="ru-RU" dirty="0">
                <a:solidFill>
                  <a:srgbClr val="FFC000"/>
                </a:solidFill>
              </a:rPr>
              <a:t>ребенком</a:t>
            </a:r>
            <a:r>
              <a:rPr lang="ru-RU" dirty="0"/>
              <a:t>, успешно играющим в компьютерные игры, </a:t>
            </a:r>
            <a:r>
              <a:rPr lang="ru-RU" dirty="0" smtClean="0"/>
              <a:t>и </a:t>
            </a:r>
            <a:r>
              <a:rPr lang="ru-RU" dirty="0">
                <a:solidFill>
                  <a:srgbClr val="FF0000"/>
                </a:solidFill>
              </a:rPr>
              <a:t>учеником</a:t>
            </a:r>
            <a:r>
              <a:rPr lang="ru-RU" dirty="0"/>
              <a:t>, стремящимся учиться все лучше и лучше.</a:t>
            </a:r>
          </a:p>
        </p:txBody>
      </p:sp>
      <p:pic>
        <p:nvPicPr>
          <p:cNvPr id="2050" name="Picture 2" descr="C:\Users\Admin\Desktop\а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979773">
            <a:off x="141960" y="2629432"/>
            <a:ext cx="3964749" cy="2973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ком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65660" flipH="1">
            <a:off x="7535320" y="2596701"/>
            <a:ext cx="4132903" cy="2839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отл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3598" y="2064447"/>
            <a:ext cx="2895600" cy="390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\Desktop\у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1534" y="944801"/>
            <a:ext cx="8090248" cy="539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8721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01874"/>
            <a:ext cx="9601196" cy="1384125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- </a:t>
            </a:r>
            <a:r>
              <a:rPr lang="ru-RU" sz="2800" dirty="0"/>
              <a:t>от чего зависит ваше сегодняшнее настроение?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</a:t>
            </a:r>
            <a:r>
              <a:rPr lang="ru-RU" sz="2800" dirty="0"/>
              <a:t>от чего зависят ваши оценки?</a:t>
            </a:r>
            <a:br>
              <a:rPr lang="ru-RU" sz="2800" dirty="0"/>
            </a:br>
            <a:r>
              <a:rPr lang="ru-RU" sz="2800" dirty="0" smtClean="0"/>
              <a:t>- </a:t>
            </a:r>
            <a:r>
              <a:rPr lang="ru-RU" sz="2800" dirty="0"/>
              <a:t>от чего зависит ваш вес?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5674169" y="2350407"/>
            <a:ext cx="783468" cy="541928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628991" y="3116316"/>
            <a:ext cx="4672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ЗАВИСИМОСТЬ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5743701" y="3930386"/>
            <a:ext cx="766359" cy="541928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295401" y="4869665"/>
            <a:ext cx="93393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Тема «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СВЯЗЬ МЕЖДУ ВЕЛИЧИНАМИ</a:t>
            </a:r>
            <a:r>
              <a:rPr lang="ru-RU" sz="4000" dirty="0" smtClean="0"/>
              <a:t>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79894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/>
      <p:bldP spid="8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04370" y="2668045"/>
            <a:ext cx="2066795" cy="1929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2603" y="989556"/>
            <a:ext cx="9643994" cy="48863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dirty="0" smtClean="0"/>
              <a:t>P = 4a</a:t>
            </a:r>
            <a:endParaRPr lang="ru-RU" sz="8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939420" y="2317314"/>
            <a:ext cx="3043824" cy="29707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350008" y="3263216"/>
            <a:ext cx="397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333973" y="3494048"/>
            <a:ext cx="352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7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23054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build="p"/>
      <p:bldP spid="5" grpId="0" animBg="1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276600" y="5120640"/>
            <a:ext cx="5227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 «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ФУНКЦИЯ</a:t>
            </a:r>
            <a:r>
              <a:rPr lang="ru-RU" sz="4000" dirty="0" smtClean="0"/>
              <a:t>»</a:t>
            </a:r>
            <a:endParaRPr lang="ru-RU" sz="4000" dirty="0"/>
          </a:p>
        </p:txBody>
      </p:sp>
      <p:pic>
        <p:nvPicPr>
          <p:cNvPr id="7" name="Содержимое 3" descr="функция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7490" y="224714"/>
            <a:ext cx="7879567" cy="4644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6411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ru-RU" sz="6000" b="1" i="1" dirty="0">
                <a:solidFill>
                  <a:prstClr val="black"/>
                </a:solidFill>
              </a:rPr>
              <a:t>y = f (x)</a:t>
            </a:r>
            <a:r>
              <a:rPr lang="ru-RU" altLang="ru-RU" sz="6000" b="1" i="1" dirty="0">
                <a:solidFill>
                  <a:prstClr val="black"/>
                </a:solidFill>
              </a:rPr>
              <a:t> </a:t>
            </a:r>
            <a:r>
              <a:rPr lang="ru-RU" altLang="ru-RU" sz="6000" i="1" dirty="0">
                <a:solidFill>
                  <a:prstClr val="black"/>
                </a:solidFill>
              </a:rPr>
              <a:t>- </a:t>
            </a:r>
            <a:r>
              <a:rPr lang="ru-RU" altLang="ru-RU" sz="6000" dirty="0">
                <a:solidFill>
                  <a:prstClr val="black"/>
                </a:solidFill>
              </a:rPr>
              <a:t>функция</a:t>
            </a:r>
            <a:endParaRPr lang="ru-RU" altLang="ru-RU" sz="6000" b="1" i="1" dirty="0">
              <a:solidFill>
                <a:prstClr val="black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4088" y="2556932"/>
            <a:ext cx="10132509" cy="3318936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n-US" sz="5400" b="1" i="1" dirty="0">
                <a:solidFill>
                  <a:prstClr val="black"/>
                </a:solidFill>
                <a:latin typeface="Times New Roman" pitchFamily="18" charset="0"/>
              </a:rPr>
              <a:t>x</a:t>
            </a:r>
            <a:r>
              <a:rPr lang="ru-RU" sz="5400" b="1" i="1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ru-RU" sz="5400" i="1" dirty="0">
                <a:solidFill>
                  <a:prstClr val="black"/>
                </a:solidFill>
                <a:latin typeface="Times New Roman" pitchFamily="18" charset="0"/>
              </a:rPr>
              <a:t>– 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</a:rPr>
              <a:t>аргумент      или 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</a:rPr>
              <a:t>независимая переменная</a:t>
            </a:r>
          </a:p>
          <a:p>
            <a:pPr marL="0" indent="0" algn="just">
              <a:buNone/>
            </a:pPr>
            <a:r>
              <a:rPr lang="en-US" altLang="ru-RU" sz="5400" b="1" i="1" dirty="0">
                <a:solidFill>
                  <a:prstClr val="black"/>
                </a:solidFill>
              </a:rPr>
              <a:t>y</a:t>
            </a:r>
            <a:r>
              <a:rPr lang="ru-RU" altLang="ru-RU" sz="5400" b="1" i="1" dirty="0">
                <a:solidFill>
                  <a:prstClr val="black"/>
                </a:solidFill>
              </a:rPr>
              <a:t> </a:t>
            </a:r>
            <a:r>
              <a:rPr lang="ru-RU" altLang="ru-RU" sz="5400" i="1" dirty="0">
                <a:solidFill>
                  <a:prstClr val="black"/>
                </a:solidFill>
              </a:rPr>
              <a:t>–</a:t>
            </a:r>
            <a:r>
              <a:rPr lang="ru-RU" altLang="ru-RU" sz="3200" i="1" dirty="0">
                <a:solidFill>
                  <a:prstClr val="black"/>
                </a:solidFill>
              </a:rPr>
              <a:t> </a:t>
            </a:r>
            <a:r>
              <a:rPr lang="ru-RU" altLang="ru-RU" sz="3200" b="1" dirty="0">
                <a:solidFill>
                  <a:srgbClr val="C00000"/>
                </a:solidFill>
              </a:rPr>
              <a:t>значение функции        или  </a:t>
            </a:r>
            <a:r>
              <a:rPr lang="ru-RU" altLang="ru-RU" sz="3200" b="1" dirty="0" smtClean="0">
                <a:solidFill>
                  <a:srgbClr val="C00000"/>
                </a:solidFill>
              </a:rPr>
              <a:t>зависимая </a:t>
            </a:r>
            <a:r>
              <a:rPr lang="ru-RU" altLang="ru-RU" sz="3200" b="1" dirty="0">
                <a:solidFill>
                  <a:srgbClr val="C00000"/>
                </a:solidFill>
              </a:rPr>
              <a:t>переменная</a:t>
            </a:r>
            <a:r>
              <a:rPr lang="ru-RU" altLang="ru-RU" sz="5400" b="1" i="1" dirty="0">
                <a:solidFill>
                  <a:srgbClr val="C00000"/>
                </a:solidFill>
              </a:rPr>
              <a:t> </a:t>
            </a:r>
          </a:p>
          <a:p>
            <a:pPr marL="0" indent="0">
              <a:buNone/>
              <a:defRPr/>
            </a:pPr>
            <a:endParaRPr lang="ru-RU" b="1" i="1" dirty="0">
              <a:solidFill>
                <a:srgbClr val="0000FF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596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физ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1310" y="210705"/>
            <a:ext cx="8281170" cy="621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440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68991" y="723331"/>
            <a:ext cx="8461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5.</a:t>
            </a:r>
          </a:p>
          <a:p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31719636"/>
              </p:ext>
            </p:extLst>
          </p:nvPr>
        </p:nvGraphicFramePr>
        <p:xfrm>
          <a:off x="2081389" y="504801"/>
          <a:ext cx="7748142" cy="5190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3767"/>
                <a:gridCol w="4234375"/>
              </a:tblGrid>
              <a:tr h="70968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Задание1</a:t>
                      </a:r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Задание2</a:t>
                      </a:r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03577"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 = 120 + 2∙2 = 124</a:t>
                      </a:r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руб.</a:t>
                      </a:r>
                    </a:p>
                    <a:p>
                      <a:pPr algn="just"/>
                      <a:r>
                        <a:rPr lang="en-US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 = 120 + 2∙4 = 128</a:t>
                      </a:r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руб.</a:t>
                      </a:r>
                    </a:p>
                    <a:p>
                      <a:pPr algn="just"/>
                      <a:r>
                        <a:rPr lang="en-US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 = 120 + 2∙6 =132</a:t>
                      </a:r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руб.</a:t>
                      </a:r>
                    </a:p>
                    <a:p>
                      <a:pPr algn="just"/>
                      <a:r>
                        <a:rPr lang="en-US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 = 120 + 2∙8 = 136</a:t>
                      </a:r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руб.</a:t>
                      </a:r>
                    </a:p>
                    <a:p>
                      <a:pPr algn="just"/>
                      <a:r>
                        <a:rPr lang="en-US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 = 120 + 2∙10 = 140</a:t>
                      </a:r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руб. </a:t>
                      </a:r>
                    </a:p>
                    <a:p>
                      <a:pPr algn="just"/>
                      <a:r>
                        <a:rPr lang="en-US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 = 120 + 2∙t </a:t>
                      </a:r>
                    </a:p>
                    <a:p>
                      <a:pPr algn="just"/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«Зависимость платы за телефон»</a:t>
                      </a:r>
                    </a:p>
                    <a:p>
                      <a:pPr algn="ctr"/>
                      <a:endParaRPr lang="ru-RU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l"/>
                      <a:endParaRPr lang="ru-RU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l"/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Область определения от 2 до</a:t>
                      </a:r>
                      <a:r>
                        <a:rPr lang="ru-RU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10</a:t>
                      </a:r>
                    </a:p>
                    <a:p>
                      <a:pPr algn="l"/>
                      <a:r>
                        <a:rPr lang="ru-RU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Область значения от 124 до 140</a:t>
                      </a:r>
                    </a:p>
                    <a:p>
                      <a:pPr algn="l"/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1405" y="1615528"/>
            <a:ext cx="2847079" cy="295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812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58736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7. </a:t>
            </a:r>
            <a:r>
              <a:rPr lang="ru-RU" sz="2000" smtClean="0">
                <a:solidFill>
                  <a:schemeClr val="accent3">
                    <a:lumMod val="50000"/>
                  </a:schemeClr>
                </a:solidFill>
              </a:rPr>
              <a:t>ДОМАШНЕЕ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ЗАДАНИЕ</a:t>
            </a:r>
            <a:r>
              <a:rPr lang="ru-RU" sz="2000" dirty="0" smtClean="0"/>
              <a:t>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569493"/>
            <a:ext cx="9601196" cy="2797791"/>
          </a:xfrm>
        </p:spPr>
        <p:txBody>
          <a:bodyPr/>
          <a:lstStyle/>
          <a:p>
            <a:r>
              <a:rPr lang="ru-RU" dirty="0"/>
              <a:t>1 уровень – обязательный. §20, вопросы 1-8, </a:t>
            </a:r>
            <a:r>
              <a:rPr lang="ru-RU" dirty="0" smtClean="0"/>
              <a:t>№757</a:t>
            </a:r>
            <a:r>
              <a:rPr lang="ru-RU" dirty="0"/>
              <a:t>, </a:t>
            </a:r>
            <a:r>
              <a:rPr lang="ru-RU" dirty="0" smtClean="0"/>
              <a:t>758</a:t>
            </a:r>
            <a:r>
              <a:rPr lang="ru-RU" dirty="0"/>
              <a:t>, </a:t>
            </a:r>
            <a:r>
              <a:rPr lang="ru-RU" dirty="0" smtClean="0"/>
              <a:t>759</a:t>
            </a:r>
            <a:r>
              <a:rPr lang="ru-RU" dirty="0"/>
              <a:t>. </a:t>
            </a:r>
          </a:p>
          <a:p>
            <a:r>
              <a:rPr lang="ru-RU" dirty="0"/>
              <a:t>2 уровень – средний. Подобрать примеры зависимости одной величины от другой из любых отраслей жизни.</a:t>
            </a:r>
          </a:p>
          <a:p>
            <a:r>
              <a:rPr lang="ru-RU" dirty="0"/>
              <a:t>3 уровень – повышенный. Разобрать функциональную зависимость оплаты коммунальных услуг, вывести формулу для вычисления любой услуги, построить график функции.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149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345</TotalTime>
  <Words>221</Words>
  <Application>Microsoft Office PowerPoint</Application>
  <PresentationFormat>Произвольный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Натуральные материалы</vt:lpstr>
      <vt:lpstr>Слайд 1</vt:lpstr>
      <vt:lpstr>1. </vt:lpstr>
      <vt:lpstr>- от чего зависит ваше сегодняшнее настроение?  - от чего зависят ваши оценки? - от чего зависит ваш вес? </vt:lpstr>
      <vt:lpstr>Слайд 4</vt:lpstr>
      <vt:lpstr>Слайд 5</vt:lpstr>
      <vt:lpstr>y = f (x) - функция</vt:lpstr>
      <vt:lpstr>Слайд 7</vt:lpstr>
      <vt:lpstr>Слайд 8</vt:lpstr>
      <vt:lpstr>7. ДОМАШНЕЕ ЗАДАНИЕ: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«Связи между величинами. Функция»</dc:title>
  <dc:creator>ELVIRA</dc:creator>
  <cp:lastModifiedBy>Admin</cp:lastModifiedBy>
  <cp:revision>23</cp:revision>
  <dcterms:created xsi:type="dcterms:W3CDTF">2018-02-18T13:41:04Z</dcterms:created>
  <dcterms:modified xsi:type="dcterms:W3CDTF">2022-04-28T12:20:05Z</dcterms:modified>
</cp:coreProperties>
</file>