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new.gramota.ru/biblio/readingroom/textbooks/gramota/ortho/330-45-122" TargetMode="External"/><Relationship Id="rId2" Type="http://schemas.openxmlformats.org/officeDocument/2006/relationships/hyperlink" Target="https://russkiiyazyk.ru/orfografiya/pravopisanie-chastits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БПОУ ВО 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Борисоглебскмедколледж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Правописание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служебных частей речи</a:t>
            </a:r>
          </a:p>
          <a:p>
            <a:pPr algn="ctr"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И.М.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Архирейская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преподаватель 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русского языка и литературы</a:t>
            </a:r>
          </a:p>
          <a:p>
            <a:pPr algn="r"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2021-2022 учебный год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 (=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убегающему зверю неслось громкое улюлюканье (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 за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убегающим зверем).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Пограничники долго всматривались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в след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вспаханной полосе (всматривались во что? - в след).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ВСЛЕДСТВИЕ = из-за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Вследствие (из-за )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болезни.</a:t>
            </a:r>
          </a:p>
          <a:p>
            <a:pPr>
              <a:buNone/>
            </a:pPr>
            <a:r>
              <a:rPr lang="ru-RU" sz="36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ПРИМЕЧАНИЕ: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Нельзя путать написание производного предлога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ВСЛЕДСТВИЕ(=ИЗ-ЗА)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наречия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ВПОСЛЕДСТВИИ(=ПОТОМ): </a:t>
            </a:r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Впоследствии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он не раз вспоминал о школе.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Вследствие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поломанной руки он не мог посещать школу.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Запомни: В СЛЕДСТВИИ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Между непроизводным предлогом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сущ.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СЛЕДСТВИИ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употреблённом в одном из падежей, можно вставить имя прилагательное: 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(нашумевшем) 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следствии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по делу о хищение выяснилось много фактов.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НАВСТРЕЧУ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Производный предлог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НАВСТРЕЧУ(=В МОЮ СТОРОНУ , К )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пишется в одно слово, например: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Навстречу мне (= ко мне, в мою сторону)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шёл директор школы. Я решил выйти навстречу гостям (= к гостям).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Запомни: НА ВСТРЕЧУ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Между непроизводным предлогом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сущ.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ВСТРЕЧУ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можно вставить имя прилагательное, при этом при сущ. ВСТРЕЧА обязательно должен стоять предлог С :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И всё-таки я решил пойти на (неожиданную) встречу с друзьями.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НАСЧЕТ (=О, ОБ)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СЧЕТ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Мы говорили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насчёт (= о)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поездки в лес.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Деньги поступили на (известный) счёт.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НАПОДОБИЕ (= вроде)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ПОДОБИЕ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Мы соорудили что-то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наподобие(= вроде)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шалаша.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уроке геометрии мы решали задачи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подобие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треугольника(= на подобные треугольники).    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ТЕЧЕНИЕ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Производный предлог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имеет значение временной протяжённости, отвечает на вопросы КАК ДОЛГО? КОГДА? Идущее за ним сущ. имеет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значение времени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(КАК ДОЛГО?)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всего года я  усердно занимался.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ТЕЧЕНИИ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Между непроизводным предлогом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существительным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ТЕЧЕНИИ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можно вставить имя прилагательное.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(нижнем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ТЕЧЕНИИ РЕКИ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много поворотов.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ПРОДОЛЖЕНИЕ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Производный предлог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ПРОДОЛЖЕНИЕ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значение временной протяжённости, отвечает на вопросы КАК ДОЛГО? КОГДА? Идущее за ним сущ. имеет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значение времени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 (КАК ДОЛГО?)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продолжение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месяца ремонтировали дом.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Правописание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служебных частей речи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Правописание предлогов.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Правописание союзов.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Правописание частиц.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ПРОДОЛЖЕНИИ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Между непроизводным предлогом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сущ. в предложном падеже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ПРОДОЛЖЕНИИ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можно вставить имя прилагательное: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Новые персонажи проявились в (долгожданном) продолжении романа.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НЕВЗИРАЯ НА - НЕСМОТРЯ НА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Имеют уступительное значение.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Производный предлог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НЕСМОТРЯ НА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пишется с НЕ слитно и состоит из двух слов, и = ХОТЯ, ВОПРЕКИ: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Пошли в город,  несмотря на (= хотя был) дождь.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СМОТРЯ-НЕ ВЗИРАЯ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(= не глядя на )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Шёл (как?)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смотря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(= не глядя) на прохожих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Союзы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служебная часть речи, которая используется для связи однородных членов предложения между собой, частей сложного предложения и самостоятельных предложений в тексте.</a:t>
            </a:r>
          </a:p>
          <a:p>
            <a:pPr>
              <a:buNone/>
            </a:pP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Происхождение  союзов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Непроизводные союзы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связаны с другими частями речи: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а, и, но, да, или, либо</a:t>
            </a:r>
          </a:p>
          <a:p>
            <a:pPr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Производные союзы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образованы от слов других частей речи способом перехода: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тоже, также, зато, чтобы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Правописание союзов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229600" cy="4929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2"/>
                <a:gridCol w="4014758"/>
              </a:tblGrid>
              <a:tr h="185141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Пишутся слитно союзы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Самостоятельная часть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речи (раздельно)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63496">
                <a:tc>
                  <a:txBody>
                    <a:bodyPr/>
                    <a:lstStyle/>
                    <a:p>
                      <a:r>
                        <a:rPr lang="ru-RU" sz="28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     Тоже, также (= И)</a:t>
                      </a:r>
                      <a:endParaRPr lang="ru-RU" sz="2800" b="0" i="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2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Дождь прекратился, ветер тоже </a:t>
                      </a:r>
                      <a:r>
                        <a:rPr lang="ru-RU" sz="2800" b="1" i="0" kern="1200" baseline="300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=и</a:t>
                      </a:r>
                      <a:r>
                        <a:rPr lang="ru-RU" sz="2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стих.</a:t>
                      </a:r>
                      <a:endParaRPr lang="ru-RU" sz="2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Люди устали, лошади </a:t>
                      </a:r>
                      <a:r>
                        <a:rPr lang="ru-RU" sz="2800" b="1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также</a:t>
                      </a:r>
                      <a:r>
                        <a:rPr lang="ru-RU" sz="2800" b="1" i="0" kern="1200" baseline="300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=и</a:t>
                      </a:r>
                      <a:r>
                        <a:rPr lang="ru-RU" sz="2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2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нуждались в отдыхе.</a:t>
                      </a:r>
                      <a:endParaRPr lang="ru-RU" sz="2800" b="0" i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 же  (</a:t>
                      </a:r>
                      <a:r>
                        <a:rPr lang="ru-RU" sz="2800" b="1" i="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же</a:t>
                      </a:r>
                      <a:r>
                        <a:rPr lang="ru-RU" sz="28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можно</a:t>
                      </a:r>
                      <a:r>
                        <a:rPr lang="ru-RU" sz="2800" b="1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опустить</a:t>
                      </a:r>
                      <a:r>
                        <a:rPr lang="ru-RU" sz="28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2800" b="0" i="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Выполни то же задание.</a:t>
                      </a:r>
                      <a:endParaRPr lang="ru-RU" sz="2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Я могу учиться </a:t>
                      </a:r>
                      <a:r>
                        <a:rPr lang="ru-RU" sz="2800" b="1" i="0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так же, как</a:t>
                      </a:r>
                      <a:r>
                        <a:rPr lang="ru-RU" sz="2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мой брат.</a:t>
                      </a:r>
                      <a:endParaRPr lang="ru-RU" sz="2800" b="0" i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500063"/>
          <a:ext cx="8229600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 </a:t>
                      </a:r>
                      <a:r>
                        <a:rPr lang="ru-RU" sz="24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2.   Зато (</a:t>
                      </a:r>
                      <a:r>
                        <a:rPr lang="ru-RU" sz="2400" b="1" i="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=но</a:t>
                      </a:r>
                      <a:r>
                        <a:rPr lang="ru-RU" sz="24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Песня за домом смолкла, зато над прудом запел соловей.</a:t>
                      </a:r>
                      <a:endParaRPr lang="ru-RU" sz="2400" b="0" i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 то -</a:t>
                      </a:r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 какое? или за что? за какое? </a:t>
                      </a:r>
                    </a:p>
                    <a:p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 спрятался за то дерево, что росло в отдалении.</a:t>
                      </a:r>
                      <a:endParaRPr lang="ru-RU" sz="2400" b="1" i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чтобы = для того чтобы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 пришел в библиотеку, чтобы (= для того чтобы) взять нужную книгу.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бы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бы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можно опустить или переставить в другое место.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Что бы я делал без вас? (= Что я делал (бы) без вас?)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оттого (что) = потому (что)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потому (что) = оттого (что)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поэтому = так что 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Грустно, оттого что (= потому что) осень скоро.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того – от какого? по тому – по какому? по этому – по какому? от какого?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От того места </a:t>
                      </a:r>
                      <a:r>
                        <a:rPr lang="ru-RU" sz="2400" smtClean="0">
                          <a:latin typeface="Times New Roman" pitchFamily="18" charset="0"/>
                          <a:cs typeface="Times New Roman" pitchFamily="18" charset="0"/>
                        </a:rPr>
                        <a:t>до города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было уже недалеко. 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472" y="457200"/>
          <a:ext cx="8043890" cy="6075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1945"/>
                <a:gridCol w="4021945"/>
              </a:tblGrid>
              <a:tr h="1114429">
                <a:tc>
                  <a:txBody>
                    <a:bodyPr/>
                    <a:lstStyle/>
                    <a:p>
                      <a:r>
                        <a:rPr lang="ru-RU" sz="2400" b="1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lang="ru-RU" sz="24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  <a:r>
                        <a:rPr lang="ru-RU" sz="2400" b="1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Итак</a:t>
                      </a:r>
                      <a:r>
                        <a:rPr lang="ru-RU" sz="2400" b="1" i="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(= следовательно) </a:t>
                      </a:r>
                      <a:endParaRPr lang="ru-RU" sz="2400" b="0" i="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Итак, она звалась Татьяной.</a:t>
                      </a:r>
                      <a:endParaRPr lang="ru-RU" sz="24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так </a:t>
                      </a:r>
                      <a:endParaRPr lang="ru-RU" sz="2400" b="0" i="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b="0" i="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2400" b="1" i="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 так изо дня в день</a:t>
                      </a:r>
                      <a:endParaRPr lang="ru-RU" sz="2400" b="1" i="0" u="non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863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Притом, причём (=«даже», «в частности», «в том числе»).</a:t>
                      </a: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моими доводами он быстро согласился, причем искренне.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Местоимение с предлогом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«при чём» 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употребляется в вопросительных предложении</a:t>
                      </a:r>
                    </a:p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 чём здесь мое мнение? </a:t>
                      </a:r>
                    </a:p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Местоимение</a:t>
                      </a:r>
                      <a:r>
                        <a:rPr lang="ru-RU" sz="2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 предлогом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«при том» 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употребляется как указательное слово при имени существительном и отвечает на вопрос при каком?</a:t>
                      </a:r>
                    </a:p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 том доме раскинулся ухоженный сад.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Запомните!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что бы то ни стало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 есть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ни в чем не бывало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Была не была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Частица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служебная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часть речи,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которая придает различные оттенки значения отдельным словам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всему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предложению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раз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уточнение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ночью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началась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(вопрос.) ночью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началась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отрицание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началась метель.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500594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Служебными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называются такие </a:t>
            </a:r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части речи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которые без самостоятельных частей речи не могут формировать предложение и служат для связи самостоятельных единиц или для выражения добавочных оттенков смысла.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Разряды частиц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значению частицы бывают трех видов: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формообразующие, отрицательные и модальные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Формообразующие частицы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служат для образования глагольных форм, а точнее условного и повелительного наклонения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глагола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бы (б); да, давай (давайте), пусть (пускай).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Отрицательные частицы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служат для выражения отрицания.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частицы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и 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Модальные частицы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служат для выражения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чувств: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ли, разве; вон, вот; как, что за; разве, неужели; точно; -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Раздельное написание частиц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 (б), ли (ль), же (ж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),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вот, вон, даже,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неужели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разве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только: 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Тебя же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интересует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новость?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Готовы ли вы к уроку?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Зашел бы к нам в гости?</a:t>
            </a:r>
          </a:p>
          <a:p>
            <a:pPr>
              <a:buNone/>
            </a:pP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Пишутся через дефис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Частицы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кое-, -то, -либо, -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став частью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пишут­ся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дефисом согласно правилу русского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языка: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→ кое-кто, кто-либо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→ что-то, кое-что, что-нибудь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→ куда-то, когда-либо, когда-нибудь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→ кое-как, как-то, как-нибудь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Пишутся через дефис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Архаичные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частицы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де-, -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с-,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встречающиеся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традиционно пишутся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дефисом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Она-де придет вовремя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как и обещала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Пойди-ка завари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чай покрепче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Частица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пишется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дефисом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глаголами, наречиям и другими частицами: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нравилось-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расспрашивать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меня.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другими частями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частица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пишется раздельно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вполне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самостоятельное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слово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опоздал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собеседование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Греков В.Ф. Русский язык: учебник для 10-11 классов-М., 2021г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Интернет-ресурсы: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russkiiyazyk.ru/orfografiya/pravopisanie-chastits.html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new.gramota.ru/biblio/readingroom/textbooks/gramota/ortho/330-45-122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Предлоги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служебные слова, которые употребляются для связи существительного, местоимения, числительного с другими словами, например: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возвратиться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колледжа, переговорить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друзьями, условиться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ними о встрече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субботу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семь вечера.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предлогов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Непроизводные: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без, в, с, до, для, за, из, к, от, по, при, у, через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др.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Производные: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наречий: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идти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впереди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колонны;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существительных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нечто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вроде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пирамиды;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глаголов (деепричастий):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помощи коллектива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Пишутся отдельно!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Предлоги пишутся отдельно от тех слов, к которым они относятся, например: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подложить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подушку, нашить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наволочку, спросить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него, разделить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два.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Пишутся через дефис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Из-за, из-под, по-над, по-за</a:t>
            </a:r>
          </a:p>
          <a:p>
            <a:pPr algn="ctr">
              <a:buNone/>
            </a:pP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Из-за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леса,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из-под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Тулы,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по-над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Доном,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по-за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холмами.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ВВИДУ= (причина- из-за)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ВИДУ (пространственное значение «вблизи, поблизости»)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Ввиду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сильных морозов занятия в школе были отменены.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Корабль долго плыл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виду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берега.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Иметь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виду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ВРОДЕ (= наподобие)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двадцать лет, когда я стал писать что-то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вроде (наподобие)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воспоминаний.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роде нашем трусов не бывало.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1161</Words>
  <PresentationFormat>Экран (4:3)</PresentationFormat>
  <Paragraphs>155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БПОУ ВО «Борисоглебскмедколледж»</vt:lpstr>
      <vt:lpstr>Правописание  служебных частей речи</vt:lpstr>
      <vt:lpstr>Служебными называются такие части речи, которые без самостоятельных частей речи не могут формировать предложение и служат для связи самостоятельных единиц или для выражения добавочных оттенков смысла.</vt:lpstr>
      <vt:lpstr>Предлоги</vt:lpstr>
      <vt:lpstr>Виды предлогов</vt:lpstr>
      <vt:lpstr>Пишутся отдельно!</vt:lpstr>
      <vt:lpstr>Пишутся через дефис</vt:lpstr>
      <vt:lpstr> ВВИДУ= (причина- из-за) В ВИДУ (пространственное значение «вблизи, поблизости») </vt:lpstr>
      <vt:lpstr>ВРОДЕ (= наподобие)</vt:lpstr>
      <vt:lpstr>ВСЛЕД (= вслед за)</vt:lpstr>
      <vt:lpstr>ВСЛЕДСТВИЕ = из-за</vt:lpstr>
      <vt:lpstr>Запомни: В СЛЕДСТВИИ</vt:lpstr>
      <vt:lpstr>НАВСТРЕЧУ</vt:lpstr>
      <vt:lpstr>Запомни: НА ВСТРЕЧУ</vt:lpstr>
      <vt:lpstr>НАСЧЕТ (=О, ОБ) НА СЧЕТ</vt:lpstr>
      <vt:lpstr>НАПОДОБИЕ (= вроде) НА ПОДОБИЕ</vt:lpstr>
      <vt:lpstr>В ТЕЧЕНИЕ</vt:lpstr>
      <vt:lpstr>В ТЕЧЕНИИ </vt:lpstr>
      <vt:lpstr>В ПРОДОЛЖЕНИЕ</vt:lpstr>
      <vt:lpstr>В ПРОДОЛЖЕНИИ</vt:lpstr>
      <vt:lpstr>НЕВЗИРАЯ НА - НЕСМОТРЯ НА</vt:lpstr>
      <vt:lpstr>НЕ СМОТРЯ-НЕ ВЗИРАЯ  (= не глядя на )</vt:lpstr>
      <vt:lpstr>Союзы</vt:lpstr>
      <vt:lpstr>Происхождение  союзов</vt:lpstr>
      <vt:lpstr>Правописание союзов</vt:lpstr>
      <vt:lpstr>Слайд 26</vt:lpstr>
      <vt:lpstr>Слайд 27</vt:lpstr>
      <vt:lpstr>Запомните!</vt:lpstr>
      <vt:lpstr>Частица</vt:lpstr>
      <vt:lpstr>Разряды частиц</vt:lpstr>
      <vt:lpstr>Раздельное написание частиц</vt:lpstr>
      <vt:lpstr>Пишутся через дефис</vt:lpstr>
      <vt:lpstr>Пишутся через дефис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 служебных частей речи</dc:title>
  <dc:creator>Asus</dc:creator>
  <cp:lastModifiedBy>Asus</cp:lastModifiedBy>
  <cp:revision>37</cp:revision>
  <dcterms:created xsi:type="dcterms:W3CDTF">2018-01-29T13:12:57Z</dcterms:created>
  <dcterms:modified xsi:type="dcterms:W3CDTF">2022-04-17T15:19:46Z</dcterms:modified>
</cp:coreProperties>
</file>