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72E66D-A30E-48A0-BACB-1699DCA4CA62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CB7B3A-8D1A-439E-BD40-0FCFC68B4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теоплощадка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1142984"/>
            <a:ext cx="5461095" cy="3690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14414" y="214290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ТЕМА: «МЕТЕОСТАНЦИЯ»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15074" y="5143512"/>
            <a:ext cx="2767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воспитатель</a:t>
            </a:r>
          </a:p>
          <a:p>
            <a:r>
              <a:rPr lang="ru-RU" dirty="0" smtClean="0"/>
              <a:t>       Мочалова О.П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8596" y="21429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Ловец облаков-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позволяющий определить наличие облаков на небе, а также определить к какому виду относятся облака, будет ли дождь.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e3ec62fe3c3786ab3b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57818" y="1857364"/>
            <a:ext cx="3143272" cy="3219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ba5a948eaa0944db88cedf9365d6d3b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1357298"/>
            <a:ext cx="3929090" cy="4508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9"/>
            <a:ext cx="8572560" cy="16619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b="1" u="sng" dirty="0"/>
              <a:t>Солнечные </a:t>
            </a:r>
            <a:r>
              <a:rPr lang="ru-RU" sz="2400" b="1" u="sng" dirty="0" smtClean="0"/>
              <a:t>часы- </a:t>
            </a:r>
            <a:r>
              <a:rPr lang="ru-RU" sz="2000" b="1" dirty="0" smtClean="0"/>
              <a:t>у</a:t>
            </a:r>
            <a:r>
              <a:rPr lang="ru-RU" sz="2000" dirty="0" smtClean="0"/>
              <a:t>стройство </a:t>
            </a:r>
            <a:r>
              <a:rPr lang="ru-RU" sz="2000" dirty="0"/>
              <a:t>для определения времени по изменению длины тени от гномона и её движению по циферблату. </a:t>
            </a:r>
            <a:endParaRPr lang="ru-RU" sz="2000" dirty="0" smtClean="0"/>
          </a:p>
          <a:p>
            <a:r>
              <a:rPr lang="ru-RU" sz="2000" u="sng" dirty="0" smtClean="0"/>
              <a:t>Гномон</a:t>
            </a:r>
            <a:r>
              <a:rPr lang="ru-RU" sz="2000" dirty="0" smtClean="0"/>
              <a:t> </a:t>
            </a:r>
            <a:r>
              <a:rPr lang="ru-RU" sz="2000" dirty="0"/>
              <a:t>- вертикальный столбик, тень от которого служит своеобразной стрелкой. </a:t>
            </a:r>
          </a:p>
          <a:p>
            <a:endParaRPr lang="ru-RU" dirty="0"/>
          </a:p>
        </p:txBody>
      </p:sp>
      <p:pic>
        <p:nvPicPr>
          <p:cNvPr id="4" name="Рисунок 3" descr="165109bd27f48b31fcee1de00c983053.jpg"/>
          <p:cNvPicPr>
            <a:picLocks noChangeAspect="1"/>
          </p:cNvPicPr>
          <p:nvPr/>
        </p:nvPicPr>
        <p:blipFill>
          <a:blip r:embed="rId2"/>
          <a:srcRect b="-696"/>
          <a:stretch>
            <a:fillRect/>
          </a:stretch>
        </p:blipFill>
        <p:spPr>
          <a:xfrm>
            <a:off x="1714480" y="1532543"/>
            <a:ext cx="4929222" cy="4968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4296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Линейка для измерения снежного покров</a:t>
            </a:r>
            <a:r>
              <a:rPr lang="ru-RU" b="1" u="sng" dirty="0"/>
              <a:t>а</a:t>
            </a:r>
            <a:r>
              <a:rPr lang="ru-RU" b="1" dirty="0"/>
              <a:t> – измерительный прибор, который помогает определить глубину снежного покрова. </a:t>
            </a:r>
            <a:r>
              <a:rPr lang="ru-RU" dirty="0"/>
              <a:t>Это металлическая планка, покрашенная в ярко-желтый цвет и вкопанная в землю. На одной из сторон от уровня земли черной краской нанесены деления для измерения толщены слоя снега в сантиметрах. За высоту снежного покрова принимают значение, соответствующее первому видимому делению на уровне поверхности снежного покрова.</a:t>
            </a:r>
          </a:p>
          <a:p>
            <a:endParaRPr lang="ru-RU" dirty="0"/>
          </a:p>
        </p:txBody>
      </p:sp>
      <p:pic>
        <p:nvPicPr>
          <p:cNvPr id="3" name="Рисунок 2" descr="slide-1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72132" y="2714620"/>
            <a:ext cx="1928826" cy="3398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00100" y="2857496"/>
            <a:ext cx="2239791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786058"/>
            <a:ext cx="4957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2868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«</a:t>
            </a:r>
            <a:r>
              <a:rPr lang="ru-RU" sz="2000" b="1" i="1" dirty="0" smtClean="0"/>
              <a:t>Метеостанция</a:t>
            </a:r>
            <a:r>
              <a:rPr lang="ru-RU" b="1" i="1" dirty="0" smtClean="0"/>
              <a:t>»</a:t>
            </a:r>
            <a:r>
              <a:rPr lang="ru-RU" dirty="0" smtClean="0"/>
              <a:t> – </a:t>
            </a:r>
            <a:r>
              <a:rPr lang="ru-RU" sz="2000" dirty="0" smtClean="0"/>
              <a:t>площадка для организации наблюдений и изучения явлений природы (осадки, направление ветра). </a:t>
            </a:r>
          </a:p>
          <a:p>
            <a:endParaRPr lang="ru-RU" dirty="0"/>
          </a:p>
        </p:txBody>
      </p:sp>
      <p:pic>
        <p:nvPicPr>
          <p:cNvPr id="3" name="Рисунок 2" descr="1647097214896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32" y="1357298"/>
            <a:ext cx="4279584" cy="5072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8274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Оборудование детской метеостанции включает в себя:</a:t>
            </a:r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3" y="928670"/>
            <a:ext cx="8001057" cy="3447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			1.</a:t>
            </a:r>
            <a:r>
              <a:rPr lang="ru-RU" sz="2000" b="1" dirty="0" smtClean="0"/>
              <a:t>Наблюдение </a:t>
            </a:r>
            <a:r>
              <a:rPr lang="ru-RU" sz="2000" b="1" dirty="0"/>
              <a:t>за ветром</a:t>
            </a:r>
            <a:r>
              <a:rPr lang="ru-RU" sz="2000" b="1" dirty="0" smtClean="0"/>
              <a:t>.</a:t>
            </a:r>
          </a:p>
          <a:p>
            <a:endParaRPr lang="ru-RU" b="1" dirty="0"/>
          </a:p>
          <a:p>
            <a:r>
              <a:rPr lang="ru-RU" b="1" dirty="0"/>
              <a:t> </a:t>
            </a:r>
            <a:r>
              <a:rPr lang="ru-RU" b="1" dirty="0" smtClean="0"/>
              <a:t>	</a:t>
            </a:r>
          </a:p>
          <a:p>
            <a:r>
              <a:rPr lang="ru-RU" b="1" dirty="0"/>
              <a:t>	</a:t>
            </a:r>
            <a:r>
              <a:rPr lang="ru-RU" b="1" dirty="0" smtClean="0"/>
              <a:t> Ветер </a:t>
            </a:r>
            <a:r>
              <a:rPr lang="ru-RU" dirty="0" smtClean="0"/>
              <a:t>–это движение воздуха в горизонтальном направлении</a:t>
            </a:r>
          </a:p>
          <a:p>
            <a:endParaRPr lang="ru-RU" dirty="0"/>
          </a:p>
          <a:p>
            <a:r>
              <a:rPr lang="ru-RU" dirty="0"/>
              <a:t>	</a:t>
            </a:r>
            <a:r>
              <a:rPr lang="ru-RU" dirty="0" smtClean="0"/>
              <a:t>	</a:t>
            </a:r>
          </a:p>
          <a:p>
            <a:r>
              <a:rPr lang="ru-RU" dirty="0"/>
              <a:t>	</a:t>
            </a:r>
            <a:r>
              <a:rPr lang="ru-RU" dirty="0" smtClean="0"/>
              <a:t> Характеризуется </a:t>
            </a:r>
            <a:r>
              <a:rPr lang="ru-RU" b="1" dirty="0"/>
              <a:t>двумя</a:t>
            </a:r>
            <a:r>
              <a:rPr lang="ru-RU" dirty="0"/>
              <a:t> основными величинами: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	Скорость.                   	   Направление.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019928" y="1409304"/>
            <a:ext cx="532640" cy="14287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446864">
            <a:off x="3778317" y="2062986"/>
            <a:ext cx="147416" cy="46819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8830950" flipH="1" flipV="1">
            <a:off x="4607571" y="2079465"/>
            <a:ext cx="158791" cy="44165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7846864" flipV="1">
            <a:off x="5023716" y="2824206"/>
            <a:ext cx="142821" cy="50377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446864">
            <a:off x="3561085" y="2856653"/>
            <a:ext cx="171453" cy="468199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72198" y="3643314"/>
            <a:ext cx="158262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KtpgmGbHUo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14414" y="3714752"/>
            <a:ext cx="257176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1428728" y="6072206"/>
            <a:ext cx="1727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Ветровой рукав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643702" y="62150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Флюгер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496" y="571480"/>
            <a:ext cx="571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	    </a:t>
            </a:r>
            <a:r>
              <a:rPr lang="ru-RU" sz="3200" b="1" dirty="0" smtClean="0">
                <a:solidFill>
                  <a:srgbClr val="FFFF00"/>
                </a:solidFill>
              </a:rPr>
              <a:t>С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143372" y="3357562"/>
            <a:ext cx="214314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786710" y="3000372"/>
            <a:ext cx="45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В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5929330"/>
            <a:ext cx="587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3000372"/>
            <a:ext cx="401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З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3761325" y="2167973"/>
            <a:ext cx="978408" cy="50006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583998">
            <a:off x="2814579" y="4014806"/>
            <a:ext cx="928614" cy="357191"/>
          </a:xfrm>
          <a:prstGeom prst="rightArrow">
            <a:avLst>
              <a:gd name="adj1" fmla="val 50000"/>
              <a:gd name="adj2" fmla="val 49046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000628" y="3143248"/>
            <a:ext cx="978408" cy="42862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357166"/>
            <a:ext cx="8286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smtClean="0"/>
              <a:t>Направление ветра определяется сторонами горизонта, ветру дают название по той стороне, откуда он дует (южный, северный, западный, восточный и т. д.)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850109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Ветровой рукав позволяет определить силу ветра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sz="2400" b="1" dirty="0" smtClean="0"/>
              <a:t>штиль</a:t>
            </a:r>
            <a:r>
              <a:rPr lang="ru-RU" sz="2400" dirty="0" smtClean="0"/>
              <a:t> </a:t>
            </a:r>
            <a:r>
              <a:rPr lang="ru-RU" dirty="0"/>
              <a:t>- листья на деревьях неподвижны, рукав не устанавливается по ветру</a:t>
            </a:r>
            <a:r>
              <a:rPr lang="ru-RU" dirty="0" smtClean="0"/>
              <a:t>.</a:t>
            </a:r>
          </a:p>
          <a:p>
            <a:r>
              <a:rPr lang="ru-RU" sz="2400" b="1" dirty="0" smtClean="0"/>
              <a:t> тихий </a:t>
            </a:r>
            <a:r>
              <a:rPr lang="ru-RU" sz="2400" dirty="0"/>
              <a:t>ветер </a:t>
            </a:r>
            <a:r>
              <a:rPr lang="ru-RU" dirty="0"/>
              <a:t>- колышутся отдельные листья, </a:t>
            </a:r>
            <a:r>
              <a:rPr lang="ru-RU" dirty="0">
                <a:solidFill>
                  <a:srgbClr val="FFFF00"/>
                </a:solidFill>
              </a:rPr>
              <a:t>колеблется рукав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sz="2400" b="1" dirty="0"/>
              <a:t>л</a:t>
            </a:r>
            <a:r>
              <a:rPr lang="ru-RU" sz="2400" b="1" dirty="0" smtClean="0"/>
              <a:t>егкий</a:t>
            </a:r>
            <a:r>
              <a:rPr lang="ru-RU" dirty="0" smtClean="0"/>
              <a:t> </a:t>
            </a:r>
            <a:r>
              <a:rPr lang="ru-RU" dirty="0"/>
              <a:t>ветер – </a:t>
            </a:r>
            <a:r>
              <a:rPr lang="ru-RU" dirty="0">
                <a:solidFill>
                  <a:srgbClr val="FFFF00"/>
                </a:solidFill>
              </a:rPr>
              <a:t>слегка колеблется рукав</a:t>
            </a:r>
            <a:r>
              <a:rPr lang="ru-RU" dirty="0"/>
              <a:t>, листья временами шелестят. </a:t>
            </a:r>
            <a:endParaRPr lang="ru-RU" dirty="0" smtClean="0"/>
          </a:p>
          <a:p>
            <a:r>
              <a:rPr lang="ru-RU" sz="2400" b="1" dirty="0" smtClean="0"/>
              <a:t>слабый</a:t>
            </a:r>
            <a:r>
              <a:rPr lang="ru-RU" dirty="0" smtClean="0"/>
              <a:t> </a:t>
            </a:r>
            <a:r>
              <a:rPr lang="ru-RU" dirty="0"/>
              <a:t>ветер – листья и тонкие ветки деревьев постоянно колышутся, ветер </a:t>
            </a:r>
            <a:r>
              <a:rPr lang="ru-RU" dirty="0">
                <a:solidFill>
                  <a:srgbClr val="FFFF00"/>
                </a:solidFill>
              </a:rPr>
              <a:t>развевает рукав</a:t>
            </a:r>
            <a:r>
              <a:rPr lang="ru-RU" dirty="0" smtClean="0"/>
              <a:t>.</a:t>
            </a:r>
          </a:p>
          <a:p>
            <a:r>
              <a:rPr lang="ru-RU" sz="2400" b="1" dirty="0" smtClean="0"/>
              <a:t> умеренный </a:t>
            </a:r>
            <a:r>
              <a:rPr lang="ru-RU" b="1" dirty="0"/>
              <a:t>ветер </a:t>
            </a:r>
            <a:r>
              <a:rPr lang="ru-RU" dirty="0"/>
              <a:t>– </a:t>
            </a:r>
            <a:r>
              <a:rPr lang="ru-RU" dirty="0" smtClean="0"/>
              <a:t> </a:t>
            </a:r>
            <a:r>
              <a:rPr lang="ru-RU" dirty="0"/>
              <a:t>приводит в движение тонкие ветки деревьев, </a:t>
            </a:r>
            <a:r>
              <a:rPr lang="ru-RU" dirty="0">
                <a:solidFill>
                  <a:srgbClr val="FFFF00"/>
                </a:solidFill>
              </a:rPr>
              <a:t>вытягивается рукав</a:t>
            </a:r>
            <a:r>
              <a:rPr lang="ru-RU" dirty="0" smtClean="0"/>
              <a:t>.</a:t>
            </a:r>
          </a:p>
          <a:p>
            <a:r>
              <a:rPr lang="ru-RU" sz="2400" b="1" dirty="0" smtClean="0"/>
              <a:t> свежий </a:t>
            </a:r>
            <a:r>
              <a:rPr lang="ru-RU" dirty="0"/>
              <a:t>ветер – качаются ветви и тонкие стволы деревьев. </a:t>
            </a:r>
            <a:r>
              <a:rPr lang="ru-RU" dirty="0">
                <a:solidFill>
                  <a:srgbClr val="FFFF00"/>
                </a:solidFill>
              </a:rPr>
              <a:t>Вытягивается рукав</a:t>
            </a:r>
            <a:r>
              <a:rPr lang="ru-RU" dirty="0"/>
              <a:t>. </a:t>
            </a:r>
            <a:r>
              <a:rPr lang="ru-RU" sz="2400" b="1" dirty="0" smtClean="0"/>
              <a:t>сильный</a:t>
            </a:r>
            <a:r>
              <a:rPr lang="ru-RU" dirty="0" smtClean="0"/>
              <a:t> </a:t>
            </a:r>
            <a:r>
              <a:rPr lang="ru-RU" dirty="0"/>
              <a:t>ветер – качаются толстые сучья деревьев, шумит лес.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 err="1" smtClean="0"/>
              <a:t>Метеобудка</a:t>
            </a:r>
            <a:r>
              <a:rPr lang="ru-RU" sz="2400" b="1" dirty="0" smtClean="0"/>
              <a:t> </a:t>
            </a:r>
            <a:r>
              <a:rPr lang="ru-RU" sz="2000" dirty="0" smtClean="0"/>
              <a:t>служит </a:t>
            </a:r>
            <a:r>
              <a:rPr lang="ru-RU" sz="2000" dirty="0"/>
              <a:t>для размещения </a:t>
            </a:r>
            <a:r>
              <a:rPr lang="ru-RU" sz="2000" dirty="0" err="1"/>
              <a:t>метеоприборов</a:t>
            </a:r>
            <a:r>
              <a:rPr lang="ru-RU" sz="2000" dirty="0" smtClean="0"/>
              <a:t>. Устроена </a:t>
            </a:r>
            <a:r>
              <a:rPr lang="ru-RU" sz="2000" dirty="0"/>
              <a:t>особым образом, чтобы защищать приборы измерения от прямого воздействия </a:t>
            </a:r>
            <a:r>
              <a:rPr lang="ru-RU" sz="2000" dirty="0" smtClean="0"/>
              <a:t>солнечных лучей </a:t>
            </a:r>
            <a:r>
              <a:rPr lang="ru-RU" sz="2000" dirty="0"/>
              <a:t>и осадков</a:t>
            </a:r>
            <a:r>
              <a:rPr lang="ru-RU" sz="2000" dirty="0" smtClean="0"/>
              <a:t>.  Здесь </a:t>
            </a:r>
            <a:r>
              <a:rPr lang="ru-RU" sz="2000" dirty="0"/>
              <a:t>размещены термометр и барометр.</a:t>
            </a:r>
          </a:p>
          <a:p>
            <a:endParaRPr lang="ru-RU" dirty="0"/>
          </a:p>
        </p:txBody>
      </p:sp>
      <p:pic>
        <p:nvPicPr>
          <p:cNvPr id="3" name="Рисунок 2" descr="_dsc6853-1000x1340 (1).jpg"/>
          <p:cNvPicPr>
            <a:picLocks noChangeAspect="1"/>
          </p:cNvPicPr>
          <p:nvPr/>
        </p:nvPicPr>
        <p:blipFill>
          <a:blip r:embed="rId2" cstate="email"/>
          <a:srcRect r="-322"/>
          <a:stretch>
            <a:fillRect/>
          </a:stretch>
        </p:blipFill>
        <p:spPr>
          <a:xfrm>
            <a:off x="214282" y="1785926"/>
            <a:ext cx="398774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termometr-tbm-3m-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5812323" y="2688743"/>
            <a:ext cx="4000528" cy="1480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85786" y="5500702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Шишки</a:t>
            </a:r>
            <a:r>
              <a:rPr lang="ru-RU" dirty="0" smtClean="0"/>
              <a:t> (природный барометр – для определения влажности воздуха. Если воздух сухой – они раскрываются, если влажный – закрываются),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00562" y="500042"/>
            <a:ext cx="44291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Барометр</a:t>
            </a:r>
            <a:r>
              <a:rPr lang="ru-RU" dirty="0"/>
              <a:t> — отмечает перемены, происходящие в воздухе. </a:t>
            </a:r>
            <a:endParaRPr lang="ru-RU" dirty="0" smtClean="0"/>
          </a:p>
          <a:p>
            <a:r>
              <a:rPr lang="ru-RU" dirty="0" smtClean="0"/>
              <a:t>Если давление падает, то  погода будет ухудшаться. Если давление растет - то это признак улучшения погоды. Среднее значение давления </a:t>
            </a:r>
            <a:r>
              <a:rPr lang="ru-RU" b="1" dirty="0" smtClean="0"/>
              <a:t>760 </a:t>
            </a:r>
            <a:r>
              <a:rPr lang="ru-RU" dirty="0" smtClean="0"/>
              <a:t>мм. </a:t>
            </a:r>
            <a:r>
              <a:rPr lang="ru-RU" dirty="0" err="1" smtClean="0"/>
              <a:t>рт</a:t>
            </a:r>
            <a:r>
              <a:rPr lang="ru-RU" dirty="0" smtClean="0"/>
              <a:t> ст.</a:t>
            </a:r>
          </a:p>
          <a:p>
            <a:r>
              <a:rPr lang="ru-RU" b="1" u="sng" dirty="0" smtClean="0"/>
              <a:t>Зимой</a:t>
            </a:r>
            <a:r>
              <a:rPr lang="ru-RU" dirty="0" smtClean="0"/>
              <a:t> высокое давление означает заморозки, а при низком давлении происходит потепление и возможны осадки</a:t>
            </a:r>
          </a:p>
          <a:p>
            <a:r>
              <a:rPr lang="ru-RU" b="1" u="sng" dirty="0" smtClean="0"/>
              <a:t>• Летом</a:t>
            </a:r>
            <a:r>
              <a:rPr lang="ru-RU" dirty="0" smtClean="0"/>
              <a:t>, наоборот, при повышении давления погода становится жаркой и сухой, а при понижении – холодает, и наступают дожди.</a:t>
            </a:r>
          </a:p>
          <a:p>
            <a:endParaRPr lang="ru-RU" dirty="0"/>
          </a:p>
        </p:txBody>
      </p:sp>
      <p:pic>
        <p:nvPicPr>
          <p:cNvPr id="4" name="Рисунок 3" descr="БТК-СН-17 УТЁС Баромет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785794"/>
            <a:ext cx="3857652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63579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/>
              <a:t>«Живые барометры»</a:t>
            </a:r>
          </a:p>
          <a:p>
            <a:pPr algn="ctr"/>
            <a:r>
              <a:rPr lang="ru-RU" sz="2000" dirty="0" smtClean="0"/>
              <a:t>1.Паук плетет паутину – это, значит, быть хорошей погоде, а если паук затаился – быть дождю.</a:t>
            </a:r>
          </a:p>
          <a:p>
            <a:r>
              <a:rPr lang="ru-RU" sz="2000" b="1" dirty="0" smtClean="0"/>
              <a:t>2 </a:t>
            </a:r>
            <a:r>
              <a:rPr lang="ru-RU" sz="2000" dirty="0" smtClean="0"/>
              <a:t>Ноготки развернули венчики рано утром - ожидается ясная погода, после полудня - дождь, гроза.</a:t>
            </a:r>
          </a:p>
          <a:p>
            <a:r>
              <a:rPr lang="ru-RU" sz="2000" dirty="0" smtClean="0"/>
              <a:t>3. Одуванчик сжимает свой шар - быть дождю.</a:t>
            </a:r>
          </a:p>
          <a:p>
            <a:r>
              <a:rPr lang="ru-RU" sz="2000" dirty="0" smtClean="0"/>
              <a:t>4.Листья клена начинают "лить слезы" ещё за 3-4 суток. Выделяя капельки сока у основания черенков.</a:t>
            </a:r>
          </a:p>
          <a:p>
            <a:pPr algn="ctr"/>
            <a:endParaRPr lang="ru-RU" sz="2000" b="1" dirty="0" smtClean="0"/>
          </a:p>
          <a:p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3" y="285728"/>
            <a:ext cx="87868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  <a:r>
              <a:rPr lang="ru-RU" sz="2400" b="1" dirty="0" err="1"/>
              <a:t>Осадкомер</a:t>
            </a:r>
            <a:r>
              <a:rPr lang="ru-RU" dirty="0"/>
              <a:t> – это прибор для измерения количества осадков. Дети наглядно видят были ли сегодня осадки, какие: </a:t>
            </a:r>
            <a:r>
              <a:rPr lang="ru-RU" dirty="0" smtClean="0"/>
              <a:t>снег/дождь; </a:t>
            </a:r>
            <a:r>
              <a:rPr lang="ru-RU" dirty="0"/>
              <a:t>могут в сосуде, куда стекают осадки определить количество.</a:t>
            </a:r>
          </a:p>
          <a:p>
            <a:endParaRPr lang="ru-RU" dirty="0"/>
          </a:p>
        </p:txBody>
      </p:sp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74" y="1285860"/>
            <a:ext cx="3471878" cy="5207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504</TotalTime>
  <Words>355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Olga_M</dc:creator>
  <cp:lastModifiedBy>Olga_M</cp:lastModifiedBy>
  <cp:revision>58</cp:revision>
  <dcterms:created xsi:type="dcterms:W3CDTF">2022-03-27T13:23:33Z</dcterms:created>
  <dcterms:modified xsi:type="dcterms:W3CDTF">2022-04-28T16:32:17Z</dcterms:modified>
</cp:coreProperties>
</file>