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4" r:id="rId4"/>
    <p:sldId id="259" r:id="rId5"/>
    <p:sldId id="260" r:id="rId6"/>
    <p:sldId id="261" r:id="rId7"/>
    <p:sldId id="262" r:id="rId8"/>
    <p:sldId id="263" r:id="rId9"/>
    <p:sldId id="265" r:id="rId10"/>
    <p:sldId id="285" r:id="rId11"/>
    <p:sldId id="286" r:id="rId12"/>
    <p:sldId id="287" r:id="rId13"/>
    <p:sldId id="288" r:id="rId14"/>
    <p:sldId id="289" r:id="rId15"/>
    <p:sldId id="290" r:id="rId16"/>
    <p:sldId id="292" r:id="rId17"/>
    <p:sldId id="293" r:id="rId18"/>
    <p:sldId id="296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5ACF2B"/>
    <a:srgbClr val="006600"/>
    <a:srgbClr val="FFFF66"/>
    <a:srgbClr val="CC0000"/>
    <a:srgbClr val="008000"/>
    <a:srgbClr val="006400"/>
    <a:srgbClr val="00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2636912"/>
            <a:ext cx="7020272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414908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75FBB-5F91-44C8-A6BB-FC6D15DD0A3C}" type="datetimeFigureOut">
              <a:rPr lang="ru-RU"/>
              <a:pPr>
                <a:defRPr/>
              </a:pPr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EBCEB-5F01-4EB2-B768-A4CC206DD9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8C620-6981-43DB-8CBD-AABFB5E6330D}" type="datetimeFigureOut">
              <a:rPr lang="ru-RU"/>
              <a:pPr>
                <a:defRPr/>
              </a:pPr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423B0-8942-4B87-A323-2322FC371E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09975-2B4F-4257-B642-87BCD5F40515}" type="datetimeFigureOut">
              <a:rPr lang="ru-RU"/>
              <a:pPr>
                <a:defRPr/>
              </a:pPr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7DDD7-8403-4890-AA7E-BFCE4203AB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E4825-1B54-41E2-9AA6-03D1004E2E34}" type="datetimeFigureOut">
              <a:rPr lang="ru-RU"/>
              <a:pPr>
                <a:defRPr/>
              </a:pPr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D29CD-AD85-4166-9C35-DD44088B9B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4077072"/>
            <a:ext cx="6948264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95736" y="2564904"/>
            <a:ext cx="6948264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11947-E451-4E39-852A-8C57BBA0C261}" type="datetimeFigureOut">
              <a:rPr lang="ru-RU"/>
              <a:pPr>
                <a:defRPr/>
              </a:pPr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5B9BC-E7C1-4EC0-930A-BDDD78D51D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09F74-B40E-4CD8-AB59-9ABBAA3C7B51}" type="datetimeFigureOut">
              <a:rPr lang="ru-RU"/>
              <a:pPr>
                <a:defRPr/>
              </a:pPr>
              <a:t>28.04.2022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A9D5D-0151-4C84-8D3A-8F0DCF593D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1BF56-327D-49C5-B891-046E68227B1E}" type="datetimeFigureOut">
              <a:rPr lang="ru-RU"/>
              <a:pPr>
                <a:defRPr/>
              </a:pPr>
              <a:t>28.04.2022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E49B1-3860-49A1-B285-8ED4741FAA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73CC7-3A2A-4A0C-B79A-6A4B93774FCD}" type="datetimeFigureOut">
              <a:rPr lang="ru-RU"/>
              <a:pPr>
                <a:defRPr/>
              </a:pPr>
              <a:t>28.04.2022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6B98D-47F9-4214-8144-89B3C3ACCA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F3699-6975-4553-A291-AF3A5BB6F506}" type="datetimeFigureOut">
              <a:rPr lang="ru-RU"/>
              <a:pPr>
                <a:defRPr/>
              </a:pPr>
              <a:t>28.04.2022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6C0E4-5199-4843-882B-6D5CC9FA12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F002A-64A6-4B9B-A363-D5AE44BA1046}" type="datetimeFigureOut">
              <a:rPr lang="ru-RU"/>
              <a:pPr>
                <a:defRPr/>
              </a:pPr>
              <a:t>28.04.2022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F20DA-44B7-483E-830E-29AB2ACAA5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87053-AD94-43BC-B862-A067E4100CF2}" type="datetimeFigureOut">
              <a:rPr lang="ru-RU"/>
              <a:pPr>
                <a:defRPr/>
              </a:pPr>
              <a:t>28.04.2022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FE9B5-A960-494E-9068-CB36E42485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274638"/>
            <a:ext cx="6985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1187450" y="1600200"/>
            <a:ext cx="74993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127F323-188A-45CE-813B-8616BB44C532}" type="datetimeFigureOut">
              <a:rPr lang="ru-RU"/>
              <a:pPr>
                <a:defRPr/>
              </a:pPr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E329863-FA36-468E-8B11-ADBD529B3F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01" r:id="rId2"/>
    <p:sldLayoutId id="214748371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ln w="19050">
            <a:solidFill>
              <a:schemeClr val="tx2">
                <a:tint val="1000"/>
              </a:schemeClr>
            </a:solidFill>
            <a:prstDash val="solid"/>
          </a:ln>
          <a:solidFill>
            <a:srgbClr val="77933C"/>
          </a:solidFill>
          <a:effectLst>
            <a:outerShdw blurRad="50000" dist="50800" dir="7500000" algn="tl">
              <a:srgbClr val="000000">
                <a:shade val="5000"/>
                <a:alpha val="35000"/>
              </a:srgbClr>
            </a:outerShdw>
          </a:effectLst>
          <a:latin typeface="Constantia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77933C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77933C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77933C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77933C"/>
          </a:solidFill>
          <a:latin typeface="Constant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77933C"/>
          </a:solidFill>
          <a:latin typeface="Constant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77933C"/>
          </a:solidFill>
          <a:latin typeface="Constant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77933C"/>
          </a:solidFill>
          <a:latin typeface="Constant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77933C"/>
          </a:solidFill>
          <a:latin typeface="Constanti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4F6228"/>
          </a:solidFill>
          <a:latin typeface="Constantia" pitchFamily="18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4F6228"/>
          </a:solidFill>
          <a:latin typeface="Constantia" pitchFamily="18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4F6228"/>
          </a:solidFill>
          <a:latin typeface="Constantia" pitchFamily="18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4F6228"/>
          </a:solidFill>
          <a:latin typeface="Constantia" pitchFamily="18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4F6228"/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4075" y="2636838"/>
            <a:ext cx="7019925" cy="147002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dirty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ПРОЕКТ </a:t>
            </a:r>
            <a:br>
              <a:rPr lang="ru-RU" sz="6000" dirty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6000" dirty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«ОГОРОД НА ОКНЕ»</a:t>
            </a:r>
          </a:p>
        </p:txBody>
      </p:sp>
      <p:sp>
        <p:nvSpPr>
          <p:cNvPr id="409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3375" y="4149080"/>
            <a:ext cx="4500563" cy="2318395"/>
          </a:xfrm>
        </p:spPr>
        <p:txBody>
          <a:bodyPr/>
          <a:lstStyle/>
          <a:p>
            <a:pPr algn="r" eaLnBrk="1" hangingPunct="1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b="1" u="sng" dirty="0">
              <a:solidFill>
                <a:srgbClr val="0000FF"/>
              </a:solidFill>
            </a:endParaRPr>
          </a:p>
          <a:p>
            <a:pPr algn="r" eaLnBrk="1" hangingPunct="1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u="sng" dirty="0">
                <a:solidFill>
                  <a:srgbClr val="0000FF"/>
                </a:solidFill>
              </a:rPr>
              <a:t>Воспитатель:</a:t>
            </a:r>
          </a:p>
          <a:p>
            <a:pPr algn="r" eaLnBrk="1" hangingPunct="1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 err="1" smtClean="0">
                <a:solidFill>
                  <a:srgbClr val="0000FF"/>
                </a:solidFill>
              </a:rPr>
              <a:t>Ногих</a:t>
            </a:r>
            <a:r>
              <a:rPr lang="ru-RU" b="1" dirty="0" smtClean="0">
                <a:solidFill>
                  <a:srgbClr val="0000FF"/>
                </a:solidFill>
              </a:rPr>
              <a:t> А.А.</a:t>
            </a:r>
            <a:endParaRPr lang="ru-RU" b="1" dirty="0">
              <a:solidFill>
                <a:srgbClr val="0000FF"/>
              </a:solidFill>
            </a:endParaRPr>
          </a:p>
          <a:p>
            <a:pPr algn="r" eaLnBrk="1" hangingPunct="1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>
                <a:solidFill>
                  <a:srgbClr val="0000FF"/>
                </a:solidFill>
              </a:rPr>
              <a:t> </a:t>
            </a:r>
          </a:p>
          <a:p>
            <a:pPr algn="r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dirty="0">
              <a:solidFill>
                <a:srgbClr val="4F6228"/>
              </a:solidFill>
            </a:endParaRPr>
          </a:p>
        </p:txBody>
      </p:sp>
      <p:sp>
        <p:nvSpPr>
          <p:cNvPr id="4100" name="Прямоугольник 3"/>
          <p:cNvSpPr>
            <a:spLocks noChangeArrowheads="1"/>
          </p:cNvSpPr>
          <p:nvPr/>
        </p:nvSpPr>
        <p:spPr bwMode="auto">
          <a:xfrm>
            <a:off x="-684584" y="0"/>
            <a:ext cx="993710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800" b="1" dirty="0">
                <a:latin typeface="Monotype Corsiva" panose="03010101010201010101" pitchFamily="66" charset="0"/>
              </a:rPr>
              <a:t>    МАДОУ детский сад № 278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Познание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3000" y="1328738"/>
            <a:ext cx="7715250" cy="1143000"/>
          </a:xfrm>
        </p:spPr>
        <p:txBody>
          <a:bodyPr rtlCol="0">
            <a:normAutofit lnSpcReduction="1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rgbClr val="000000"/>
                </a:solidFill>
                <a:cs typeface="Times New Roman" pitchFamily="16" charset="0"/>
              </a:rPr>
              <a:t>Экология.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rgbClr val="000000"/>
                </a:solidFill>
                <a:cs typeface="Times New Roman" pitchFamily="16" charset="0"/>
              </a:rPr>
              <a:t>Тема: «Все начинается с семечка»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9" name="Рисунок 8" descr="Изображение выглядит как ребенок, человек, мальчик&#10;&#10;Автоматически созданное описание">
            <a:extLst>
              <a:ext uri="{FF2B5EF4-FFF2-40B4-BE49-F238E27FC236}">
                <a16:creationId xmlns:a16="http://schemas.microsoft.com/office/drawing/2014/main" xmlns="" id="{DAD8C33F-FEA6-4AAA-B989-8620D8F4B55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716018" y="2300927"/>
            <a:ext cx="3486451" cy="44203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Изображение выглядит как текст, человек&#10;&#10;Автоматически созданное описание">
            <a:extLst>
              <a:ext uri="{FF2B5EF4-FFF2-40B4-BE49-F238E27FC236}">
                <a16:creationId xmlns:a16="http://schemas.microsoft.com/office/drawing/2014/main" xmlns="" id="{3340FFCA-817C-4E82-90CA-406C09D633F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666871" y="2244468"/>
            <a:ext cx="2761113" cy="44767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3702168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Практическая деятельность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pic>
        <p:nvPicPr>
          <p:cNvPr id="6" name="Рисунок 5" descr="Изображение выглядит как человек, толпа&#10;&#10;Автоматически созданное описание">
            <a:extLst>
              <a:ext uri="{FF2B5EF4-FFF2-40B4-BE49-F238E27FC236}">
                <a16:creationId xmlns:a16="http://schemas.microsoft.com/office/drawing/2014/main" xmlns="" id="{86AD4F31-CA28-49A8-83A2-446197B76CC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53365" y="1570186"/>
            <a:ext cx="3862074" cy="50131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Изображение выглядит как ребенок, человек, маленький, девочка&#10;&#10;Автоматически созданное описание">
            <a:extLst>
              <a:ext uri="{FF2B5EF4-FFF2-40B4-BE49-F238E27FC236}">
                <a16:creationId xmlns:a16="http://schemas.microsoft.com/office/drawing/2014/main" xmlns="" id="{80303D11-01F7-4AF6-B636-3820A65B963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860032" y="1570186"/>
            <a:ext cx="3862074" cy="50851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41439452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kumimoji="0" lang="ru-RU" sz="4000" b="1" i="0" u="none" strike="noStrike" kern="1200" cap="none" spc="0" normalizeH="0" baseline="0" noProof="0" dirty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nstantia" pitchFamily="18" charset="0"/>
                <a:ea typeface="+mj-ea"/>
                <a:cs typeface="+mj-cs"/>
              </a:rPr>
              <a:t>Практическая деятельность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pic>
        <p:nvPicPr>
          <p:cNvPr id="9" name="Рисунок 8" descr="Изображение выглядит как человек, мальчик, молодой&#10;&#10;Автоматически созданное описание">
            <a:extLst>
              <a:ext uri="{FF2B5EF4-FFF2-40B4-BE49-F238E27FC236}">
                <a16:creationId xmlns:a16="http://schemas.microsoft.com/office/drawing/2014/main" xmlns="" id="{87EB393C-A3DE-4323-BDFF-7DDCEA0E430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556792"/>
            <a:ext cx="8748464" cy="42561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8865721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Коммуникация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2051720" y="1417638"/>
            <a:ext cx="5904656" cy="5357812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sz="36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Рассматривание иллюстраций в энциклопедии, в альбомах об овощах;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36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Беседы: «Витамины на окне», «Урожай с грядки», «Моя любимая дача»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36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«Овощи. Что мы знаем о них?»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36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Пальчиковая игра «Засолка капусты»</a:t>
            </a:r>
          </a:p>
          <a:p>
            <a:pPr eaLnBrk="1" hangingPunct="1"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213026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ln w="19050">
                  <a:noFill/>
                  <a:prstDash val="solid"/>
                </a:ln>
                <a:solidFill>
                  <a:srgbClr val="006600"/>
                </a:solidFill>
                <a:effectLst/>
              </a:rPr>
              <a:t>Чтение художественной литературы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75" y="1785938"/>
            <a:ext cx="7499350" cy="4329112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Clr>
                <a:srgbClr val="006400"/>
              </a:buClr>
              <a:buFont typeface="Wingdings" pitchFamily="2" charset="2"/>
              <a:buChar char="v"/>
              <a:defRPr/>
            </a:pPr>
            <a:r>
              <a:rPr lang="ru-RU" dirty="0">
                <a:solidFill>
                  <a:schemeClr val="tx1"/>
                </a:solidFill>
              </a:rPr>
              <a:t>«Вершки и корешки» р.н. сказка</a:t>
            </a:r>
          </a:p>
          <a:p>
            <a:pPr eaLnBrk="1" fontAlgn="auto" hangingPunct="1">
              <a:spcAft>
                <a:spcPts val="0"/>
              </a:spcAft>
              <a:buClr>
                <a:srgbClr val="006400"/>
              </a:buClr>
              <a:buFont typeface="Wingdings" pitchFamily="2" charset="2"/>
              <a:buChar char="v"/>
              <a:defRPr/>
            </a:pPr>
            <a:r>
              <a:rPr lang="ru-RU" dirty="0">
                <a:solidFill>
                  <a:schemeClr val="tx1"/>
                </a:solidFill>
              </a:rPr>
              <a:t>«Пых» </a:t>
            </a:r>
            <a:r>
              <a:rPr lang="ru-RU" dirty="0" err="1">
                <a:solidFill>
                  <a:schemeClr val="tx1"/>
                </a:solidFill>
              </a:rPr>
              <a:t>бел.н</a:t>
            </a:r>
            <a:r>
              <a:rPr lang="ru-RU" dirty="0">
                <a:solidFill>
                  <a:schemeClr val="tx1"/>
                </a:solidFill>
              </a:rPr>
              <a:t>. сказка</a:t>
            </a:r>
          </a:p>
          <a:p>
            <a:pPr eaLnBrk="1" fontAlgn="auto" hangingPunct="1">
              <a:spcAft>
                <a:spcPts val="0"/>
              </a:spcAft>
              <a:buClr>
                <a:srgbClr val="006400"/>
              </a:buClr>
              <a:buFont typeface="Wingdings" pitchFamily="2" charset="2"/>
              <a:buChar char="v"/>
              <a:defRPr/>
            </a:pPr>
            <a:r>
              <a:rPr lang="ru-RU" dirty="0">
                <a:solidFill>
                  <a:schemeClr val="tx1"/>
                </a:solidFill>
              </a:rPr>
              <a:t>«Колосок» </a:t>
            </a:r>
            <a:r>
              <a:rPr lang="ru-RU" dirty="0" err="1">
                <a:solidFill>
                  <a:schemeClr val="tx1"/>
                </a:solidFill>
              </a:rPr>
              <a:t>укр.н</a:t>
            </a:r>
            <a:r>
              <a:rPr lang="ru-RU" dirty="0">
                <a:solidFill>
                  <a:schemeClr val="tx1"/>
                </a:solidFill>
              </a:rPr>
              <a:t>. сказка</a:t>
            </a:r>
          </a:p>
          <a:p>
            <a:pPr eaLnBrk="1" fontAlgn="auto" hangingPunct="1">
              <a:spcAft>
                <a:spcPts val="0"/>
              </a:spcAft>
              <a:buClr>
                <a:srgbClr val="006400"/>
              </a:buClr>
              <a:buFont typeface="Wingdings" pitchFamily="2" charset="2"/>
              <a:buChar char="v"/>
              <a:defRPr/>
            </a:pPr>
            <a:r>
              <a:rPr lang="ru-RU" dirty="0">
                <a:solidFill>
                  <a:schemeClr val="tx1"/>
                </a:solidFill>
              </a:rPr>
              <a:t>«Овощи» Ю. </a:t>
            </a:r>
            <a:r>
              <a:rPr lang="ru-RU" dirty="0" err="1">
                <a:solidFill>
                  <a:schemeClr val="tx1"/>
                </a:solidFill>
              </a:rPr>
              <a:t>Тувим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  <a:p>
            <a:pPr eaLnBrk="1" fontAlgn="auto" hangingPunct="1">
              <a:spcAft>
                <a:spcPts val="0"/>
              </a:spcAft>
              <a:buClr>
                <a:srgbClr val="006400"/>
              </a:buClr>
              <a:buFont typeface="Wingdings" pitchFamily="2" charset="2"/>
              <a:buChar char="v"/>
              <a:defRPr/>
            </a:pPr>
            <a:r>
              <a:rPr lang="ru-RU" dirty="0">
                <a:solidFill>
                  <a:schemeClr val="tx1"/>
                </a:solidFill>
              </a:rPr>
              <a:t>«Удивительный огород» </a:t>
            </a:r>
            <a:r>
              <a:rPr lang="ru-RU" dirty="0" err="1">
                <a:solidFill>
                  <a:schemeClr val="tx1"/>
                </a:solidFill>
              </a:rPr>
              <a:t>Н.Кончаловская</a:t>
            </a:r>
            <a:endParaRPr lang="ru-RU" dirty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rgbClr val="006400"/>
              </a:buClr>
              <a:buFont typeface="Wingdings" pitchFamily="2" charset="2"/>
              <a:buChar char="v"/>
              <a:defRPr/>
            </a:pPr>
            <a:r>
              <a:rPr lang="ru-RU" dirty="0">
                <a:solidFill>
                  <a:schemeClr val="tx1"/>
                </a:solidFill>
              </a:rPr>
              <a:t>Загадки, пословицы и поговорки  о труде, овощах, орудиях труда.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17101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274638"/>
            <a:ext cx="6384925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ln w="19050">
                  <a:noFill/>
                  <a:prstDash val="solid"/>
                </a:ln>
                <a:solidFill>
                  <a:srgbClr val="006600"/>
                </a:solidFill>
              </a:rPr>
              <a:t>Безопасность, </a:t>
            </a:r>
            <a:br>
              <a:rPr lang="ru-RU" dirty="0">
                <a:ln w="19050">
                  <a:noFill/>
                  <a:prstDash val="solid"/>
                </a:ln>
                <a:solidFill>
                  <a:srgbClr val="006600"/>
                </a:solidFill>
              </a:rPr>
            </a:br>
            <a:r>
              <a:rPr lang="ru-RU" dirty="0">
                <a:ln w="19050">
                  <a:noFill/>
                  <a:prstDash val="solid"/>
                </a:ln>
                <a:solidFill>
                  <a:srgbClr val="006600"/>
                </a:solidFill>
              </a:rPr>
              <a:t>здоровье</a:t>
            </a:r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>
          <a:xfrm>
            <a:off x="1187450" y="1600200"/>
            <a:ext cx="7499350" cy="361473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dirty="0">
                <a:solidFill>
                  <a:schemeClr val="tx1"/>
                </a:solidFill>
              </a:rPr>
              <a:t>Беседы: </a:t>
            </a:r>
          </a:p>
          <a:p>
            <a:pPr eaLnBrk="1" hangingPunct="1">
              <a:buClr>
                <a:srgbClr val="006400"/>
              </a:buClr>
              <a:buFont typeface="Wingdings" pitchFamily="2" charset="2"/>
              <a:buChar char="v"/>
            </a:pPr>
            <a:r>
              <a:rPr lang="ru-RU" dirty="0">
                <a:solidFill>
                  <a:schemeClr val="tx1"/>
                </a:solidFill>
              </a:rPr>
              <a:t>«Какая пища полезней»</a:t>
            </a:r>
          </a:p>
          <a:p>
            <a:pPr eaLnBrk="1" hangingPunct="1">
              <a:buClr>
                <a:srgbClr val="006400"/>
              </a:buClr>
              <a:buFont typeface="Wingdings" pitchFamily="2" charset="2"/>
              <a:buChar char="v"/>
            </a:pPr>
            <a:r>
              <a:rPr lang="ru-RU" dirty="0">
                <a:solidFill>
                  <a:schemeClr val="tx1"/>
                </a:solidFill>
              </a:rPr>
              <a:t>«Осторожно нитраты!»</a:t>
            </a:r>
          </a:p>
          <a:p>
            <a:pPr eaLnBrk="1" hangingPunct="1">
              <a:buClr>
                <a:srgbClr val="006400"/>
              </a:buClr>
              <a:buFont typeface="Wingdings" pitchFamily="2" charset="2"/>
              <a:buChar char="v"/>
            </a:pPr>
            <a:r>
              <a:rPr lang="ru-RU" dirty="0">
                <a:solidFill>
                  <a:schemeClr val="tx1"/>
                </a:solidFill>
              </a:rPr>
              <a:t>«Стой – Овощ мой перед едой!»</a:t>
            </a:r>
          </a:p>
          <a:p>
            <a:pPr eaLnBrk="1" hangingPunct="1">
              <a:buClr>
                <a:srgbClr val="006400"/>
              </a:buClr>
              <a:buFont typeface="Wingdings" pitchFamily="2" charset="2"/>
              <a:buChar char="v"/>
            </a:pPr>
            <a:r>
              <a:rPr lang="ru-RU" dirty="0">
                <a:solidFill>
                  <a:schemeClr val="tx1"/>
                </a:solidFill>
              </a:rPr>
              <a:t>«Могут ли овощи принести вред нашему здоровью?»</a:t>
            </a:r>
          </a:p>
          <a:p>
            <a:pPr eaLnBrk="1" hangingPunct="1"/>
            <a:endParaRPr lang="ru-RU" dirty="0"/>
          </a:p>
        </p:txBody>
      </p:sp>
      <p:pic>
        <p:nvPicPr>
          <p:cNvPr id="26628" name="Picture 5" descr="G:\СОХРАНЕННЫЕ ДОКУМЕНТЫ 3\НАГЛЯДНОСТЬ ДЛЯ ДОУ\АНИМАШКИ\Профессии\1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0" y="4857750"/>
            <a:ext cx="1169988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0132107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285750"/>
            <a:ext cx="6985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ln w="19050">
                  <a:noFill/>
                  <a:prstDash val="solid"/>
                </a:ln>
                <a:solidFill>
                  <a:srgbClr val="006600"/>
                </a:solidFill>
              </a:rPr>
              <a:t>Работа с родителями:</a:t>
            </a:r>
          </a:p>
        </p:txBody>
      </p:sp>
      <p:sp>
        <p:nvSpPr>
          <p:cNvPr id="28675" name="Содержимое 2"/>
          <p:cNvSpPr>
            <a:spLocks noGrp="1"/>
          </p:cNvSpPr>
          <p:nvPr>
            <p:ph idx="1"/>
          </p:nvPr>
        </p:nvSpPr>
        <p:spPr>
          <a:xfrm>
            <a:off x="1187450" y="1714500"/>
            <a:ext cx="7956550" cy="4525963"/>
          </a:xfrm>
        </p:spPr>
        <p:txBody>
          <a:bodyPr/>
          <a:lstStyle/>
          <a:p>
            <a:pPr eaLnBrk="1" hangingPunct="1">
              <a:buClr>
                <a:srgbClr val="006400"/>
              </a:buClr>
              <a:buFont typeface="Wingdings" pitchFamily="2" charset="2"/>
              <a:buChar char="v"/>
            </a:pPr>
            <a:r>
              <a:rPr lang="ru-RU" b="1">
                <a:solidFill>
                  <a:schemeClr val="tx1"/>
                </a:solidFill>
              </a:rPr>
              <a:t>Папка передвижка </a:t>
            </a:r>
            <a:r>
              <a:rPr lang="ru-RU">
                <a:solidFill>
                  <a:schemeClr val="tx1"/>
                </a:solidFill>
              </a:rPr>
              <a:t>«Полезные свойства овощей»</a:t>
            </a:r>
          </a:p>
          <a:p>
            <a:pPr eaLnBrk="1" hangingPunct="1">
              <a:buClr>
                <a:srgbClr val="006400"/>
              </a:buClr>
              <a:buFont typeface="Wingdings" pitchFamily="2" charset="2"/>
              <a:buChar char="v"/>
            </a:pPr>
            <a:r>
              <a:rPr lang="ru-RU" b="1">
                <a:solidFill>
                  <a:schemeClr val="tx1"/>
                </a:solidFill>
              </a:rPr>
              <a:t>Консультация</a:t>
            </a:r>
            <a:r>
              <a:rPr lang="ru-RU">
                <a:solidFill>
                  <a:schemeClr val="tx1"/>
                </a:solidFill>
              </a:rPr>
              <a:t> «Как сделать огород на окне»</a:t>
            </a:r>
          </a:p>
          <a:p>
            <a:pPr eaLnBrk="1" hangingPunct="1">
              <a:buClr>
                <a:srgbClr val="006400"/>
              </a:buClr>
              <a:buFont typeface="Wingdings" pitchFamily="2" charset="2"/>
              <a:buChar char="v"/>
            </a:pPr>
            <a:r>
              <a:rPr lang="ru-RU">
                <a:solidFill>
                  <a:schemeClr val="tx1"/>
                </a:solidFill>
              </a:rPr>
              <a:t> </a:t>
            </a:r>
            <a:r>
              <a:rPr lang="ru-RU" b="1">
                <a:solidFill>
                  <a:schemeClr val="tx1"/>
                </a:solidFill>
              </a:rPr>
              <a:t>Приобретение родителями для детей в группу необходимого оборудования </a:t>
            </a:r>
            <a:r>
              <a:rPr lang="ru-RU">
                <a:solidFill>
                  <a:schemeClr val="tx1"/>
                </a:solidFill>
              </a:rPr>
              <a:t>(контейнеры, земля, семена)</a:t>
            </a:r>
          </a:p>
          <a:p>
            <a:pPr eaLnBrk="1" hangingPunct="1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35625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III ЭТАП -ЗАКЛЮЧИТЕЛЬНЫЙ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889248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b="1" dirty="0">
                <a:solidFill>
                  <a:srgbClr val="000000"/>
                </a:solidFill>
                <a:cs typeface="Times New Roman" pitchFamily="16" charset="0"/>
              </a:rPr>
              <a:t>    Подведение итогов реализации проекта. 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b="1" dirty="0">
                <a:solidFill>
                  <a:srgbClr val="000000"/>
                </a:solidFill>
                <a:cs typeface="Times New Roman" pitchFamily="16" charset="0"/>
              </a:rPr>
              <a:t>  Оформление «Огород на окне».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343799C2-4E85-4C9D-A6F5-6957270516B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83568" y="2541250"/>
            <a:ext cx="7938628" cy="40661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8977323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412776"/>
            <a:ext cx="8786842" cy="1008112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b="1" i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СПАСИБО ЗА ВНИМАНИЕ!</a:t>
            </a:r>
          </a:p>
        </p:txBody>
      </p:sp>
      <p:pic>
        <p:nvPicPr>
          <p:cNvPr id="4" name="Рисунок 3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xmlns="" id="{D7769E83-312E-43ED-8D35-34556516F2D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2348880"/>
            <a:ext cx="8009490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346388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 ПРОЕКТЕ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b="1" dirty="0">
                <a:solidFill>
                  <a:srgbClr val="000000"/>
                </a:solidFill>
              </a:rPr>
              <a:t>Тип проекта</a:t>
            </a:r>
            <a:r>
              <a:rPr lang="ru-RU" dirty="0">
                <a:solidFill>
                  <a:srgbClr val="000000"/>
                </a:solidFill>
              </a:rPr>
              <a:t>: познавательно-исследовательский    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b="1" dirty="0">
                <a:solidFill>
                  <a:srgbClr val="000000"/>
                </a:solidFill>
              </a:rPr>
              <a:t>Участники проекта:</a:t>
            </a:r>
            <a:r>
              <a:rPr lang="ru-RU" dirty="0">
                <a:solidFill>
                  <a:srgbClr val="000000"/>
                </a:solidFill>
              </a:rPr>
              <a:t> дети </a:t>
            </a:r>
            <a:r>
              <a:rPr lang="ru-RU" dirty="0" smtClean="0">
                <a:solidFill>
                  <a:srgbClr val="000000"/>
                </a:solidFill>
              </a:rPr>
              <a:t>средней </a:t>
            </a:r>
            <a:r>
              <a:rPr lang="ru-RU" dirty="0">
                <a:solidFill>
                  <a:srgbClr val="000000"/>
                </a:solidFill>
              </a:rPr>
              <a:t>группы </a:t>
            </a:r>
            <a:r>
              <a:rPr lang="ru-RU" dirty="0" smtClean="0">
                <a:solidFill>
                  <a:srgbClr val="000000"/>
                </a:solidFill>
              </a:rPr>
              <a:t>«Подсолнушки», </a:t>
            </a:r>
            <a:r>
              <a:rPr lang="ru-RU" dirty="0">
                <a:solidFill>
                  <a:srgbClr val="000000"/>
                </a:solidFill>
              </a:rPr>
              <a:t>родители воспитанников, воспитатели группы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b="1" dirty="0">
                <a:solidFill>
                  <a:srgbClr val="000000"/>
                </a:solidFill>
              </a:rPr>
              <a:t>Срок реализации проекта:</a:t>
            </a:r>
            <a:r>
              <a:rPr lang="ru-RU" dirty="0">
                <a:solidFill>
                  <a:srgbClr val="000000"/>
                </a:solidFill>
              </a:rPr>
              <a:t> краткосрочный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b="1" dirty="0">
                <a:solidFill>
                  <a:srgbClr val="000000"/>
                </a:solidFill>
              </a:rPr>
              <a:t>Формы работы:</a:t>
            </a:r>
            <a:r>
              <a:rPr lang="ru-RU" dirty="0">
                <a:solidFill>
                  <a:srgbClr val="000000"/>
                </a:solidFill>
              </a:rPr>
              <a:t> игровая, познавательная, продуктивная, работа с родителями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ПРОЕКТНАЯ ИДЕЯ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75" y="1714500"/>
            <a:ext cx="7499350" cy="1928813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6" charset="0"/>
              </a:rPr>
              <a:t>Создать в группе детского сада огород на окне.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6DC9914-BB2E-4888-8D43-2D14B2AF4B3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83568" y="2402156"/>
            <a:ext cx="7920880" cy="3953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900390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ЦЕЛЬ ПРОЕКТА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1187450" y="2357438"/>
            <a:ext cx="7499350" cy="3768725"/>
          </a:xfrm>
        </p:spPr>
        <p:txBody>
          <a:bodyPr/>
          <a:lstStyle/>
          <a:p>
            <a:pPr algn="ctr" eaLnBrk="1" hangingPunct="1">
              <a:spcBef>
                <a:spcPct val="0"/>
              </a:spcBef>
              <a:buFont typeface="Arial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b="1" dirty="0">
                <a:solidFill>
                  <a:srgbClr val="000000"/>
                </a:solidFill>
                <a:cs typeface="Times New Roman" pitchFamily="18" charset="0"/>
              </a:rPr>
              <a:t>Обобщить и расширить знания дошкольников о том, как ухаживать за растениями в комнатных условиях; 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b="1" dirty="0">
                <a:solidFill>
                  <a:srgbClr val="000000"/>
                </a:solidFill>
                <a:cs typeface="Times New Roman" pitchFamily="18" charset="0"/>
              </a:rPr>
              <a:t>   сделать проект сотворчеством воспитателей, детей и родителей.</a:t>
            </a:r>
          </a:p>
          <a:p>
            <a:pPr algn="ctr" eaLnBrk="1" hangingPunct="1"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ЗАДАЧИ  ПРОЕКТА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450" y="1600200"/>
            <a:ext cx="7956550" cy="5043488"/>
          </a:xfrm>
        </p:spPr>
        <p:txBody>
          <a:bodyPr rtlCol="0">
            <a:normAutofit fontScale="70000" lnSpcReduction="20000"/>
          </a:bodyPr>
          <a:lstStyle/>
          <a:p>
            <a:pPr marL="341313" indent="-341313" eaLnBrk="1" fontAlgn="auto" hangingPunct="1">
              <a:spcAft>
                <a:spcPts val="0"/>
              </a:spcAft>
              <a:buClr>
                <a:srgbClr val="006400"/>
              </a:buClr>
              <a:buSzPct val="133000"/>
              <a:buFont typeface="Wingdings" pitchFamily="2" charset="2"/>
              <a:buChar char="v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3400" b="1" dirty="0">
                <a:solidFill>
                  <a:srgbClr val="000000"/>
                </a:solidFill>
                <a:cs typeface="Times New Roman" pitchFamily="16" charset="0"/>
              </a:rPr>
              <a:t>Способствовать расширению познания детей об уходе за растениями в комнатных условиях. </a:t>
            </a:r>
          </a:p>
          <a:p>
            <a:pPr marL="341313" indent="-341313" eaLnBrk="1" fontAlgn="auto" hangingPunct="1">
              <a:spcAft>
                <a:spcPts val="0"/>
              </a:spcAft>
              <a:buClr>
                <a:srgbClr val="006400"/>
              </a:buClr>
              <a:buSzPct val="133000"/>
              <a:buFont typeface="Wingdings" pitchFamily="2" charset="2"/>
              <a:buChar char="v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3400" b="1" dirty="0">
                <a:solidFill>
                  <a:srgbClr val="000000"/>
                </a:solidFill>
                <a:cs typeface="Times New Roman" pitchFamily="16" charset="0"/>
              </a:rPr>
              <a:t>Обобщать представление детей о необходимости света, тепла, влаги, почвы для роста растений. </a:t>
            </a:r>
          </a:p>
          <a:p>
            <a:pPr marL="341313" indent="-341313" eaLnBrk="1" fontAlgn="auto" hangingPunct="1">
              <a:spcAft>
                <a:spcPts val="0"/>
              </a:spcAft>
              <a:buClr>
                <a:srgbClr val="006400"/>
              </a:buClr>
              <a:buSzPct val="133000"/>
              <a:buFont typeface="Wingdings" pitchFamily="2" charset="2"/>
              <a:buChar char="v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3400" b="1" dirty="0">
                <a:solidFill>
                  <a:srgbClr val="000000"/>
                </a:solidFill>
                <a:cs typeface="Times New Roman" pitchFamily="16" charset="0"/>
              </a:rPr>
              <a:t>Подвести   детей к мысли о взаимосвязи природы и человека.</a:t>
            </a:r>
          </a:p>
          <a:p>
            <a:pPr marL="341313" indent="-341313" eaLnBrk="1" fontAlgn="auto" hangingPunct="1">
              <a:spcAft>
                <a:spcPts val="0"/>
              </a:spcAft>
              <a:buClr>
                <a:srgbClr val="006400"/>
              </a:buClr>
              <a:buSzPct val="133000"/>
              <a:buFont typeface="Wingdings" pitchFamily="2" charset="2"/>
              <a:buChar char="v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3400" b="1" dirty="0">
                <a:solidFill>
                  <a:srgbClr val="000000"/>
                </a:solidFill>
                <a:cs typeface="Times New Roman" pitchFamily="16" charset="0"/>
              </a:rPr>
              <a:t>Способствовать развитию познавательных, исследовательских способностей детей. </a:t>
            </a:r>
          </a:p>
          <a:p>
            <a:pPr marL="341313" indent="-341313" eaLnBrk="1" fontAlgn="auto" hangingPunct="1">
              <a:spcAft>
                <a:spcPts val="0"/>
              </a:spcAft>
              <a:buClr>
                <a:srgbClr val="006400"/>
              </a:buClr>
              <a:buSzPct val="133000"/>
              <a:buFont typeface="Wingdings" pitchFamily="2" charset="2"/>
              <a:buChar char="v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3400" b="1" dirty="0">
                <a:solidFill>
                  <a:srgbClr val="000000"/>
                </a:solidFill>
                <a:cs typeface="Times New Roman" pitchFamily="16" charset="0"/>
              </a:rPr>
              <a:t>Формировать бережное отношение к своему труду, и труду взрослых и детей. </a:t>
            </a:r>
          </a:p>
          <a:p>
            <a:pPr marL="341313" indent="-341313" eaLnBrk="1" fontAlgn="auto" hangingPunct="1">
              <a:spcAft>
                <a:spcPts val="0"/>
              </a:spcAft>
              <a:buClr>
                <a:srgbClr val="006400"/>
              </a:buClr>
              <a:buSzPct val="133000"/>
              <a:buFont typeface="Wingdings" pitchFamily="2" charset="2"/>
              <a:buChar char="v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3400" b="1" dirty="0">
                <a:solidFill>
                  <a:srgbClr val="000000"/>
                </a:solidFill>
                <a:cs typeface="Times New Roman" pitchFamily="16" charset="0"/>
              </a:rPr>
              <a:t>Способствовать развитию речи детей, активизировать словарь. </a:t>
            </a:r>
          </a:p>
          <a:p>
            <a:pPr marL="341313" indent="-341313" eaLnBrk="1" fontAlgn="auto" hangingPunct="1">
              <a:spcAft>
                <a:spcPts val="0"/>
              </a:spcAft>
              <a:buClr>
                <a:srgbClr val="006400"/>
              </a:buClr>
              <a:buSzPct val="133000"/>
              <a:buFont typeface="Wingdings" pitchFamily="2" charset="2"/>
              <a:buChar char="v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3400" b="1" dirty="0">
                <a:solidFill>
                  <a:srgbClr val="000000"/>
                </a:solidFill>
                <a:cs typeface="Times New Roman" pitchFamily="16" charset="0"/>
              </a:rPr>
              <a:t>Формировать чувство общности детей в группе и навыки сотрудничества.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ЭТАПЫ РЕАЛИЗАЦИИ ПРОЕКТА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5" name="Лента лицом вниз 4"/>
          <p:cNvSpPr/>
          <p:nvPr/>
        </p:nvSpPr>
        <p:spPr>
          <a:xfrm>
            <a:off x="1428750" y="1500188"/>
            <a:ext cx="6929438" cy="1285875"/>
          </a:xfrm>
          <a:prstGeom prst="ribbon">
            <a:avLst>
              <a:gd name="adj1" fmla="val 23123"/>
              <a:gd name="adj2" fmla="val 67486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sz="2800" b="1" dirty="0">
                <a:solidFill>
                  <a:srgbClr val="000000"/>
                </a:solidFill>
              </a:rPr>
              <a:t>I этап – подготовительный</a:t>
            </a:r>
          </a:p>
        </p:txBody>
      </p:sp>
      <p:sp>
        <p:nvSpPr>
          <p:cNvPr id="7" name="Лента лицом вниз 6"/>
          <p:cNvSpPr/>
          <p:nvPr/>
        </p:nvSpPr>
        <p:spPr>
          <a:xfrm>
            <a:off x="1428750" y="3000375"/>
            <a:ext cx="6929438" cy="1619250"/>
          </a:xfrm>
          <a:prstGeom prst="ribbon">
            <a:avLst>
              <a:gd name="adj1" fmla="val 23123"/>
              <a:gd name="adj2" fmla="val 67486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sz="2800" b="1" dirty="0">
                <a:solidFill>
                  <a:srgbClr val="000000"/>
                </a:solidFill>
                <a:cs typeface="Calibri" pitchFamily="34" charset="0"/>
              </a:rPr>
              <a:t>II этап – основной </a:t>
            </a:r>
          </a:p>
          <a:p>
            <a:pPr algn="ctr"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sz="2800" b="1" dirty="0">
                <a:solidFill>
                  <a:srgbClr val="000000"/>
                </a:solidFill>
                <a:cs typeface="Calibri" pitchFamily="34" charset="0"/>
              </a:rPr>
              <a:t>( практический) </a:t>
            </a:r>
          </a:p>
        </p:txBody>
      </p:sp>
      <p:sp>
        <p:nvSpPr>
          <p:cNvPr id="8" name="Лента лицом вниз 7"/>
          <p:cNvSpPr/>
          <p:nvPr/>
        </p:nvSpPr>
        <p:spPr>
          <a:xfrm>
            <a:off x="1643063" y="4929188"/>
            <a:ext cx="6929437" cy="1260475"/>
          </a:xfrm>
          <a:prstGeom prst="ribbon">
            <a:avLst>
              <a:gd name="adj1" fmla="val 23123"/>
              <a:gd name="adj2" fmla="val 67486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sz="2800" b="1" dirty="0">
                <a:solidFill>
                  <a:srgbClr val="000000"/>
                </a:solidFill>
              </a:rPr>
              <a:t>III этап – заключительный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ОЖИДАЕМЫЕ РЕЗУЛЬТАТЫ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buFont typeface="Arial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b="1">
                <a:solidFill>
                  <a:srgbClr val="000000"/>
                </a:solidFill>
                <a:cs typeface="Times New Roman" pitchFamily="18" charset="0"/>
              </a:rPr>
              <a:t>1. Дети научатся ухаживать за растениями и познакомятся с условиями их содержания, будут учиться подмечать красоту растительного мира.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endParaRPr lang="ru-RU" b="1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b="1">
                <a:solidFill>
                  <a:srgbClr val="000000"/>
                </a:solidFill>
                <a:cs typeface="Times New Roman" pitchFamily="18" charset="0"/>
              </a:rPr>
              <a:t>2.У детей сформируются знания о росте растений в комнатных условиях.</a:t>
            </a:r>
          </a:p>
          <a:p>
            <a:pPr eaLnBrk="1" hangingPunct="1"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 ЭТАП -ПОДГОТОВИТЕЛЬНЫЙ</a:t>
            </a:r>
            <a:endParaRPr lang="ru-RU" dirty="0">
              <a:ln w="19050">
                <a:noFill/>
                <a:prstDash val="solid"/>
              </a:ln>
              <a:solidFill>
                <a:srgbClr val="00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450" y="1600201"/>
            <a:ext cx="7499350" cy="2043114"/>
          </a:xfrm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b="1" dirty="0">
                <a:solidFill>
                  <a:srgbClr val="000000"/>
                </a:solidFill>
                <a:cs typeface="Times New Roman" pitchFamily="16" charset="0"/>
              </a:rPr>
              <a:t>1.    Подбор художественной литературы: стихи, загадки, пословицы, поговорки, рассказы, сказки про овощи, экологические сказки.</a:t>
            </a:r>
            <a:r>
              <a:rPr lang="ru-RU" b="1" i="1" dirty="0">
                <a:solidFill>
                  <a:srgbClr val="000000"/>
                </a:solidFill>
                <a:cs typeface="Times New Roman" pitchFamily="16" charset="0"/>
              </a:rPr>
              <a:t> 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b="1" dirty="0">
                <a:solidFill>
                  <a:srgbClr val="000000"/>
                </a:solidFill>
                <a:cs typeface="Times New Roman" pitchFamily="16" charset="0"/>
              </a:rPr>
              <a:t>2.  Подбор дидактических игр и наглядного материала по теме проекта.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b="1" dirty="0">
                <a:solidFill>
                  <a:srgbClr val="000000"/>
                </a:solidFill>
                <a:cs typeface="Times New Roman" pitchFamily="16" charset="0"/>
              </a:rPr>
              <a:t>3.  Беседа с родителями «Участвуем в проекте «Огород на окне». 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b="1" dirty="0">
                <a:solidFill>
                  <a:srgbClr val="000000"/>
                </a:solidFill>
                <a:cs typeface="Times New Roman" pitchFamily="16" charset="0"/>
              </a:rPr>
              <a:t>4.  Разбивка огорода на окне.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187450" y="274638"/>
            <a:ext cx="6527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 w="19050">
                <a:noFill/>
                <a:prstDash val="solid"/>
              </a:ln>
              <a:solidFill>
                <a:srgbClr val="0066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3571876"/>
            <a:ext cx="7358114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4000" b="1" dirty="0" smtClean="0">
                <a:ln w="19050">
                  <a:noFill/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II ЭТАП –ОСНОВНОЙ </a:t>
            </a:r>
          </a:p>
          <a:p>
            <a:pPr lvl="0" algn="ctr" fontAlgn="auto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Внедрение в  образовательный процесс  эффективных методов и приёмов по расширению знаний дошкольников  об уходе за растениями в комнатных условиях.</a:t>
            </a:r>
            <a:endParaRPr lang="ru-RU" sz="2000" b="1" dirty="0" smtClean="0">
              <a:ln w="19050">
                <a:noFill/>
                <a:prstDash val="solid"/>
              </a:ln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nstantia" pitchFamily="18" charset="0"/>
            </a:endParaRPr>
          </a:p>
          <a:p>
            <a:pPr lvl="0" algn="ctr" fontAlgn="auto">
              <a:spcAft>
                <a:spcPts val="0"/>
              </a:spcAft>
              <a:defRPr/>
            </a:pPr>
            <a:endParaRPr lang="ru-RU" b="1" dirty="0" smtClean="0">
              <a:ln w="19050">
                <a:noFill/>
                <a:prstDash val="solid"/>
              </a:ln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nstantia" pitchFamily="18" charset="0"/>
            </a:endParaRPr>
          </a:p>
          <a:p>
            <a:pPr lvl="0" algn="ctr" fontAlgn="auto">
              <a:spcAft>
                <a:spcPts val="0"/>
              </a:spcAft>
              <a:defRPr/>
            </a:pPr>
            <a:endParaRPr lang="ru-RU" b="1" dirty="0" smtClean="0">
              <a:ln w="19050">
                <a:noFill/>
                <a:prstDash val="solid"/>
              </a:ln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nstantia" pitchFamily="18" charset="0"/>
            </a:endParaRPr>
          </a:p>
          <a:p>
            <a:pPr lvl="0" algn="ctr" fontAlgn="auto">
              <a:spcAft>
                <a:spcPts val="0"/>
              </a:spcAft>
              <a:defRPr/>
            </a:pPr>
            <a:endParaRPr lang="ru-RU" b="1" dirty="0">
              <a:ln w="19050">
                <a:noFill/>
                <a:prstDash val="solid"/>
              </a:ln>
              <a:solidFill>
                <a:srgbClr val="0066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25" y="214313"/>
            <a:ext cx="6742113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ln w="19050">
                  <a:noFill/>
                  <a:prstDash val="solid"/>
                </a:ln>
                <a:solidFill>
                  <a:srgbClr val="006600"/>
                </a:solidFill>
              </a:rPr>
              <a:t>Игровая деятельность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450" y="1500188"/>
            <a:ext cx="7956550" cy="4525962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b="1" dirty="0">
                <a:solidFill>
                  <a:schemeClr val="tx1"/>
                </a:solidFill>
              </a:rPr>
              <a:t>Дидактические игры: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dirty="0">
                <a:solidFill>
                  <a:schemeClr val="tx1"/>
                </a:solidFill>
              </a:rPr>
              <a:t>«Найди по описанию»,»Разрезные картинки», «Домино», «Чудесный мешочек», «Угадай овощ на вкус», «Вершки-корешки».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b="1" dirty="0">
                <a:solidFill>
                  <a:schemeClr val="tx1"/>
                </a:solidFill>
              </a:rPr>
              <a:t>Подвижные игры: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dirty="0">
                <a:solidFill>
                  <a:schemeClr val="tx1"/>
                </a:solidFill>
              </a:rPr>
              <a:t>«</a:t>
            </a:r>
            <a:r>
              <a:rPr lang="ru-RU" sz="3000" dirty="0" err="1">
                <a:solidFill>
                  <a:schemeClr val="tx1"/>
                </a:solidFill>
              </a:rPr>
              <a:t>Съедобное-несъедобное</a:t>
            </a:r>
            <a:r>
              <a:rPr lang="ru-RU" sz="3000" dirty="0">
                <a:solidFill>
                  <a:schemeClr val="tx1"/>
                </a:solidFill>
              </a:rPr>
              <a:t>», «Найди пару», «</a:t>
            </a:r>
            <a:r>
              <a:rPr lang="ru-RU" sz="3000" dirty="0" err="1">
                <a:solidFill>
                  <a:schemeClr val="tx1"/>
                </a:solidFill>
              </a:rPr>
              <a:t>Огуречик</a:t>
            </a:r>
            <a:r>
              <a:rPr lang="ru-RU" sz="3000" dirty="0">
                <a:solidFill>
                  <a:schemeClr val="tx1"/>
                </a:solidFill>
              </a:rPr>
              <a:t>», «Кто быстрее соберет урожай».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b="1" dirty="0">
                <a:solidFill>
                  <a:schemeClr val="tx1"/>
                </a:solidFill>
              </a:rPr>
              <a:t>Сюжетно-ролевые игры: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dirty="0">
                <a:solidFill>
                  <a:schemeClr val="tx1"/>
                </a:solidFill>
              </a:rPr>
              <a:t>«Семья», «Едем на дачу», «Овощной магазин».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vogi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ovogi</Template>
  <TotalTime>236</TotalTime>
  <Words>492</Words>
  <Application>Microsoft Office PowerPoint</Application>
  <PresentationFormat>Экран (4:3)</PresentationFormat>
  <Paragraphs>79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ovogi</vt:lpstr>
      <vt:lpstr>ПРОЕКТ  «ОГОРОД НА ОКНЕ»</vt:lpstr>
      <vt:lpstr>О ПРОЕКТЕ</vt:lpstr>
      <vt:lpstr>ПРОЕКТНАЯ ИДЕЯ</vt:lpstr>
      <vt:lpstr>ЦЕЛЬ ПРОЕКТА</vt:lpstr>
      <vt:lpstr>ЗАДАЧИ  ПРОЕКТА</vt:lpstr>
      <vt:lpstr>ЭТАПЫ РЕАЛИЗАЦИИ ПРОЕКТА</vt:lpstr>
      <vt:lpstr>ОЖИДАЕМЫЕ РЕЗУЛЬТАТЫ</vt:lpstr>
      <vt:lpstr>I ЭТАП -ПОДГОТОВИТЕЛЬНЫЙ</vt:lpstr>
      <vt:lpstr>Игровая деятельность</vt:lpstr>
      <vt:lpstr>Познание</vt:lpstr>
      <vt:lpstr>Практическая деятельность</vt:lpstr>
      <vt:lpstr>Практическая деятельность</vt:lpstr>
      <vt:lpstr>Коммуникация</vt:lpstr>
      <vt:lpstr>Чтение художественной литературы</vt:lpstr>
      <vt:lpstr>Безопасность,  здоровье</vt:lpstr>
      <vt:lpstr>Работа с родителями:</vt:lpstr>
      <vt:lpstr>III ЭТАП -ЗАКЛЮЧИТЕЛЬНЫЙ</vt:lpstr>
      <vt:lpstr>Слайд 18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«ОГОРОД НА ОКНЕ»</dc:title>
  <dc:creator>1</dc:creator>
  <cp:lastModifiedBy>Metodist</cp:lastModifiedBy>
  <cp:revision>31</cp:revision>
  <dcterms:created xsi:type="dcterms:W3CDTF">2013-03-24T11:37:19Z</dcterms:created>
  <dcterms:modified xsi:type="dcterms:W3CDTF">2022-04-28T04:27:29Z</dcterms:modified>
</cp:coreProperties>
</file>