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76" r:id="rId3"/>
    <p:sldId id="278" r:id="rId4"/>
    <p:sldId id="281" r:id="rId5"/>
    <p:sldId id="279" r:id="rId6"/>
    <p:sldId id="277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91" r:id="rId15"/>
    <p:sldId id="292" r:id="rId16"/>
    <p:sldId id="293" r:id="rId17"/>
    <p:sldId id="294" r:id="rId18"/>
    <p:sldId id="275" r:id="rId19"/>
    <p:sldId id="25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5751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7638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1879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9443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56829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0426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0431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3773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742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98352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2214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2169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/ru/" TargetMode="External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chool-collection.edu.ru/" TargetMode="External"/><Relationship Id="rId5" Type="http://schemas.openxmlformats.org/officeDocument/2006/relationships/hyperlink" Target="http://www.math.ru/lib/" TargetMode="External"/><Relationship Id="rId4" Type="http://schemas.openxmlformats.org/officeDocument/2006/relationships/hyperlink" Target="http://www.kvant.info/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jpe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8" name="Picture 54" descr="https://free-office.net/uploads/posts/2016-12/1482830622_screenshot_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2248"/>
          <a:stretch/>
        </p:blipFill>
        <p:spPr bwMode="auto">
          <a:xfrm>
            <a:off x="-39469" y="0"/>
            <a:ext cx="918346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55975" y="1531937"/>
            <a:ext cx="6057328" cy="1470025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Математические </a:t>
            </a:r>
            <a:b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термины и символы. </a:t>
            </a:r>
            <a:b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История возникновения и развития.  </a:t>
            </a:r>
            <a:endParaRPr lang="ru-RU" sz="3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75312" y="160337"/>
            <a:ext cx="59601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МБОУ «</a:t>
            </a:r>
            <a:r>
              <a:rPr lang="ru-RU" sz="2000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Хилганайская</a:t>
            </a: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СОШ </a:t>
            </a:r>
            <a:r>
              <a:rPr lang="ru-RU" sz="2000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им.Э.-Д.Ринчино</a:t>
            </a:r>
            <a:r>
              <a:rPr lang="ru-RU" sz="2000" b="1" i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»</a:t>
            </a:r>
            <a:endParaRPr lang="ru-RU" sz="2000" b="1" i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1270" y="2901950"/>
            <a:ext cx="4104456" cy="2630802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11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Выполнили </a:t>
            </a:r>
            <a:r>
              <a:rPr lang="ru-RU" sz="3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ученики</a:t>
            </a:r>
            <a:endParaRPr lang="ru-RU" sz="3000" b="1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3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3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класса </a:t>
            </a:r>
            <a:endParaRPr lang="ru-RU" sz="30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3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Тыхеева</a:t>
            </a:r>
            <a:r>
              <a:rPr lang="ru-RU" sz="3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Сэржэна</a:t>
            </a:r>
            <a:endParaRPr lang="ru-RU" sz="3000" b="1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3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Гармаев</a:t>
            </a:r>
            <a:r>
              <a:rPr lang="ru-RU" sz="3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Борис</a:t>
            </a:r>
            <a:endParaRPr lang="ru-RU" sz="30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30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Руководитель: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3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Дугарова</a:t>
            </a:r>
            <a:r>
              <a:rPr lang="ru-RU" sz="3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адежда Ильинична</a:t>
            </a:r>
            <a:r>
              <a:rPr lang="ru-RU" sz="3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000" b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AutoShape 2" descr="http://school-box.ru/images/stories/prezentazii_2015/shablony-dlya-prezentaziy-powerpoint-22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http://school-box.ru/images/stories/prezentazii_2015/shablony-dlya-prezentaziy-powerpoint-22-1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http://school-box.ru/images/stories/prezentazii_2015/shablony-dlya-prezentaziy-powerpoint-22-1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8" descr="http://school-box.ru/images/stories/prezentazii_2015/shablony-dlya-prezentaziy-powerpoint-22-1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0" descr="http://school-box.ru/images/stories/prezentazii_2015/shablony-dlya-prezentaziy-powerpoint-22-1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http://school-box.ru/images/stories/prezentazii_2015/shablony-dlya-prezentaziy-powerpoint-22-1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http://school-box.ru/images/stories/prezentazii_2015/shablony-dlya-prezentaziy-powerpoint-22-1.jpg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16" descr="http://school-box.ru/images/stories/prezentazii_2015/shablony-dlya-prezentaziy-powerpoint-22-1.jpg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8" descr="http://school-box.ru/images/stories/prezentazii_2015/shablony-dlya-prezentaziy-powerpoint-22-1.jpg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20" descr="https://free-office.net/uploads/posts/2016-12/1482830622_screenshot_1.png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22" descr="https://free-office.net/uploads/posts/2016-12/1482830622_screenshot_1.png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24" descr="https://free-office.net/uploads/posts/2016-12/1482830622_screenshot_1.png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26" descr="https://free-office.net/uploads/posts/2016-12/1482830622_screenshot_1.png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AutoShape 28" descr="https://free-office.net/uploads/posts/2016-12/1482830622_screenshot_1.png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AutoShape 30" descr="https://free-office.net/uploads/posts/2016-12/1482830622_screenshot_1.png"/>
          <p:cNvSpPr>
            <a:spLocks noChangeAspect="1" noChangeArrowheads="1"/>
          </p:cNvSpPr>
          <p:nvPr/>
        </p:nvSpPr>
        <p:spPr bwMode="auto">
          <a:xfrm>
            <a:off x="228917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AutoShape 32" descr="https://free-office.net/uploads/posts/2016-12/1482830622_screenshot_1.png"/>
          <p:cNvSpPr>
            <a:spLocks noChangeAspect="1" noChangeArrowheads="1"/>
          </p:cNvSpPr>
          <p:nvPr/>
        </p:nvSpPr>
        <p:spPr bwMode="auto">
          <a:xfrm>
            <a:off x="2441575" y="2141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AutoShape 34" descr="https://free-office.net/uploads/posts/2016-12/1482830622_screenshot_1.png"/>
          <p:cNvSpPr>
            <a:spLocks noChangeAspect="1" noChangeArrowheads="1"/>
          </p:cNvSpPr>
          <p:nvPr/>
        </p:nvSpPr>
        <p:spPr bwMode="auto">
          <a:xfrm>
            <a:off x="2593975" y="2293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AutoShape 36" descr="https://free-office.net/uploads/posts/2016-12/1482830622_screenshot_1.png"/>
          <p:cNvSpPr>
            <a:spLocks noChangeAspect="1" noChangeArrowheads="1"/>
          </p:cNvSpPr>
          <p:nvPr/>
        </p:nvSpPr>
        <p:spPr bwMode="auto">
          <a:xfrm>
            <a:off x="2746375" y="2446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" name="AutoShape 38" descr="https://free-office.net/uploads/posts/2016-12/1482830622_screenshot_1.png"/>
          <p:cNvSpPr>
            <a:spLocks noChangeAspect="1" noChangeArrowheads="1"/>
          </p:cNvSpPr>
          <p:nvPr/>
        </p:nvSpPr>
        <p:spPr bwMode="auto">
          <a:xfrm>
            <a:off x="2898775" y="2598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" name="AutoShape 40" descr="https://free-office.net/uploads/posts/2016-12/1482830622_screenshot_1.png"/>
          <p:cNvSpPr>
            <a:spLocks noChangeAspect="1" noChangeArrowheads="1"/>
          </p:cNvSpPr>
          <p:nvPr/>
        </p:nvSpPr>
        <p:spPr bwMode="auto">
          <a:xfrm>
            <a:off x="3051175" y="2751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" name="AutoShape 42" descr="http://school-box.ru/images/stories/prezentazii_2015/shablony-dlya-prezentaziy-powerpoint-22-1.jpg"/>
          <p:cNvSpPr>
            <a:spLocks noChangeAspect="1" noChangeArrowheads="1"/>
          </p:cNvSpPr>
          <p:nvPr/>
        </p:nvSpPr>
        <p:spPr bwMode="auto">
          <a:xfrm>
            <a:off x="3203575" y="2903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" name="AutoShape 44" descr="http://school-box.ru/images/stories/prezentazii_2015/shablony-dlya-prezentaziy-powerpoint-22-1.jpg"/>
          <p:cNvSpPr>
            <a:spLocks noChangeAspect="1" noChangeArrowheads="1"/>
          </p:cNvSpPr>
          <p:nvPr/>
        </p:nvSpPr>
        <p:spPr bwMode="auto">
          <a:xfrm>
            <a:off x="3355975" y="3055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" name="AutoShape 46" descr="http://school-box.ru/images/stories/prezentazii_2015/shablony-dlya-prezentaziy-powerpoint-22-1.jpg"/>
          <p:cNvSpPr>
            <a:spLocks noChangeAspect="1" noChangeArrowheads="1"/>
          </p:cNvSpPr>
          <p:nvPr/>
        </p:nvSpPr>
        <p:spPr bwMode="auto">
          <a:xfrm>
            <a:off x="3508375" y="3208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" name="AutoShape 48" descr="http://school-box.ru/images/stories/prezentazii_2015/shablony-dlya-prezentaziy-powerpoint-22-1.jpg"/>
          <p:cNvSpPr>
            <a:spLocks noChangeAspect="1" noChangeArrowheads="1"/>
          </p:cNvSpPr>
          <p:nvPr/>
        </p:nvSpPr>
        <p:spPr bwMode="auto">
          <a:xfrm>
            <a:off x="3660775" y="3360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" name="AutoShape 50" descr="http://school-box.ru/images/stories/prezentazii_2015/shablony-dlya-prezentaziy-powerpoint-22-1.jpg"/>
          <p:cNvSpPr>
            <a:spLocks noChangeAspect="1" noChangeArrowheads="1"/>
          </p:cNvSpPr>
          <p:nvPr/>
        </p:nvSpPr>
        <p:spPr bwMode="auto">
          <a:xfrm>
            <a:off x="3813175" y="3513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" name="AutoShape 52" descr="http://school-box.ru/images/stories/prezentazii_2015/shablony-dlya-prezentaziy-powerpoint-22-1.jpg"/>
          <p:cNvSpPr>
            <a:spLocks noChangeAspect="1" noChangeArrowheads="1"/>
          </p:cNvSpPr>
          <p:nvPr/>
        </p:nvSpPr>
        <p:spPr bwMode="auto">
          <a:xfrm>
            <a:off x="3965575" y="3665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6294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ww.pptwork.com/wp-content/uploads/2017/12/Powerpoint-Math-Templates-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4998"/>
          <a:stretch/>
        </p:blipFill>
        <p:spPr bwMode="auto">
          <a:xfrm>
            <a:off x="1" y="1513"/>
            <a:ext cx="1403648" cy="6856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607171" y="260648"/>
            <a:ext cx="24657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ru-RU" sz="2400" b="1" dirty="0" smtClean="0">
                <a:solidFill>
                  <a:srgbClr val="002060"/>
                </a:solidFill>
                <a:latin typeface="Georgia" pitchFamily="18" charset="0"/>
              </a:rPr>
              <a:t>÷</a:t>
            </a:r>
            <a:r>
              <a:rPr lang="ru-RU" altLang="ru-RU" sz="2400" b="1" dirty="0" smtClean="0">
                <a:solidFill>
                  <a:srgbClr val="002060"/>
                </a:solidFill>
                <a:latin typeface="Georgia" pitchFamily="18" charset="0"/>
              </a:rPr>
              <a:t>  Вычитание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00798" y="722313"/>
            <a:ext cx="4716560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altLang="ru-RU" b="1" dirty="0" smtClean="0">
                <a:solidFill>
                  <a:srgbClr val="0070C0"/>
                </a:solidFill>
              </a:rPr>
              <a:t>Для </a:t>
            </a:r>
            <a:r>
              <a:rPr lang="ru-RU" altLang="ru-RU" b="1" dirty="0">
                <a:solidFill>
                  <a:srgbClr val="0070C0"/>
                </a:solidFill>
              </a:rPr>
              <a:t>обозначения вычитания в </a:t>
            </a:r>
            <a:r>
              <a:rPr lang="ru-RU" altLang="ru-RU" b="1" u="sng" dirty="0">
                <a:solidFill>
                  <a:srgbClr val="0070C0"/>
                </a:solidFill>
              </a:rPr>
              <a:t>3 веке </a:t>
            </a:r>
            <a:r>
              <a:rPr lang="ru-RU" altLang="ru-RU" b="1" dirty="0">
                <a:solidFill>
                  <a:srgbClr val="0070C0"/>
                </a:solidFill>
              </a:rPr>
              <a:t>до н.э</a:t>
            </a:r>
            <a:r>
              <a:rPr lang="ru-RU" altLang="ru-RU" b="1" dirty="0" smtClean="0">
                <a:solidFill>
                  <a:srgbClr val="0070C0"/>
                </a:solidFill>
              </a:rPr>
              <a:t>. в </a:t>
            </a:r>
            <a:r>
              <a:rPr lang="ru-RU" altLang="ru-RU" b="1" dirty="0">
                <a:solidFill>
                  <a:srgbClr val="0070C0"/>
                </a:solidFill>
              </a:rPr>
              <a:t>Греции использовали перевёрнутую греческую букву пси Ψ. Итальянские математики пользовались для этого буквой </a:t>
            </a:r>
            <a:r>
              <a:rPr lang="en-US" altLang="ru-RU" b="1" dirty="0">
                <a:solidFill>
                  <a:srgbClr val="0070C0"/>
                </a:solidFill>
              </a:rPr>
              <a:t>m</a:t>
            </a:r>
            <a:r>
              <a:rPr lang="ru-RU" altLang="ru-RU" b="1" dirty="0">
                <a:solidFill>
                  <a:srgbClr val="0070C0"/>
                </a:solidFill>
              </a:rPr>
              <a:t>, начальной буквой в слове «минус</a:t>
            </a:r>
            <a:r>
              <a:rPr lang="ru-RU" altLang="ru-RU" b="1" dirty="0" smtClean="0">
                <a:solidFill>
                  <a:srgbClr val="0070C0"/>
                </a:solidFill>
              </a:rPr>
              <a:t>». Например                        </a:t>
            </a:r>
            <a:r>
              <a:rPr lang="ru-RU" altLang="ru-RU" b="1" dirty="0">
                <a:solidFill>
                  <a:srgbClr val="0070C0"/>
                </a:solidFill>
              </a:rPr>
              <a:t>6М4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35102" y="2276872"/>
            <a:ext cx="468225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altLang="ru-RU" b="1" dirty="0">
                <a:solidFill>
                  <a:srgbClr val="0070C0"/>
                </a:solidFill>
              </a:rPr>
              <a:t>В 17  веке для обозначения действия вычитания знак  минус стали обозначать знаком «÷» . </a:t>
            </a:r>
          </a:p>
          <a:p>
            <a:pPr marL="285750" indent="-285750" algn="just">
              <a:lnSpc>
                <a:spcPct val="80000"/>
              </a:lnSpc>
              <a:buFont typeface="Wingdings" panose="05000000000000000000" pitchFamily="2" charset="2"/>
              <a:buChar char="ü"/>
            </a:pPr>
            <a:endParaRPr lang="ru-RU" altLang="ru-RU" b="1" dirty="0" smtClean="0">
              <a:solidFill>
                <a:srgbClr val="0070C0"/>
              </a:solidFill>
            </a:endParaRPr>
          </a:p>
          <a:p>
            <a:pPr marL="285750" indent="-285750" algn="just">
              <a:lnSpc>
                <a:spcPct val="80000"/>
              </a:lnSpc>
              <a:buFont typeface="Wingdings" panose="05000000000000000000" pitchFamily="2" charset="2"/>
              <a:buChar char="ü"/>
            </a:pPr>
            <a:endParaRPr lang="ru-RU" altLang="ru-RU" b="1" dirty="0">
              <a:solidFill>
                <a:srgbClr val="0070C0"/>
              </a:solidFill>
            </a:endParaRPr>
          </a:p>
          <a:p>
            <a:pPr marL="285750" indent="-285750" algn="just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altLang="ru-RU" b="1" dirty="0">
                <a:solidFill>
                  <a:srgbClr val="0070C0"/>
                </a:solidFill>
              </a:rPr>
              <a:t> </a:t>
            </a:r>
            <a:r>
              <a:rPr lang="ru-RU" altLang="ru-RU" b="1" dirty="0" smtClean="0">
                <a:solidFill>
                  <a:srgbClr val="0070C0"/>
                </a:solidFill>
              </a:rPr>
              <a:t>Этот </a:t>
            </a:r>
            <a:r>
              <a:rPr lang="ru-RU" altLang="ru-RU" b="1" dirty="0">
                <a:solidFill>
                  <a:srgbClr val="0070C0"/>
                </a:solidFill>
              </a:rPr>
              <a:t>знак встречается у русского математика  Леонтия  Магницкого в начале 18 века в его книге «Арифметика». </a:t>
            </a:r>
          </a:p>
          <a:p>
            <a:pPr marL="285750" indent="-285750" algn="just">
              <a:lnSpc>
                <a:spcPct val="80000"/>
              </a:lnSpc>
              <a:buFont typeface="Wingdings" panose="05000000000000000000" pitchFamily="2" charset="2"/>
              <a:buChar char="ü"/>
            </a:pPr>
            <a:endParaRPr lang="ru-RU" altLang="ru-RU" b="1" dirty="0" smtClean="0">
              <a:solidFill>
                <a:srgbClr val="0070C0"/>
              </a:solidFill>
            </a:endParaRPr>
          </a:p>
          <a:p>
            <a:pPr marL="285750" indent="-285750" algn="just">
              <a:lnSpc>
                <a:spcPct val="80000"/>
              </a:lnSpc>
              <a:buFont typeface="Wingdings" panose="05000000000000000000" pitchFamily="2" charset="2"/>
              <a:buChar char="ü"/>
            </a:pPr>
            <a:endParaRPr lang="ru-RU" altLang="ru-RU" b="1" dirty="0">
              <a:solidFill>
                <a:srgbClr val="0070C0"/>
              </a:solidFill>
            </a:endParaRPr>
          </a:p>
          <a:p>
            <a:pPr marL="285750" indent="-285750" algn="just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altLang="ru-RU" b="1" dirty="0" smtClean="0">
                <a:solidFill>
                  <a:srgbClr val="0070C0"/>
                </a:solidFill>
              </a:rPr>
              <a:t>В </a:t>
            </a:r>
            <a:r>
              <a:rPr lang="ru-RU" altLang="ru-RU" b="1" dirty="0">
                <a:solidFill>
                  <a:srgbClr val="0070C0"/>
                </a:solidFill>
              </a:rPr>
              <a:t>книге </a:t>
            </a:r>
            <a:r>
              <a:rPr lang="ru-RU" altLang="ru-RU" b="1" dirty="0" err="1">
                <a:solidFill>
                  <a:srgbClr val="0070C0"/>
                </a:solidFill>
              </a:rPr>
              <a:t>Л.Магницкого</a:t>
            </a:r>
            <a:r>
              <a:rPr lang="ru-RU" altLang="ru-RU" b="1" dirty="0">
                <a:solidFill>
                  <a:srgbClr val="0070C0"/>
                </a:solidFill>
              </a:rPr>
              <a:t> примеры на вычитание выглядели так:</a:t>
            </a:r>
          </a:p>
          <a:p>
            <a:pPr marL="285750" indent="-285750" algn="just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altLang="ru-RU" b="1" dirty="0">
                <a:solidFill>
                  <a:srgbClr val="0070C0"/>
                </a:solidFill>
              </a:rPr>
              <a:t>                       6 ÷ 2         15 ÷ </a:t>
            </a:r>
            <a:r>
              <a:rPr lang="ru-RU" altLang="ru-RU" b="1" dirty="0" smtClean="0">
                <a:solidFill>
                  <a:srgbClr val="0070C0"/>
                </a:solidFill>
              </a:rPr>
              <a:t>12</a:t>
            </a:r>
          </a:p>
          <a:p>
            <a:pPr marL="285750" indent="-285750" algn="just">
              <a:lnSpc>
                <a:spcPct val="80000"/>
              </a:lnSpc>
              <a:buFont typeface="Wingdings" panose="05000000000000000000" pitchFamily="2" charset="2"/>
              <a:buChar char="ü"/>
            </a:pPr>
            <a:endParaRPr lang="ru-RU" altLang="ru-RU" b="1" dirty="0">
              <a:solidFill>
                <a:srgbClr val="0070C0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altLang="ru-RU" b="1" dirty="0" smtClean="0">
                <a:solidFill>
                  <a:srgbClr val="0070C0"/>
                </a:solidFill>
                <a:cs typeface="Arial" charset="0"/>
              </a:rPr>
              <a:t>Л</a:t>
            </a:r>
            <a:r>
              <a:rPr lang="ru-RU" altLang="ru-RU" b="1" dirty="0">
                <a:solidFill>
                  <a:srgbClr val="0070C0"/>
                </a:solidFill>
                <a:cs typeface="Arial" charset="0"/>
              </a:rPr>
              <a:t>. Магницкий  впервые ввёл названия «делимое», «делитель», «частное» </a:t>
            </a:r>
            <a:endParaRPr lang="en-US" altLang="ru-RU" b="1" dirty="0">
              <a:solidFill>
                <a:srgbClr val="0070C0"/>
              </a:solidFill>
              <a:cs typeface="Arial" charset="0"/>
            </a:endParaRPr>
          </a:p>
        </p:txBody>
      </p:sp>
      <p:pic>
        <p:nvPicPr>
          <p:cNvPr id="8" name="Picture 14" descr="41-07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620688"/>
            <a:ext cx="2525713" cy="355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16"/>
          <p:cNvSpPr txBox="1">
            <a:spLocks noChangeArrowheads="1"/>
          </p:cNvSpPr>
          <p:nvPr/>
        </p:nvSpPr>
        <p:spPr bwMode="auto">
          <a:xfrm>
            <a:off x="6372200" y="4437976"/>
            <a:ext cx="272095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600" b="1" dirty="0">
                <a:solidFill>
                  <a:srgbClr val="002060"/>
                </a:solidFill>
                <a:latin typeface="Arial Black" pitchFamily="34" charset="0"/>
              </a:rPr>
              <a:t>Леонтий Филиппович</a:t>
            </a:r>
          </a:p>
          <a:p>
            <a:pPr eaLnBrk="1" hangingPunct="1"/>
            <a:r>
              <a:rPr lang="ru-RU" altLang="ru-RU" sz="1600" b="1" dirty="0">
                <a:solidFill>
                  <a:srgbClr val="002060"/>
                </a:solidFill>
                <a:latin typeface="Arial Black" pitchFamily="34" charset="0"/>
              </a:rPr>
              <a:t>         Магницкий</a:t>
            </a:r>
          </a:p>
          <a:p>
            <a:pPr eaLnBrk="1" hangingPunct="1"/>
            <a:r>
              <a:rPr lang="ru-RU" altLang="ru-RU" sz="1600" b="1" dirty="0">
                <a:solidFill>
                  <a:srgbClr val="002060"/>
                </a:solidFill>
                <a:latin typeface="Arial Black" pitchFamily="34" charset="0"/>
              </a:rPr>
              <a:t>         (1669 -1739)</a:t>
            </a:r>
          </a:p>
        </p:txBody>
      </p:sp>
    </p:spTree>
    <p:extLst>
      <p:ext uri="{BB962C8B-B14F-4D97-AF65-F5344CB8AC3E}">
        <p14:creationId xmlns:p14="http://schemas.microsoft.com/office/powerpoint/2010/main" xmlns="" val="353404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ww.pptwork.com/wp-content/uploads/2017/12/Powerpoint-Math-Templates-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4998"/>
          <a:stretch/>
        </p:blipFill>
        <p:spPr bwMode="auto">
          <a:xfrm>
            <a:off x="1" y="1513"/>
            <a:ext cx="1403648" cy="6856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347864" y="188640"/>
            <a:ext cx="43380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800" b="1" dirty="0">
                <a:solidFill>
                  <a:srgbClr val="002060"/>
                </a:solidFill>
                <a:latin typeface="Georgia" pitchFamily="18" charset="0"/>
              </a:rPr>
              <a:t>Обыкновенная дробь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19673" y="711860"/>
            <a:ext cx="4772321" cy="6223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altLang="ru-RU" sz="2000" dirty="0">
                <a:solidFill>
                  <a:srgbClr val="0070C0"/>
                </a:solidFill>
              </a:rPr>
              <a:t>Первые дроби возникли 2000 лет тому назад.  Это дроби вида:   ½</a:t>
            </a:r>
            <a:r>
              <a:rPr lang="en-US" altLang="ru-RU" sz="2000" dirty="0">
                <a:solidFill>
                  <a:srgbClr val="0070C0"/>
                </a:solidFill>
              </a:rPr>
              <a:t> </a:t>
            </a:r>
            <a:r>
              <a:rPr lang="ru-RU" altLang="ru-RU" sz="2000" dirty="0">
                <a:solidFill>
                  <a:srgbClr val="0070C0"/>
                </a:solidFill>
              </a:rPr>
              <a:t>;</a:t>
            </a:r>
            <a:r>
              <a:rPr lang="en-US" altLang="ru-RU" sz="2000" dirty="0">
                <a:solidFill>
                  <a:srgbClr val="0070C0"/>
                </a:solidFill>
              </a:rPr>
              <a:t> 1/3</a:t>
            </a:r>
            <a:r>
              <a:rPr lang="ru-RU" altLang="ru-RU" sz="2000" dirty="0">
                <a:solidFill>
                  <a:srgbClr val="0070C0"/>
                </a:solidFill>
              </a:rPr>
              <a:t>;</a:t>
            </a:r>
            <a:r>
              <a:rPr lang="en-US" altLang="ru-RU" sz="2000" dirty="0">
                <a:solidFill>
                  <a:srgbClr val="0070C0"/>
                </a:solidFill>
              </a:rPr>
              <a:t> ¼</a:t>
            </a:r>
            <a:r>
              <a:rPr lang="ru-RU" altLang="ru-RU" sz="2000" dirty="0">
                <a:solidFill>
                  <a:srgbClr val="0070C0"/>
                </a:solidFill>
              </a:rPr>
              <a:t>  - единичные дроби </a:t>
            </a:r>
          </a:p>
          <a:p>
            <a:pPr marL="285750" indent="-285750" algn="just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altLang="ru-RU" sz="2000" dirty="0" smtClean="0">
                <a:solidFill>
                  <a:srgbClr val="0070C0"/>
                </a:solidFill>
              </a:rPr>
              <a:t>У </a:t>
            </a:r>
            <a:r>
              <a:rPr lang="ru-RU" altLang="ru-RU" sz="2000" b="1" dirty="0">
                <a:solidFill>
                  <a:srgbClr val="0070C0"/>
                </a:solidFill>
              </a:rPr>
              <a:t>Архимеда </a:t>
            </a:r>
            <a:r>
              <a:rPr lang="ru-RU" altLang="ru-RU" sz="2000" dirty="0">
                <a:solidFill>
                  <a:srgbClr val="0070C0"/>
                </a:solidFill>
              </a:rPr>
              <a:t>были другие дроби. Мы их называем смешанные числа. .</a:t>
            </a:r>
          </a:p>
          <a:p>
            <a:pPr marL="285750" indent="-285750" algn="just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altLang="ru-RU" sz="2000" dirty="0" smtClean="0">
                <a:solidFill>
                  <a:srgbClr val="0070C0"/>
                </a:solidFill>
              </a:rPr>
              <a:t>В </a:t>
            </a:r>
            <a:r>
              <a:rPr lang="ru-RU" altLang="ru-RU" sz="2000" dirty="0">
                <a:solidFill>
                  <a:srgbClr val="0070C0"/>
                </a:solidFill>
              </a:rPr>
              <a:t>русском языке слово «</a:t>
            </a:r>
            <a:r>
              <a:rPr lang="ru-RU" altLang="ru-RU" sz="2000" b="1" dirty="0">
                <a:solidFill>
                  <a:srgbClr val="0070C0"/>
                </a:solidFill>
              </a:rPr>
              <a:t>дробь</a:t>
            </a:r>
            <a:r>
              <a:rPr lang="ru-RU" altLang="ru-RU" sz="2000" dirty="0">
                <a:solidFill>
                  <a:srgbClr val="0070C0"/>
                </a:solidFill>
              </a:rPr>
              <a:t>» появилось в 8 веке, произошло оно от глагола </a:t>
            </a:r>
            <a:r>
              <a:rPr lang="ru-RU" altLang="ru-RU" sz="2000" b="1" dirty="0">
                <a:solidFill>
                  <a:srgbClr val="0070C0"/>
                </a:solidFill>
              </a:rPr>
              <a:t>«дробить» - ломать на част</a:t>
            </a:r>
            <a:r>
              <a:rPr lang="ru-RU" altLang="ru-RU" sz="2000" dirty="0">
                <a:solidFill>
                  <a:srgbClr val="0070C0"/>
                </a:solidFill>
              </a:rPr>
              <a:t>и.  В первых учебниках математики дроби назывались – «ломанные числа».</a:t>
            </a:r>
          </a:p>
          <a:p>
            <a:pPr marL="285750" indent="-285750" algn="just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altLang="ru-RU" sz="2000" dirty="0">
                <a:solidFill>
                  <a:srgbClr val="0070C0"/>
                </a:solidFill>
                <a:cs typeface="Arial" charset="0"/>
              </a:rPr>
              <a:t>Современное обозначение дробей берёт свое начало в Древней Индии.  Черта дроби стала постоянно использоваться лишь около 300 лет назад</a:t>
            </a:r>
            <a:r>
              <a:rPr lang="ru-RU" altLang="ru-RU" sz="2000" dirty="0" smtClean="0">
                <a:solidFill>
                  <a:srgbClr val="0070C0"/>
                </a:solidFill>
                <a:cs typeface="Arial" charset="0"/>
              </a:rPr>
              <a:t>.</a:t>
            </a:r>
            <a:endParaRPr lang="ru-RU" altLang="ru-RU" sz="2000" dirty="0">
              <a:solidFill>
                <a:srgbClr val="0070C0"/>
              </a:solidFill>
              <a:cs typeface="Arial" charset="0"/>
            </a:endParaRPr>
          </a:p>
          <a:p>
            <a:pPr marL="285750" indent="-285750" algn="just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altLang="ru-RU" sz="2000" dirty="0">
                <a:solidFill>
                  <a:srgbClr val="0070C0"/>
                </a:solidFill>
                <a:cs typeface="Arial" charset="0"/>
              </a:rPr>
              <a:t>Слово «дробь» ввёл  в 1202 году итальянский купец </a:t>
            </a:r>
            <a:r>
              <a:rPr lang="ru-RU" altLang="ru-RU" sz="2000" b="1" dirty="0">
                <a:solidFill>
                  <a:srgbClr val="0070C0"/>
                </a:solidFill>
                <a:cs typeface="Arial" charset="0"/>
              </a:rPr>
              <a:t>Фибоначчи</a:t>
            </a:r>
          </a:p>
          <a:p>
            <a:pPr marL="285750" indent="-285750" algn="just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altLang="ru-RU" sz="2000" dirty="0">
                <a:solidFill>
                  <a:srgbClr val="0070C0"/>
                </a:solidFill>
                <a:cs typeface="Arial" charset="0"/>
              </a:rPr>
              <a:t>Названия «числитель» и «знаменатель» ввёл в 13 веке </a:t>
            </a:r>
            <a:r>
              <a:rPr lang="ru-RU" altLang="ru-RU" sz="2000" b="1" dirty="0">
                <a:solidFill>
                  <a:srgbClr val="0070C0"/>
                </a:solidFill>
                <a:cs typeface="Arial" charset="0"/>
              </a:rPr>
              <a:t>Максим </a:t>
            </a:r>
            <a:r>
              <a:rPr lang="ru-RU" altLang="ru-RU" sz="2000" b="1" dirty="0" err="1">
                <a:solidFill>
                  <a:srgbClr val="0070C0"/>
                </a:solidFill>
                <a:cs typeface="Arial" charset="0"/>
              </a:rPr>
              <a:t>Плануд</a:t>
            </a:r>
            <a:r>
              <a:rPr lang="ru-RU" altLang="ru-RU" sz="2000" dirty="0">
                <a:solidFill>
                  <a:srgbClr val="0070C0"/>
                </a:solidFill>
                <a:cs typeface="Arial" charset="0"/>
              </a:rPr>
              <a:t> – греческий монах, учёный, математик.</a:t>
            </a:r>
          </a:p>
          <a:p>
            <a:pPr marL="285750" indent="-285750" algn="just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altLang="ru-RU" sz="2000" dirty="0">
                <a:solidFill>
                  <a:srgbClr val="0070C0"/>
                </a:solidFill>
                <a:cs typeface="Arial" charset="0"/>
              </a:rPr>
              <a:t>Теорию обыкновенных дробей дал в 1585 году фламандский инженер </a:t>
            </a:r>
            <a:r>
              <a:rPr lang="ru-RU" altLang="ru-RU" sz="2000" b="1" dirty="0">
                <a:solidFill>
                  <a:srgbClr val="0070C0"/>
                </a:solidFill>
                <a:cs typeface="Arial" charset="0"/>
              </a:rPr>
              <a:t>Симон </a:t>
            </a:r>
            <a:r>
              <a:rPr lang="ru-RU" altLang="ru-RU" sz="2000" b="1" dirty="0" err="1">
                <a:solidFill>
                  <a:srgbClr val="0070C0"/>
                </a:solidFill>
                <a:cs typeface="Arial" charset="0"/>
              </a:rPr>
              <a:t>Стевин</a:t>
            </a:r>
            <a:r>
              <a:rPr lang="ru-RU" altLang="ru-RU" sz="2000" dirty="0">
                <a:solidFill>
                  <a:srgbClr val="0070C0"/>
                </a:solidFill>
                <a:cs typeface="Arial" charset="0"/>
              </a:rPr>
              <a:t>.</a:t>
            </a:r>
          </a:p>
          <a:p>
            <a:pPr marL="285750" indent="-285750" algn="just">
              <a:lnSpc>
                <a:spcPct val="80000"/>
              </a:lnSpc>
              <a:buFont typeface="Wingdings" panose="05000000000000000000" pitchFamily="2" charset="2"/>
              <a:buChar char="ü"/>
            </a:pPr>
            <a:endParaRPr lang="ru-RU" altLang="ru-RU" sz="2000" dirty="0">
              <a:solidFill>
                <a:srgbClr val="0070C0"/>
              </a:solidFill>
              <a:cs typeface="Arial" charset="0"/>
            </a:endParaRPr>
          </a:p>
        </p:txBody>
      </p:sp>
      <p:pic>
        <p:nvPicPr>
          <p:cNvPr id="7" name="Picture 22" descr="archimed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54325" y="737012"/>
            <a:ext cx="1729346" cy="2303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27"/>
          <p:cNvSpPr txBox="1">
            <a:spLocks noChangeArrowheads="1"/>
          </p:cNvSpPr>
          <p:nvPr/>
        </p:nvSpPr>
        <p:spPr bwMode="auto">
          <a:xfrm>
            <a:off x="6482671" y="3040598"/>
            <a:ext cx="266132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400" b="1" dirty="0" smtClean="0">
                <a:solidFill>
                  <a:srgbClr val="002060"/>
                </a:solidFill>
                <a:latin typeface="Arial Black" pitchFamily="34" charset="0"/>
              </a:rPr>
              <a:t>Архимед</a:t>
            </a:r>
            <a:r>
              <a:rPr lang="ru-RU" altLang="ru-RU" sz="1400" b="1" i="1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</a:p>
          <a:p>
            <a:pPr algn="ctr" eaLnBrk="1" hangingPunct="1"/>
            <a:r>
              <a:rPr lang="ru-RU" altLang="ru-RU" sz="1400" dirty="0" smtClean="0">
                <a:solidFill>
                  <a:srgbClr val="002060"/>
                </a:solidFill>
                <a:latin typeface="Arial Black" pitchFamily="34" charset="0"/>
              </a:rPr>
              <a:t>(около  </a:t>
            </a:r>
            <a:r>
              <a:rPr lang="ru-RU" altLang="ru-RU" sz="1400" dirty="0">
                <a:solidFill>
                  <a:srgbClr val="002060"/>
                </a:solidFill>
                <a:latin typeface="Arial Black" pitchFamily="34" charset="0"/>
              </a:rPr>
              <a:t>287 -212 до н.э.)</a:t>
            </a:r>
          </a:p>
        </p:txBody>
      </p:sp>
      <p:pic>
        <p:nvPicPr>
          <p:cNvPr id="9" name="Picture 20" descr="симон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162"/>
          <a:stretch/>
        </p:blipFill>
        <p:spPr bwMode="auto">
          <a:xfrm>
            <a:off x="6954325" y="3639667"/>
            <a:ext cx="1783784" cy="1903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21"/>
          <p:cNvSpPr txBox="1">
            <a:spLocks noChangeArrowheads="1"/>
          </p:cNvSpPr>
          <p:nvPr/>
        </p:nvSpPr>
        <p:spPr bwMode="auto">
          <a:xfrm>
            <a:off x="6803455" y="5661248"/>
            <a:ext cx="210675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rgbClr val="002060"/>
                </a:solidFill>
                <a:latin typeface="Arial Black" pitchFamily="34" charset="0"/>
              </a:rPr>
              <a:t>Симон </a:t>
            </a:r>
            <a:r>
              <a:rPr lang="ru-RU" altLang="ru-RU" sz="1400" b="1" dirty="0" err="1">
                <a:solidFill>
                  <a:srgbClr val="002060"/>
                </a:solidFill>
                <a:latin typeface="Arial Black" pitchFamily="34" charset="0"/>
              </a:rPr>
              <a:t>Стевин</a:t>
            </a:r>
            <a:endParaRPr lang="ru-RU" altLang="ru-RU" sz="1400" b="1" dirty="0">
              <a:solidFill>
                <a:srgbClr val="002060"/>
              </a:solidFill>
              <a:latin typeface="Arial Black" pitchFamily="34" charset="0"/>
            </a:endParaRPr>
          </a:p>
          <a:p>
            <a:pPr algn="ctr" eaLnBrk="1" hangingPunct="1"/>
            <a:r>
              <a:rPr lang="ru-RU" altLang="ru-RU" sz="1400" dirty="0">
                <a:solidFill>
                  <a:srgbClr val="002060"/>
                </a:solidFill>
                <a:latin typeface="Arial Black" pitchFamily="34" charset="0"/>
              </a:rPr>
              <a:t>(1548</a:t>
            </a:r>
            <a:r>
              <a:rPr lang="ru-RU" altLang="ru-RU" sz="1400" dirty="0">
                <a:solidFill>
                  <a:srgbClr val="002060"/>
                </a:solidFill>
              </a:rPr>
              <a:t> -</a:t>
            </a:r>
            <a:r>
              <a:rPr lang="ru-RU" altLang="ru-RU" sz="1400" dirty="0">
                <a:solidFill>
                  <a:srgbClr val="002060"/>
                </a:solidFill>
                <a:latin typeface="Arial Black" pitchFamily="34" charset="0"/>
              </a:rPr>
              <a:t> 1620гг.)</a:t>
            </a:r>
          </a:p>
        </p:txBody>
      </p:sp>
    </p:spTree>
    <p:extLst>
      <p:ext uri="{BB962C8B-B14F-4D97-AF65-F5344CB8AC3E}">
        <p14:creationId xmlns:p14="http://schemas.microsoft.com/office/powerpoint/2010/main" xmlns="" val="252223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ww.pptwork.com/wp-content/uploads/2017/12/Powerpoint-Math-Templates-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4998"/>
          <a:stretch/>
        </p:blipFill>
        <p:spPr bwMode="auto">
          <a:xfrm>
            <a:off x="1" y="1513"/>
            <a:ext cx="1403648" cy="6856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9" y="692696"/>
            <a:ext cx="4572000" cy="297863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altLang="ru-RU" dirty="0">
                <a:solidFill>
                  <a:srgbClr val="0070C0"/>
                </a:solidFill>
              </a:rPr>
              <a:t>Это слово в переводе с латинского означает</a:t>
            </a:r>
            <a:br>
              <a:rPr lang="ru-RU" altLang="ru-RU" dirty="0">
                <a:solidFill>
                  <a:srgbClr val="0070C0"/>
                </a:solidFill>
              </a:rPr>
            </a:br>
            <a:r>
              <a:rPr lang="ru-RU" altLang="ru-RU" dirty="0">
                <a:solidFill>
                  <a:srgbClr val="0070C0"/>
                </a:solidFill>
              </a:rPr>
              <a:t>«за сотню».</a:t>
            </a:r>
          </a:p>
          <a:p>
            <a:pPr marL="285750" indent="-285750" algn="just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altLang="ru-RU" dirty="0">
                <a:solidFill>
                  <a:srgbClr val="0070C0"/>
                </a:solidFill>
              </a:rPr>
              <a:t>Проценты  были распространены в Древнем Риме. Римляне называли процентами деньги, которые платил должник за каждую сотню.</a:t>
            </a:r>
          </a:p>
          <a:p>
            <a:pPr marL="285750" indent="-285750" algn="just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altLang="ru-RU" dirty="0">
                <a:solidFill>
                  <a:srgbClr val="0070C0"/>
                </a:solidFill>
              </a:rPr>
              <a:t>Долгое время под процентами понимались прибыль или убыток на каждые сто рублей. Они применялись только в торговых и денежных сделках. Затем их стали использовать и в науке, и в технике.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03848" y="188640"/>
            <a:ext cx="3168352" cy="504354"/>
          </a:xfrm>
        </p:spPr>
        <p:txBody>
          <a:bodyPr anchor="t">
            <a:noAutofit/>
          </a:bodyPr>
          <a:lstStyle/>
          <a:p>
            <a:pPr eaLnBrk="1" hangingPunct="1"/>
            <a:r>
              <a:rPr lang="ru-RU" altLang="ru-RU" sz="3200" b="1" dirty="0" smtClean="0">
                <a:solidFill>
                  <a:srgbClr val="002060"/>
                </a:solidFill>
                <a:latin typeface="Georgia" pitchFamily="18" charset="0"/>
                <a:cs typeface="Arial" charset="0"/>
              </a:rPr>
              <a:t> </a:t>
            </a:r>
            <a:r>
              <a:rPr lang="en-US" altLang="ru-RU" sz="3200" b="1" dirty="0" smtClean="0">
                <a:solidFill>
                  <a:srgbClr val="002060"/>
                </a:solidFill>
                <a:latin typeface="Georgia" pitchFamily="18" charset="0"/>
                <a:cs typeface="Arial" charset="0"/>
              </a:rPr>
              <a:t>%</a:t>
            </a:r>
            <a:r>
              <a:rPr lang="ru-RU" altLang="ru-RU" sz="3200" b="1" dirty="0" smtClean="0">
                <a:solidFill>
                  <a:srgbClr val="002060"/>
                </a:solidFill>
                <a:latin typeface="Georgia" pitchFamily="18" charset="0"/>
                <a:cs typeface="Arial" charset="0"/>
              </a:rPr>
              <a:t>  Процент</a:t>
            </a:r>
            <a:endParaRPr lang="ru-RU" altLang="ru-RU" sz="3200" dirty="0" smtClean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3573016"/>
            <a:ext cx="4572000" cy="31947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Существует два мнения по поводу знака процента.</a:t>
            </a:r>
          </a:p>
          <a:p>
            <a:pPr algn="just">
              <a:lnSpc>
                <a:spcPct val="80000"/>
              </a:lnSpc>
            </a:pPr>
            <a:r>
              <a:rPr lang="ru-RU" altLang="ru-RU" dirty="0">
                <a:solidFill>
                  <a:srgbClr val="0070C0"/>
                </a:solidFill>
              </a:rPr>
              <a:t>     </a:t>
            </a:r>
            <a:r>
              <a:rPr lang="ru-RU" altLang="ru-RU" b="1" dirty="0">
                <a:solidFill>
                  <a:srgbClr val="0070C0"/>
                </a:solidFill>
              </a:rPr>
              <a:t>1</a:t>
            </a:r>
            <a:r>
              <a:rPr lang="ru-RU" altLang="ru-RU" dirty="0">
                <a:solidFill>
                  <a:srgbClr val="0070C0"/>
                </a:solidFill>
              </a:rPr>
              <a:t>. Знак % происходит от итальянского слова </a:t>
            </a:r>
            <a:r>
              <a:rPr lang="ru-RU" altLang="ru-RU" b="1" dirty="0">
                <a:solidFill>
                  <a:srgbClr val="0070C0"/>
                </a:solidFill>
              </a:rPr>
              <a:t>«</a:t>
            </a:r>
            <a:r>
              <a:rPr lang="en-US" altLang="ru-RU" b="1" dirty="0">
                <a:solidFill>
                  <a:srgbClr val="0070C0"/>
                </a:solidFill>
              </a:rPr>
              <a:t>cento</a:t>
            </a:r>
            <a:r>
              <a:rPr lang="ru-RU" altLang="ru-RU" b="1" dirty="0">
                <a:solidFill>
                  <a:srgbClr val="0070C0"/>
                </a:solidFill>
              </a:rPr>
              <a:t>» (сто),</a:t>
            </a:r>
            <a:r>
              <a:rPr lang="ru-RU" altLang="ru-RU" dirty="0">
                <a:solidFill>
                  <a:srgbClr val="0070C0"/>
                </a:solidFill>
              </a:rPr>
              <a:t> которое писали сокращённо</a:t>
            </a:r>
            <a:r>
              <a:rPr lang="en-US" altLang="ru-RU" dirty="0">
                <a:solidFill>
                  <a:srgbClr val="0070C0"/>
                </a:solidFill>
              </a:rPr>
              <a:t> </a:t>
            </a:r>
            <a:r>
              <a:rPr lang="en-US" altLang="ru-RU" b="1" i="1" dirty="0" err="1">
                <a:solidFill>
                  <a:srgbClr val="0070C0"/>
                </a:solidFill>
              </a:rPr>
              <a:t>cto</a:t>
            </a:r>
            <a:r>
              <a:rPr lang="ru-RU" altLang="ru-RU" b="1" i="1" dirty="0">
                <a:solidFill>
                  <a:srgbClr val="0070C0"/>
                </a:solidFill>
              </a:rPr>
              <a:t>.</a:t>
            </a:r>
            <a:r>
              <a:rPr lang="ru-RU" altLang="ru-RU" dirty="0">
                <a:solidFill>
                  <a:srgbClr val="0070C0"/>
                </a:solidFill>
              </a:rPr>
              <a:t> В расчётах это слово писали очень быстро и постепенно буква </a:t>
            </a:r>
            <a:r>
              <a:rPr lang="en-US" altLang="ru-RU" dirty="0">
                <a:solidFill>
                  <a:srgbClr val="0070C0"/>
                </a:solidFill>
              </a:rPr>
              <a:t>t</a:t>
            </a:r>
            <a:r>
              <a:rPr lang="ru-RU" altLang="ru-RU" dirty="0">
                <a:solidFill>
                  <a:srgbClr val="0070C0"/>
                </a:solidFill>
              </a:rPr>
              <a:t> перешла в наклонную черту, произошёл символ для обозначения процента.</a:t>
            </a:r>
          </a:p>
          <a:p>
            <a:pPr algn="just">
              <a:lnSpc>
                <a:spcPct val="80000"/>
              </a:lnSpc>
            </a:pPr>
            <a:r>
              <a:rPr lang="ru-RU" altLang="ru-RU" dirty="0">
                <a:solidFill>
                  <a:srgbClr val="0070C0"/>
                </a:solidFill>
              </a:rPr>
              <a:t>     </a:t>
            </a:r>
            <a:r>
              <a:rPr lang="ru-RU" altLang="ru-RU" b="1" dirty="0">
                <a:solidFill>
                  <a:srgbClr val="0070C0"/>
                </a:solidFill>
              </a:rPr>
              <a:t>2.</a:t>
            </a:r>
            <a:r>
              <a:rPr lang="ru-RU" altLang="ru-RU" dirty="0">
                <a:solidFill>
                  <a:srgbClr val="0070C0"/>
                </a:solidFill>
              </a:rPr>
              <a:t> Знак процента произошёл благодаря опечатке. В 1685 году в Париже была напечатана книга по арифметике, где по ошибке вместо </a:t>
            </a:r>
            <a:r>
              <a:rPr lang="en-US" altLang="ru-RU" b="1" i="1" dirty="0" err="1">
                <a:solidFill>
                  <a:srgbClr val="0070C0"/>
                </a:solidFill>
              </a:rPr>
              <a:t>cto</a:t>
            </a:r>
            <a:r>
              <a:rPr lang="ru-RU" altLang="ru-RU" i="1" dirty="0">
                <a:solidFill>
                  <a:srgbClr val="0070C0"/>
                </a:solidFill>
              </a:rPr>
              <a:t> </a:t>
            </a:r>
            <a:r>
              <a:rPr lang="ru-RU" altLang="ru-RU" dirty="0">
                <a:solidFill>
                  <a:srgbClr val="0070C0"/>
                </a:solidFill>
              </a:rPr>
              <a:t>наборщик набрал</a:t>
            </a:r>
            <a:r>
              <a:rPr lang="ru-RU" altLang="ru-RU" i="1" dirty="0">
                <a:solidFill>
                  <a:srgbClr val="0070C0"/>
                </a:solidFill>
              </a:rPr>
              <a:t>  %. </a:t>
            </a:r>
            <a:r>
              <a:rPr lang="ru-RU" altLang="ru-RU" dirty="0">
                <a:solidFill>
                  <a:srgbClr val="0070C0"/>
                </a:solidFill>
              </a:rPr>
              <a:t>Постепенно этот знак получил всеобщее признание.</a:t>
            </a:r>
          </a:p>
        </p:txBody>
      </p:sp>
      <p:pic>
        <p:nvPicPr>
          <p:cNvPr id="6" name="Picture 5" descr="математик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19876" y="944564"/>
            <a:ext cx="2059122" cy="1871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5" descr="Castle_Knowele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50794" y="3189706"/>
            <a:ext cx="2028204" cy="2745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614890" y="5949280"/>
            <a:ext cx="214198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100" i="1" dirty="0">
                <a:solidFill>
                  <a:srgbClr val="002060"/>
                </a:solidFill>
                <a:latin typeface="Arial Black" pitchFamily="34" charset="0"/>
              </a:rPr>
              <a:t>Рисунок к книге Роберта Рекорда «Замок знаний»</a:t>
            </a:r>
            <a:endParaRPr lang="ru-RU" altLang="ru-RU" sz="11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18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ww.pptwork.com/wp-content/uploads/2017/12/Powerpoint-Math-Templates-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4998"/>
          <a:stretch/>
        </p:blipFill>
        <p:spPr bwMode="auto">
          <a:xfrm>
            <a:off x="1" y="1513"/>
            <a:ext cx="1403648" cy="6856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98341" y="2092208"/>
            <a:ext cx="26460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Знак квадратного корня изобрел немецкий математик 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Ханс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Рудольф 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в 1525 г. и усовершенствовал голландский математик А. </a:t>
            </a:r>
            <a:r>
              <a:rPr lang="ru-RU" altLang="ru-RU" sz="1200" dirty="0" err="1">
                <a:latin typeface="Times New Roman" pitchFamily="18" charset="0"/>
                <a:cs typeface="Times New Roman" pitchFamily="18" charset="0"/>
              </a:rPr>
              <a:t>Жирар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 в 1629 г.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7569"/>
          <a:stretch/>
        </p:blipFill>
        <p:spPr bwMode="auto">
          <a:xfrm>
            <a:off x="1991575" y="21754"/>
            <a:ext cx="1498415" cy="2054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009285" y="2085629"/>
            <a:ext cx="26612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Квадратные скобки впервые употребил в 1550 г. итальянский математик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Рафаэль Бомбелли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, он ввел в математику понятие комплексных чисел.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93890" y="21754"/>
            <a:ext cx="2014664" cy="2074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670505" y="2097536"/>
            <a:ext cx="24300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Запятую после целой части десятичной дроби предложил ставить немецкий ученый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Иоганн Кеплер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 в 1621 г., ввел обозначение логарифма в 1624 г..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00988" y="65487"/>
            <a:ext cx="1569050" cy="2032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555776" y="5676542"/>
            <a:ext cx="25740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Франсуа Виет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(1540-1603) — французский математик. Виет ввел буквенные обозначения для коэффициентов в уравнениях. Он впервые начал применять фигурные скобки</a:t>
            </a:r>
            <a:r>
              <a:rPr lang="ru-RU" altLang="ru-RU" sz="1200" dirty="0"/>
              <a:t>.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09802" y="3429755"/>
            <a:ext cx="1865977" cy="2208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5724128" y="5580727"/>
            <a:ext cx="3015222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100" b="1" dirty="0">
                <a:latin typeface="Times New Roman" pitchFamily="18" charset="0"/>
                <a:cs typeface="Times New Roman" pitchFamily="18" charset="0"/>
              </a:rPr>
              <a:t>Леонард Эйлер </a:t>
            </a:r>
            <a:r>
              <a:rPr lang="ru-RU" altLang="ru-RU" sz="1100" dirty="0">
                <a:latin typeface="Times New Roman" pitchFamily="18" charset="0"/>
                <a:cs typeface="Times New Roman" pitchFamily="18" charset="0"/>
              </a:rPr>
              <a:t>(1707-1783) — швейцарский, немецкий и российский математик. Ввел в 1734 г. обозначение  функции </a:t>
            </a:r>
            <a:r>
              <a:rPr lang="en-US" altLang="ru-RU" sz="1100" dirty="0">
                <a:latin typeface="Times New Roman" pitchFamily="18" charset="0"/>
                <a:cs typeface="Times New Roman" pitchFamily="18" charset="0"/>
              </a:rPr>
              <a:t>f(x)</a:t>
            </a:r>
            <a:r>
              <a:rPr lang="ru-RU" altLang="ru-RU" sz="1100" dirty="0">
                <a:latin typeface="Times New Roman" pitchFamily="18" charset="0"/>
                <a:cs typeface="Times New Roman" pitchFamily="18" charset="0"/>
              </a:rPr>
              <a:t>, 1748 г. обозначение косинуса угла, в 1753 г. – тангенса угла, в 1755 г. – суммы( ∑ ) , в 1777 г. – мнимою единицу (</a:t>
            </a:r>
            <a:r>
              <a:rPr lang="en-US" altLang="ru-RU" sz="11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ru-RU" sz="11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altLang="ru-RU" sz="1100" dirty="0">
                <a:latin typeface="Times New Roman" pitchFamily="18" charset="0"/>
                <a:cs typeface="Times New Roman" pitchFamily="18" charset="0"/>
              </a:rPr>
              <a:t>, а так же букву «е» как основу натурального логарифма.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8554" y="3429755"/>
            <a:ext cx="1743964" cy="2150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36041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https://im0-tub-ru.yandex.net/i?id=7c73e8de5023572c50ddcfbcc785b962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1832" y="-17884"/>
            <a:ext cx="9155832" cy="6975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 rot="19879135">
            <a:off x="-870909" y="1095970"/>
            <a:ext cx="773238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3200" b="1" dirty="0">
                <a:ln w="11430"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ПРОИСХОЖДЕНИЕ МАТЕМАТИЧЕСКИХ ТЕРМИНОВ</a:t>
            </a:r>
          </a:p>
        </p:txBody>
      </p:sp>
    </p:spTree>
    <p:extLst>
      <p:ext uri="{BB962C8B-B14F-4D97-AF65-F5344CB8AC3E}">
        <p14:creationId xmlns:p14="http://schemas.microsoft.com/office/powerpoint/2010/main" xmlns="" val="31574726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uocngon.files.wordpress.com/2017/11/mathematical-symbols.jpg?w=64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9076" b="3328"/>
          <a:stretch/>
        </p:blipFill>
        <p:spPr bwMode="auto">
          <a:xfrm>
            <a:off x="7236296" y="7268"/>
            <a:ext cx="1907704" cy="6850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38572" y="548680"/>
            <a:ext cx="663768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 indent="-342900" algn="just">
              <a:buFont typeface="Wingdings" panose="05000000000000000000" pitchFamily="2" charset="2"/>
              <a:buChar char="ü"/>
              <a:defRPr/>
            </a:pP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Су́мма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(лат.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summa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итог, общее количество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182880" indent="-457200" algn="just">
              <a:buFont typeface="Wingdings" panose="05000000000000000000" pitchFamily="2" charset="2"/>
              <a:buChar char="ü"/>
              <a:defRPr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-342900" algn="just">
              <a:buFont typeface="Wingdings" panose="05000000000000000000" pitchFamily="2" charset="2"/>
              <a:buChar char="ü"/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Корень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(квадратный или корень уравнения) пришло от арабов. Арабские ученые представляли себе квадрат числа, вырастающий из корня – как растение, и потому называли корнями.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880" indent="-457200" algn="just">
              <a:buFont typeface="Wingdings" panose="05000000000000000000" pitchFamily="2" charset="2"/>
              <a:buChar char="ü"/>
              <a:defRPr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-342900" algn="just">
              <a:buFont typeface="Wingdings" panose="05000000000000000000" pitchFamily="2" charset="2"/>
              <a:buChar char="ü"/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Теорема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 (гр.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theorema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от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theoréo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рассматриваю, исследую).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880" indent="-457200" algn="just">
              <a:buFont typeface="Wingdings" panose="05000000000000000000" pitchFamily="2" charset="2"/>
              <a:buChar char="ü"/>
              <a:defRPr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-342900" algn="just">
              <a:buFont typeface="Wingdings" panose="05000000000000000000" pitchFamily="2" charset="2"/>
              <a:buChar char="ü"/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Прогрессия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( лат.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progression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означает "движение вперед").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endParaRPr lang="ru-RU" alt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Формула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- (от лат. </a:t>
            </a:r>
            <a:r>
              <a:rPr lang="ru-RU" altLang="ru-RU" dirty="0" err="1">
                <a:latin typeface="Times New Roman" pitchFamily="18" charset="0"/>
                <a:cs typeface="Times New Roman" pitchFamily="18" charset="0"/>
              </a:rPr>
              <a:t>formula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 – форма, правило, предписание).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endParaRPr lang="ru-RU" alt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Аксиома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-  (греч. </a:t>
            </a:r>
            <a:r>
              <a:rPr lang="ru-RU" altLang="ru-RU" dirty="0" err="1">
                <a:latin typeface="Times New Roman" pitchFamily="18" charset="0"/>
                <a:cs typeface="Times New Roman" pitchFamily="18" charset="0"/>
              </a:rPr>
              <a:t>axíōma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 — удостоенное, принятое положение, от </a:t>
            </a:r>
            <a:r>
              <a:rPr lang="ru-RU" altLang="ru-RU" dirty="0" err="1">
                <a:latin typeface="Times New Roman" pitchFamily="18" charset="0"/>
                <a:cs typeface="Times New Roman" pitchFamily="18" charset="0"/>
              </a:rPr>
              <a:t>axióō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 — считаю достойным).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endParaRPr lang="ru-RU" alt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Функция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-  ( лат. </a:t>
            </a:r>
            <a:r>
              <a:rPr lang="en-US" altLang="ru-RU" dirty="0" err="1">
                <a:latin typeface="Times New Roman" pitchFamily="18" charset="0"/>
                <a:cs typeface="Times New Roman" pitchFamily="18" charset="0"/>
              </a:rPr>
              <a:t>functio</a:t>
            </a:r>
            <a:r>
              <a:rPr lang="en-US" altLang="ru-RU" dirty="0">
                <a:latin typeface="Times New Roman" pitchFamily="18" charset="0"/>
                <a:cs typeface="Times New Roman" pitchFamily="18" charset="0"/>
              </a:rPr>
              <a:t> — «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исполнение, осуществление») 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253618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uocngon.files.wordpress.com/2017/11/mathematical-symbols.jpg?w=64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9076" b="3328"/>
          <a:stretch/>
        </p:blipFill>
        <p:spPr bwMode="auto">
          <a:xfrm>
            <a:off x="7236296" y="7268"/>
            <a:ext cx="1907704" cy="6850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476672"/>
            <a:ext cx="67687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/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Множество натуральных чисел 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принято обозначать символом N (от лат. </a:t>
            </a:r>
            <a:r>
              <a:rPr lang="ru-RU" altLang="ru-RU" dirty="0" err="1">
                <a:latin typeface="Times New Roman" pitchFamily="18" charset="0"/>
                <a:cs typeface="Times New Roman" pitchFamily="18" charset="0"/>
              </a:rPr>
              <a:t>naturalis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 — естественный).</a:t>
            </a:r>
          </a:p>
          <a:p>
            <a:pPr marL="285750" indent="-285750" algn="just"/>
            <a:endParaRPr lang="ru-RU" alt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Множество 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целых чисел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обозначают символом </a:t>
            </a:r>
            <a:r>
              <a:rPr lang="en-US" altLang="ru-RU" dirty="0">
                <a:latin typeface="Times New Roman" pitchFamily="18" charset="0"/>
                <a:cs typeface="Times New Roman" pitchFamily="18" charset="0"/>
              </a:rPr>
              <a:t>Z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(от первой буквы немецкого слова </a:t>
            </a:r>
            <a:r>
              <a:rPr lang="ru-RU" altLang="ru-RU" dirty="0" err="1">
                <a:latin typeface="Times New Roman" pitchFamily="18" charset="0"/>
                <a:cs typeface="Times New Roman" pitchFamily="18" charset="0"/>
              </a:rPr>
              <a:t>zahl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 — число).</a:t>
            </a:r>
          </a:p>
          <a:p>
            <a:pPr marL="285750" indent="-285750" algn="just"/>
            <a:endParaRPr lang="ru-RU" alt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/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Множество рациональных чисел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обозначается буквой Q (от первой буквы французского слова </a:t>
            </a:r>
            <a:r>
              <a:rPr lang="ru-RU" altLang="ru-RU" dirty="0" err="1">
                <a:latin typeface="Times New Roman" pitchFamily="18" charset="0"/>
                <a:cs typeface="Times New Roman" pitchFamily="18" charset="0"/>
              </a:rPr>
              <a:t>quotient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 — отношение).</a:t>
            </a:r>
            <a:endParaRPr lang="en-US" alt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/>
            <a:endParaRPr lang="ru-RU" alt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Множество 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действительных или вещественных чисел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(от лат. </a:t>
            </a:r>
            <a:r>
              <a:rPr lang="ru-RU" altLang="ru-RU" dirty="0" err="1">
                <a:latin typeface="Times New Roman" pitchFamily="18" charset="0"/>
                <a:cs typeface="Times New Roman" pitchFamily="18" charset="0"/>
              </a:rPr>
              <a:t>realis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 — действительный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285750" indent="-285750" algn="just"/>
            <a:endParaRPr lang="ru-RU" alt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Аргумент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-  (лат. </a:t>
            </a:r>
            <a:r>
              <a:rPr lang="ru-RU" altLang="ru-RU" dirty="0" err="1">
                <a:latin typeface="Times New Roman" pitchFamily="18" charset="0"/>
                <a:cs typeface="Times New Roman" pitchFamily="18" charset="0"/>
              </a:rPr>
              <a:t>argumentum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 — рассказ, довод, тема).</a:t>
            </a:r>
          </a:p>
          <a:p>
            <a:pPr marL="285750" indent="-285750" algn="just"/>
            <a:endParaRPr lang="ru-RU" alt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Парабола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- (греч. </a:t>
            </a:r>
            <a:r>
              <a:rPr lang="el-GR" altLang="ru-RU" dirty="0">
                <a:latin typeface="Times New Roman" pitchFamily="18" charset="0"/>
                <a:cs typeface="Times New Roman" pitchFamily="18" charset="0"/>
              </a:rPr>
              <a:t>παραβολή —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приложение).</a:t>
            </a:r>
          </a:p>
          <a:p>
            <a:pPr marL="285750" indent="-285750" algn="just"/>
            <a:endParaRPr lang="ru-RU" alt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Биссектриса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- (от лат. </a:t>
            </a:r>
            <a:r>
              <a:rPr lang="ru-RU" altLang="ru-RU" dirty="0" err="1">
                <a:latin typeface="Times New Roman" pitchFamily="18" charset="0"/>
                <a:cs typeface="Times New Roman" pitchFamily="18" charset="0"/>
              </a:rPr>
              <a:t>bis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 — дважды и </a:t>
            </a:r>
            <a:r>
              <a:rPr lang="ru-RU" altLang="ru-RU" dirty="0" err="1">
                <a:latin typeface="Times New Roman" pitchFamily="18" charset="0"/>
                <a:cs typeface="Times New Roman" pitchFamily="18" charset="0"/>
              </a:rPr>
              <a:t>seco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 — рассекаю).</a:t>
            </a:r>
          </a:p>
          <a:p>
            <a:pPr marL="285750" indent="-285750" algn="just"/>
            <a:endParaRPr lang="ru-RU" alt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Медиана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-  (лат. </a:t>
            </a:r>
            <a:r>
              <a:rPr lang="en-US" altLang="ru-RU" dirty="0" err="1">
                <a:latin typeface="Times New Roman" pitchFamily="18" charset="0"/>
                <a:cs typeface="Times New Roman" pitchFamily="18" charset="0"/>
              </a:rPr>
              <a:t>mediāna</a:t>
            </a:r>
            <a:r>
              <a:rPr lang="en-US" altLang="ru-RU" dirty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средняя).</a:t>
            </a:r>
          </a:p>
          <a:p>
            <a:pPr marL="285750" indent="-285750" algn="just"/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8491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uocngon.files.wordpress.com/2017/11/mathematical-symbols.jpg?w=64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9076" b="3328"/>
          <a:stretch/>
        </p:blipFill>
        <p:spPr bwMode="auto">
          <a:xfrm>
            <a:off x="7236296" y="7268"/>
            <a:ext cx="1907704" cy="6850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16632"/>
            <a:ext cx="734481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74320">
              <a:lnSpc>
                <a:spcPct val="200000"/>
              </a:lnSpc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Конус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(от др.-греч.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κώνος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«шишка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»).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274320">
              <a:lnSpc>
                <a:spcPct val="200000"/>
              </a:lnSpc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Цилиндр -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(др.-греч.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κύλινδρος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валик, каток).</a:t>
            </a:r>
          </a:p>
          <a:p>
            <a:pPr indent="-274320">
              <a:lnSpc>
                <a:spcPct val="200000"/>
              </a:lnSpc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Сфера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 (греч.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σφαῖρα —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мяч).</a:t>
            </a:r>
          </a:p>
          <a:p>
            <a:pPr indent="-274320">
              <a:lnSpc>
                <a:spcPct val="200000"/>
              </a:lnSpc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Призма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(от др.-греч. π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ρίσμ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 (лат.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prisma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«нечто отпиленное»).</a:t>
            </a:r>
          </a:p>
          <a:p>
            <a:pPr indent="-274320">
              <a:lnSpc>
                <a:spcPct val="200000"/>
              </a:lnSpc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Трапеция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(от др.-греч.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τρ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απέζιον — «столик»; τράπεζα — «стол, еда»).</a:t>
            </a:r>
          </a:p>
          <a:p>
            <a:pPr indent="-274320">
              <a:lnSpc>
                <a:spcPct val="200000"/>
              </a:lnSpc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Ромб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 (др.-греч.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ῥόμβος,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лат.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rombus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бубен»).</a:t>
            </a:r>
          </a:p>
          <a:p>
            <a:pPr indent="-274320">
              <a:lnSpc>
                <a:spcPct val="200000"/>
              </a:lnSpc>
              <a:defRPr/>
            </a:pP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Су́мма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(лат.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summa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итог, общее количество).</a:t>
            </a:r>
          </a:p>
          <a:p>
            <a:pPr indent="-274320">
              <a:lnSpc>
                <a:spcPct val="200000"/>
              </a:lnSpc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Проекция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(от лат 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projectio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букв. - бросание вперед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indent="-274320">
              <a:lnSpc>
                <a:spcPct val="200000"/>
              </a:lnSpc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Диагональ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 (гр.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διαγώνιος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δια- 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через» и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γώνια 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угол»).</a:t>
            </a:r>
          </a:p>
          <a:p>
            <a:pPr indent="-274320">
              <a:lnSpc>
                <a:spcPct val="200000"/>
              </a:lnSpc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Теорема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 (гр.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theorema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от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theoréo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рассматриваю, исследую). </a:t>
            </a:r>
          </a:p>
          <a:p>
            <a:pPr indent="-274320">
              <a:lnSpc>
                <a:spcPct val="200000"/>
              </a:lnSpc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Прогрессия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( лат.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progression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означает "движение вперед").</a:t>
            </a:r>
          </a:p>
          <a:p>
            <a:pPr indent="-274320">
              <a:lnSpc>
                <a:spcPct val="200000"/>
              </a:lnSpc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64113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vatars.mds.yandex.net/get-pdb/963327/365341af-1d30-4647-9263-d8068046eea7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2329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99592" y="980728"/>
            <a:ext cx="7776864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Список использованных источников и </a:t>
            </a:r>
            <a:r>
              <a:rPr lang="ru-RU" sz="2400" b="1" dirty="0" smtClean="0"/>
              <a:t>литературы</a:t>
            </a:r>
          </a:p>
          <a:p>
            <a:pPr algn="ctr"/>
            <a:endParaRPr lang="ru-RU" sz="2400" dirty="0">
              <a:solidFill>
                <a:srgbClr val="FF0000"/>
              </a:solidFill>
            </a:endParaRPr>
          </a:p>
          <a:p>
            <a:pPr marL="342900" indent="-342900" algn="just">
              <a:buAutoNum type="arabicPeriod"/>
            </a:pPr>
            <a:r>
              <a:rPr lang="ru-RU" b="1" dirty="0" smtClean="0"/>
              <a:t>Глейзер Г.И</a:t>
            </a:r>
            <a:r>
              <a:rPr lang="ru-RU" dirty="0" smtClean="0"/>
              <a:t>.  История математики в школе. </a:t>
            </a:r>
            <a:r>
              <a:rPr lang="en-US" dirty="0" smtClean="0"/>
              <a:t>IX-X</a:t>
            </a:r>
            <a:r>
              <a:rPr lang="ru-RU" dirty="0" smtClean="0"/>
              <a:t> </a:t>
            </a:r>
            <a:r>
              <a:rPr lang="ru-RU" dirty="0" err="1" smtClean="0"/>
              <a:t>кл</a:t>
            </a:r>
            <a:r>
              <a:rPr lang="ru-RU" dirty="0" smtClean="0"/>
              <a:t>. – М: Произведение, 1993 г. </a:t>
            </a:r>
            <a:endParaRPr lang="ru-RU" dirty="0"/>
          </a:p>
          <a:p>
            <a:pPr marL="342900" indent="-342900" algn="just">
              <a:buAutoNum type="arabicPeriod"/>
            </a:pPr>
            <a:r>
              <a:rPr lang="ru-RU" b="1" dirty="0" smtClean="0"/>
              <a:t>Мишина </a:t>
            </a:r>
            <a:r>
              <a:rPr lang="ru-RU" b="1" dirty="0"/>
              <a:t>К., </a:t>
            </a:r>
            <a:r>
              <a:rPr lang="ru-RU" b="1" dirty="0" smtClean="0"/>
              <a:t>Зыкова А.</a:t>
            </a:r>
            <a:r>
              <a:rPr lang="ru-RU" dirty="0" smtClean="0"/>
              <a:t> Что</a:t>
            </a:r>
            <a:r>
              <a:rPr lang="ru-RU" dirty="0"/>
              <a:t>? Зачем? Почему? Большая книга вопросов и ответов. </a:t>
            </a:r>
            <a:r>
              <a:rPr lang="ru-RU" dirty="0" smtClean="0"/>
              <a:t>-</a:t>
            </a:r>
            <a:r>
              <a:rPr lang="ru-RU" dirty="0"/>
              <a:t>М: Издательство ЭКСМО, 2007 </a:t>
            </a:r>
            <a:endParaRPr lang="ru-RU" dirty="0" smtClean="0"/>
          </a:p>
          <a:p>
            <a:pPr marL="342900" indent="-342900" algn="just">
              <a:buAutoNum type="arabicPeriod"/>
            </a:pPr>
            <a:r>
              <a:rPr lang="ru-RU" b="1" dirty="0" err="1" smtClean="0"/>
              <a:t>Энцеклопедия</a:t>
            </a:r>
            <a:r>
              <a:rPr lang="ru-RU" b="1" dirty="0" smtClean="0"/>
              <a:t> для детей  </a:t>
            </a:r>
            <a:r>
              <a:rPr lang="ru-RU" dirty="0" smtClean="0"/>
              <a:t>том 11: Математика . – М.: </a:t>
            </a:r>
            <a:r>
              <a:rPr lang="ru-RU" dirty="0" err="1" smtClean="0"/>
              <a:t>Аванта</a:t>
            </a:r>
            <a:r>
              <a:rPr lang="ru-RU" dirty="0" smtClean="0"/>
              <a:t> +, 2003 </a:t>
            </a:r>
            <a:endParaRPr lang="en-US" dirty="0" smtClean="0"/>
          </a:p>
          <a:p>
            <a:pPr marL="342900" indent="-342900" algn="just">
              <a:buFontTx/>
              <a:buAutoNum type="arabicPeriod"/>
            </a:pPr>
            <a:r>
              <a:rPr lang="ru-RU" b="1" dirty="0" smtClean="0">
                <a:hlinkClick r:id="rId3"/>
              </a:rPr>
              <a:t>http://</a:t>
            </a:r>
            <a:r>
              <a:rPr lang="en-US" b="1" dirty="0" smtClean="0">
                <a:hlinkClick r:id="rId3"/>
              </a:rPr>
              <a:t>www.edu/ru/</a:t>
            </a:r>
            <a:r>
              <a:rPr lang="en-US" b="1" dirty="0" smtClean="0"/>
              <a:t> </a:t>
            </a:r>
            <a:r>
              <a:rPr lang="en-US" dirty="0" smtClean="0"/>
              <a:t>-</a:t>
            </a:r>
            <a:r>
              <a:rPr lang="ru-RU" dirty="0" smtClean="0"/>
              <a:t> российское образование. Федеральный портал </a:t>
            </a:r>
            <a:endParaRPr lang="en-US" dirty="0" smtClean="0"/>
          </a:p>
          <a:p>
            <a:pPr marL="342900" indent="-342900" algn="just">
              <a:buFontTx/>
              <a:buAutoNum type="arabicPeriod"/>
            </a:pPr>
            <a:r>
              <a:rPr lang="ru-RU" b="1" dirty="0" smtClean="0">
                <a:hlinkClick r:id="rId4"/>
              </a:rPr>
              <a:t>http://</a:t>
            </a:r>
            <a:r>
              <a:rPr lang="en-US" b="1" dirty="0" smtClean="0">
                <a:hlinkClick r:id="rId4"/>
              </a:rPr>
              <a:t>www.kvant.info/</a:t>
            </a:r>
            <a:r>
              <a:rPr lang="en-US" b="1" dirty="0" smtClean="0"/>
              <a:t> </a:t>
            </a:r>
            <a:r>
              <a:rPr lang="en-US" dirty="0" smtClean="0"/>
              <a:t>- </a:t>
            </a:r>
            <a:r>
              <a:rPr lang="ru-RU" dirty="0" smtClean="0"/>
              <a:t>Научно-популярный физико-математический журнал для школьников и студентов «Квант»</a:t>
            </a:r>
          </a:p>
          <a:p>
            <a:pPr marL="342900" indent="-342900" algn="just">
              <a:buFontTx/>
              <a:buAutoNum type="arabicPeriod"/>
            </a:pPr>
            <a:r>
              <a:rPr lang="ru-RU" b="1" dirty="0" smtClean="0">
                <a:hlinkClick r:id="rId5"/>
              </a:rPr>
              <a:t>http://</a:t>
            </a:r>
            <a:r>
              <a:rPr lang="en-US" b="1" dirty="0" smtClean="0">
                <a:hlinkClick r:id="rId5"/>
              </a:rPr>
              <a:t>www.math.ru/lib/</a:t>
            </a:r>
            <a:r>
              <a:rPr lang="en-US" b="1" dirty="0" smtClean="0"/>
              <a:t> - </a:t>
            </a:r>
            <a:r>
              <a:rPr lang="ru-RU" dirty="0" smtClean="0"/>
              <a:t>Электронная библиотека книг по математике </a:t>
            </a:r>
          </a:p>
          <a:p>
            <a:pPr marL="342900" indent="-342900" algn="just">
              <a:buFontTx/>
              <a:buAutoNum type="arabicPeriod"/>
            </a:pPr>
            <a:r>
              <a:rPr lang="ru-RU" b="1" dirty="0">
                <a:hlinkClick r:id="rId6"/>
              </a:rPr>
              <a:t>http</a:t>
            </a:r>
            <a:r>
              <a:rPr lang="ru-RU" b="1" dirty="0" smtClean="0">
                <a:hlinkClick r:id="rId6"/>
              </a:rPr>
              <a:t>://</a:t>
            </a:r>
            <a:r>
              <a:rPr lang="en-US" b="1" dirty="0" smtClean="0">
                <a:hlinkClick r:id="rId6"/>
              </a:rPr>
              <a:t>school-collection.edu.ru/</a:t>
            </a:r>
            <a:r>
              <a:rPr lang="en-US" dirty="0" smtClean="0"/>
              <a:t> </a:t>
            </a:r>
            <a:r>
              <a:rPr lang="ru-RU" dirty="0" smtClean="0"/>
              <a:t>единая коллекция цифровых образовательных ресурсов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32734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up/datas/78250/0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8294" y="0"/>
            <a:ext cx="9180512" cy="6891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18414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s://www.monash.edu.my/__data/assets/image/0008/1605284/geometric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63" y="-11063"/>
            <a:ext cx="914975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404664"/>
            <a:ext cx="78488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Цели: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исследовать историю возникновения математических знаков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выяснить роль знаков в прогрессе математических знаний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2132856"/>
            <a:ext cx="7416824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информационные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исследовать ключевые понятия темы «История математических знаков»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проанализировать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историю возникновения математических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терминов и символов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по ним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систематизировать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получение знания.</a:t>
            </a:r>
          </a:p>
        </p:txBody>
      </p:sp>
    </p:spTree>
    <p:extLst>
      <p:ext uri="{BB962C8B-B14F-4D97-AF65-F5344CB8AC3E}">
        <p14:creationId xmlns:p14="http://schemas.microsoft.com/office/powerpoint/2010/main" xmlns="" val="97892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www.pptwork.com/wp-content/uploads/2017/12/Powerpoint-Math-Templates-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4998"/>
          <a:stretch/>
        </p:blipFill>
        <p:spPr bwMode="auto">
          <a:xfrm>
            <a:off x="0" y="0"/>
            <a:ext cx="1895475" cy="6856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275856" y="260648"/>
            <a:ext cx="46805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История математики</a:t>
            </a:r>
            <a:endParaRPr lang="ru-RU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79711" y="1419626"/>
            <a:ext cx="30243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История математики тысячами нитей связана с историей других наук, историей техники, историей искусства, она  - существенная часть человеческой культуры. В ней ясно обозначен вклад в математику учёных  всего мира.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5095">
            <a:off x="5113263" y="1158580"/>
            <a:ext cx="1657660" cy="1515066"/>
          </a:xfrm>
          <a:prstGeom prst="rect">
            <a:avLst/>
          </a:prstGeom>
          <a:noFill/>
          <a:ln w="63500" cap="rnd">
            <a:solidFill>
              <a:srgbClr val="FFCC0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09372" y="1598727"/>
            <a:ext cx="1657660" cy="1523978"/>
          </a:xfrm>
          <a:prstGeom prst="rect">
            <a:avLst/>
          </a:prstGeom>
          <a:noFill/>
          <a:ln w="63500" cap="rnd">
            <a:solidFill>
              <a:srgbClr val="FF660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139570">
            <a:off x="5169388" y="3551592"/>
            <a:ext cx="1657660" cy="1844815"/>
          </a:xfrm>
          <a:prstGeom prst="rect">
            <a:avLst/>
          </a:prstGeom>
          <a:noFill/>
          <a:ln w="60325" cap="rnd">
            <a:solidFill>
              <a:srgbClr val="FF990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35840">
            <a:off x="7269392" y="4044480"/>
            <a:ext cx="1657660" cy="1844815"/>
          </a:xfrm>
          <a:prstGeom prst="rect">
            <a:avLst/>
          </a:prstGeom>
          <a:noFill/>
          <a:ln w="60325" cap="rnd">
            <a:solidFill>
              <a:srgbClr val="FF660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57193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5100" b="1" dirty="0" smtClean="0">
                <a:solidFill>
                  <a:schemeClr val="accent2"/>
                </a:solidFill>
              </a:rPr>
              <a:t>Математики    древности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3931" y="1341438"/>
            <a:ext cx="8434754" cy="5111750"/>
          </a:xfrm>
        </p:spPr>
        <p:txBody>
          <a:bodyPr>
            <a:normAutofit/>
          </a:bodyPr>
          <a:lstStyle/>
          <a:p>
            <a:pPr eaLnBrk="1" hangingPunct="1"/>
            <a:endParaRPr lang="ru-RU" altLang="ru-RU" sz="1600" dirty="0" smtClean="0">
              <a:solidFill>
                <a:srgbClr val="0070C0"/>
              </a:solidFill>
            </a:endParaRPr>
          </a:p>
          <a:p>
            <a:pPr eaLnBrk="1" hangingPunct="1">
              <a:buFontTx/>
              <a:buNone/>
            </a:pPr>
            <a:r>
              <a:rPr lang="ru-RU" altLang="ru-RU" sz="2000" b="1" dirty="0" err="1" smtClean="0">
                <a:solidFill>
                  <a:srgbClr val="0070C0"/>
                </a:solidFill>
              </a:rPr>
              <a:t>Аполлоний</a:t>
            </a:r>
            <a:r>
              <a:rPr lang="ru-RU" altLang="ru-RU" sz="2000" b="1" dirty="0" smtClean="0">
                <a:solidFill>
                  <a:srgbClr val="0070C0"/>
                </a:solidFill>
              </a:rPr>
              <a:t>          Аристотель            Архимед</a:t>
            </a:r>
            <a:r>
              <a:rPr lang="ru-RU" altLang="ru-RU" sz="1600" b="1" dirty="0" smtClean="0">
                <a:solidFill>
                  <a:srgbClr val="0070C0"/>
                </a:solidFill>
              </a:rPr>
              <a:t>               </a:t>
            </a:r>
            <a:r>
              <a:rPr lang="ru-RU" altLang="ru-RU" sz="2000" b="1" dirty="0" smtClean="0">
                <a:solidFill>
                  <a:srgbClr val="0070C0"/>
                </a:solidFill>
              </a:rPr>
              <a:t>Гиппарх          </a:t>
            </a:r>
            <a:r>
              <a:rPr lang="ru-RU" altLang="ru-RU" sz="2000" b="1" dirty="0" err="1" smtClean="0">
                <a:solidFill>
                  <a:srgbClr val="0070C0"/>
                </a:solidFill>
              </a:rPr>
              <a:t>Демокрит</a:t>
            </a:r>
            <a:r>
              <a:rPr lang="ru-RU" altLang="ru-RU" sz="1600" b="1" dirty="0" smtClean="0">
                <a:solidFill>
                  <a:srgbClr val="0070C0"/>
                </a:solidFill>
              </a:rPr>
              <a:t> </a:t>
            </a:r>
            <a:r>
              <a:rPr lang="ru-RU" altLang="ru-RU" sz="2000" dirty="0" smtClean="0">
                <a:solidFill>
                  <a:srgbClr val="0070C0"/>
                </a:solidFill>
              </a:rPr>
              <a:t> </a:t>
            </a:r>
            <a:r>
              <a:rPr lang="ru-RU" altLang="ru-RU" sz="1600" dirty="0" smtClean="0">
                <a:solidFill>
                  <a:srgbClr val="0070C0"/>
                </a:solidFill>
              </a:rPr>
              <a:t>                          </a:t>
            </a:r>
          </a:p>
        </p:txBody>
      </p:sp>
      <p:pic>
        <p:nvPicPr>
          <p:cNvPr id="17412" name="Picture 4" descr="Аполлоний Пергск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1339" y="2133599"/>
            <a:ext cx="1247042" cy="1655763"/>
          </a:xfrm>
          <a:prstGeom prst="rect">
            <a:avLst/>
          </a:prstGeom>
          <a:noFill/>
          <a:ln w="1270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413" name="Picture 5" descr="Аристотел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131316"/>
            <a:ext cx="1241181" cy="1655763"/>
          </a:xfrm>
          <a:prstGeom prst="rect">
            <a:avLst/>
          </a:prstGeom>
          <a:noFill/>
          <a:ln w="1270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Picture 6" descr="Архимед из Сиракуз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131317"/>
            <a:ext cx="1291003" cy="1727200"/>
          </a:xfrm>
          <a:prstGeom prst="rect">
            <a:avLst/>
          </a:prstGeom>
          <a:noFill/>
          <a:ln w="1270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415" name="Picture 7" descr="Гиппарх из Никеи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72377" y="2133601"/>
            <a:ext cx="1255834" cy="1655763"/>
          </a:xfrm>
          <a:prstGeom prst="rect">
            <a:avLst/>
          </a:prstGeom>
          <a:noFill/>
          <a:ln w="1270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416" name="Picture 8" descr="Демокрит из Абдеры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00772" y="2133601"/>
            <a:ext cx="1296866" cy="1655763"/>
          </a:xfrm>
          <a:prstGeom prst="rect">
            <a:avLst/>
          </a:prstGeom>
          <a:noFill/>
          <a:ln w="1270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417" name="Picture 9" descr="Клавдий Птолемей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21288" y="4284107"/>
            <a:ext cx="1255834" cy="1737281"/>
          </a:xfrm>
          <a:prstGeom prst="rect">
            <a:avLst/>
          </a:prstGeom>
          <a:noFill/>
          <a:ln w="1270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418" name="Picture 10" descr="Пифагор Самосский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1339" y="4292600"/>
            <a:ext cx="1191358" cy="1728788"/>
          </a:xfrm>
          <a:prstGeom prst="rect">
            <a:avLst/>
          </a:prstGeom>
          <a:noFill/>
          <a:ln w="1270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419" name="Picture 11" descr="Платон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230133"/>
            <a:ext cx="1188426" cy="1763712"/>
          </a:xfrm>
          <a:prstGeom prst="rect">
            <a:avLst/>
          </a:prstGeom>
          <a:noFill/>
          <a:ln w="1270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420" name="Picture 12" descr="Фалес Милетский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82802" y="4221163"/>
            <a:ext cx="1307123" cy="1735137"/>
          </a:xfrm>
          <a:prstGeom prst="rect">
            <a:avLst/>
          </a:prstGeom>
          <a:noFill/>
          <a:ln w="1270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421" name="Picture 13" descr="Эратосфен из Кирены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28794" y="4292600"/>
            <a:ext cx="1143000" cy="1728788"/>
          </a:xfrm>
          <a:prstGeom prst="rect">
            <a:avLst/>
          </a:prstGeom>
          <a:noFill/>
          <a:ln w="1270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422" name="Rectangle 14"/>
          <p:cNvSpPr>
            <a:spLocks noChangeArrowheads="1"/>
          </p:cNvSpPr>
          <p:nvPr/>
        </p:nvSpPr>
        <p:spPr bwMode="auto">
          <a:xfrm>
            <a:off x="251520" y="3860801"/>
            <a:ext cx="871296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altLang="ru-RU" b="1" dirty="0" smtClean="0">
                <a:solidFill>
                  <a:srgbClr val="0070C0"/>
                </a:solidFill>
              </a:rPr>
              <a:t>   Пифагор               Платон                </a:t>
            </a:r>
            <a:r>
              <a:rPr lang="ru-RU" altLang="ru-RU" b="1" dirty="0">
                <a:solidFill>
                  <a:srgbClr val="0070C0"/>
                </a:solidFill>
              </a:rPr>
              <a:t>Фалес           </a:t>
            </a:r>
            <a:r>
              <a:rPr lang="ru-RU" altLang="ru-RU" b="1" dirty="0" smtClean="0">
                <a:solidFill>
                  <a:srgbClr val="0070C0"/>
                </a:solidFill>
              </a:rPr>
              <a:t>  </a:t>
            </a:r>
            <a:r>
              <a:rPr lang="ru-RU" altLang="ru-RU" b="1" dirty="0">
                <a:solidFill>
                  <a:srgbClr val="0070C0"/>
                </a:solidFill>
              </a:rPr>
              <a:t>Эратосфен     </a:t>
            </a:r>
            <a:r>
              <a:rPr lang="ru-RU" altLang="ru-RU" b="1" dirty="0" smtClean="0">
                <a:solidFill>
                  <a:srgbClr val="0070C0"/>
                </a:solidFill>
              </a:rPr>
              <a:t>   Птолемей</a:t>
            </a:r>
            <a:endParaRPr lang="ru-RU" altLang="ru-RU" b="1" dirty="0">
              <a:solidFill>
                <a:srgbClr val="0070C0"/>
              </a:solidFill>
            </a:endParaRP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457436" y="26064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5100" b="1" kern="0" dirty="0" smtClean="0">
                <a:solidFill>
                  <a:srgbClr val="0070C0"/>
                </a:solidFill>
              </a:rPr>
              <a:t>Математики    древности</a:t>
            </a:r>
          </a:p>
        </p:txBody>
      </p:sp>
    </p:spTree>
    <p:extLst>
      <p:ext uri="{BB962C8B-B14F-4D97-AF65-F5344CB8AC3E}">
        <p14:creationId xmlns:p14="http://schemas.microsoft.com/office/powerpoint/2010/main" xmlns="" val="3011050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cdn2.researchfeatures.com/wp-content/uploads/2018/06/shutterstock_358855256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99" y="34702"/>
            <a:ext cx="9137501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3921324"/>
            <a:ext cx="359092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Было очень неудобно хранить хрупкие и тяжелые глиняные таблички, веревки с узелками, рулоны папируса. И это продолжалось до тех пор, пока древние индийцы не изобрели для каждой цифры свой знак. </a:t>
            </a:r>
            <a:endParaRPr lang="ru-RU" b="1" dirty="0" smtClean="0"/>
          </a:p>
          <a:p>
            <a:pPr algn="just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Вот 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они выглядели: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55912" y="116632"/>
            <a:ext cx="62464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Первые </a:t>
            </a:r>
            <a:r>
              <a:rPr lang="ru-RU" b="1" dirty="0"/>
              <a:t>написанные цифры, о которых мы имеем достоверные свидетельства, появились в Египте и Месопотамии около 5000 лет назад.</a:t>
            </a:r>
            <a:endParaRPr lang="ru-RU" dirty="0"/>
          </a:p>
          <a:p>
            <a:pPr algn="just"/>
            <a:r>
              <a:rPr lang="ru-RU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Вот так выглядели дощечки с числами в Месопотамии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6" name="Picture 4" descr="https://arhivurokov.ru/multiurok/e/7/1/e715d825ab980deee7a103d130faed74c04cdd9e/img3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7375" r="22700"/>
          <a:stretch/>
        </p:blipFill>
        <p:spPr bwMode="auto">
          <a:xfrm>
            <a:off x="3707904" y="1412776"/>
            <a:ext cx="4712246" cy="1948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fs00.infourok.ru/images/doc/277/282554/640/img4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104" t="31009" r="15833" b="15866"/>
          <a:stretch/>
        </p:blipFill>
        <p:spPr bwMode="auto">
          <a:xfrm>
            <a:off x="4549725" y="3800772"/>
            <a:ext cx="4210050" cy="2428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9646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4.infourok.ru/uploads/ex/1287/000060a6-412b59c2/640/img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456" t="1" b="6722"/>
          <a:stretch/>
        </p:blipFill>
        <p:spPr bwMode="auto">
          <a:xfrm>
            <a:off x="91827" y="0"/>
            <a:ext cx="9036496" cy="639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1201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ww.pptwork.com/wp-content/uploads/2017/12/Powerpoint-Math-Templates-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4998"/>
          <a:stretch/>
        </p:blipFill>
        <p:spPr bwMode="auto">
          <a:xfrm>
            <a:off x="1" y="1513"/>
            <a:ext cx="1403648" cy="6856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516832" y="865734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altLang="ru-RU" b="1" dirty="0" smtClean="0">
                <a:solidFill>
                  <a:srgbClr val="0070C0"/>
                </a:solidFill>
              </a:rPr>
              <a:t>Для </a:t>
            </a:r>
            <a:r>
              <a:rPr lang="ru-RU" altLang="ru-RU" b="1" dirty="0">
                <a:solidFill>
                  <a:srgbClr val="0070C0"/>
                </a:solidFill>
              </a:rPr>
              <a:t>обозначения действия умножения европейские математики 16 века употребляли букву М, которая была начальной в латинском слове, обозначавшем увеличение, умножение, - мультипликация. От этого слова произошло название «мультфильм</a:t>
            </a:r>
            <a:r>
              <a:rPr lang="ru-RU" altLang="ru-RU" b="1" dirty="0" smtClean="0">
                <a:solidFill>
                  <a:srgbClr val="0070C0"/>
                </a:solidFill>
              </a:rPr>
              <a:t>». Например 2М5         </a:t>
            </a:r>
            <a:endParaRPr lang="ru-RU" altLang="ru-RU" b="1" dirty="0">
              <a:solidFill>
                <a:srgbClr val="0070C0"/>
              </a:solidFill>
              <a:sym typeface="Wingdings" pitchFamily="2" charset="2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26357" y="315535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altLang="ru-RU" b="1" dirty="0">
                <a:solidFill>
                  <a:srgbClr val="0070C0"/>
                </a:solidFill>
                <a:sym typeface="Wingdings" pitchFamily="2" charset="2"/>
              </a:rPr>
              <a:t>Вильям </a:t>
            </a:r>
            <a:r>
              <a:rPr lang="ru-RU" altLang="ru-RU" b="1" dirty="0" err="1">
                <a:solidFill>
                  <a:srgbClr val="0070C0"/>
                </a:solidFill>
                <a:sym typeface="Wingdings" pitchFamily="2" charset="2"/>
              </a:rPr>
              <a:t>Оутред</a:t>
            </a:r>
            <a:r>
              <a:rPr lang="ru-RU" altLang="ru-RU" b="1" dirty="0">
                <a:solidFill>
                  <a:srgbClr val="0070C0"/>
                </a:solidFill>
                <a:sym typeface="Wingdings" pitchFamily="2" charset="2"/>
              </a:rPr>
              <a:t> – английский математик </a:t>
            </a:r>
            <a:r>
              <a:rPr lang="ru-RU" altLang="ru-RU" b="1" dirty="0" smtClean="0">
                <a:solidFill>
                  <a:srgbClr val="0070C0"/>
                </a:solidFill>
                <a:sym typeface="Wingdings" pitchFamily="2" charset="2"/>
              </a:rPr>
              <a:t>– в </a:t>
            </a:r>
            <a:r>
              <a:rPr lang="ru-RU" altLang="ru-RU" b="1" dirty="0">
                <a:solidFill>
                  <a:srgbClr val="0070C0"/>
                </a:solidFill>
                <a:sym typeface="Wingdings" pitchFamily="2" charset="2"/>
              </a:rPr>
              <a:t>1631 году ввёл знак умножения крестиком.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16832" y="422108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altLang="ru-RU" b="1" dirty="0">
                <a:solidFill>
                  <a:srgbClr val="0070C0"/>
                </a:solidFill>
                <a:sym typeface="Wingdings" pitchFamily="2" charset="2"/>
              </a:rPr>
              <a:t>Точкой для обозначения умножения пользовался знаменитый немецкий математик 17 века Вильгельм </a:t>
            </a:r>
            <a:r>
              <a:rPr lang="ru-RU" altLang="ru-RU" b="1" dirty="0" err="1">
                <a:solidFill>
                  <a:srgbClr val="0070C0"/>
                </a:solidFill>
                <a:sym typeface="Wingdings" pitchFamily="2" charset="2"/>
              </a:rPr>
              <a:t>Лёйбниц</a:t>
            </a:r>
            <a:r>
              <a:rPr lang="ru-RU" altLang="ru-RU" b="1" dirty="0">
                <a:solidFill>
                  <a:srgbClr val="0070C0"/>
                </a:solidFill>
                <a:sym typeface="Wingdings" pitchFamily="2" charset="2"/>
              </a:rPr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619672" y="537321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altLang="ru-RU" b="1" dirty="0">
                <a:solidFill>
                  <a:srgbClr val="0070C0"/>
                </a:solidFill>
                <a:sym typeface="Wingdings" pitchFamily="2" charset="2"/>
              </a:rPr>
              <a:t>В России впервые дал названия компонентам умножения Леонтий Магницкий в начале 18 века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42339" y="177255"/>
            <a:ext cx="34524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sz="3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   </a:t>
            </a:r>
            <a:r>
              <a:rPr lang="ru-RU" altLang="ru-RU" sz="3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Умножение  •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2" descr="Wenceslas Hollar - William Oughtr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862700" y="1102734"/>
            <a:ext cx="1597732" cy="1944942"/>
          </a:xfrm>
          <a:prstGeom prst="rect">
            <a:avLst/>
          </a:prstGeom>
          <a:noFill/>
        </p:spPr>
      </p:pic>
      <p:sp>
        <p:nvSpPr>
          <p:cNvPr id="11" name="Rectangle 23"/>
          <p:cNvSpPr>
            <a:spLocks noChangeArrowheads="1"/>
          </p:cNvSpPr>
          <p:nvPr/>
        </p:nvSpPr>
        <p:spPr bwMode="auto">
          <a:xfrm>
            <a:off x="6409053" y="3093800"/>
            <a:ext cx="25050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400" b="1" dirty="0" smtClean="0">
                <a:solidFill>
                  <a:srgbClr val="002060"/>
                </a:solidFill>
                <a:latin typeface="Arial Black" panose="020B0A04020102020204" pitchFamily="34" charset="0"/>
                <a:cs typeface="Times New Roman" panose="02020603050405020304" pitchFamily="18" charset="0"/>
                <a:sym typeface="Wingdings" pitchFamily="2" charset="2"/>
              </a:rPr>
              <a:t>Вильям </a:t>
            </a:r>
            <a:r>
              <a:rPr lang="ru-RU" altLang="ru-RU" sz="1400" b="1" dirty="0" err="1" smtClean="0">
                <a:solidFill>
                  <a:srgbClr val="002060"/>
                </a:solidFill>
                <a:latin typeface="Arial Black" panose="020B0A04020102020204" pitchFamily="34" charset="0"/>
                <a:cs typeface="Times New Roman" panose="02020603050405020304" pitchFamily="18" charset="0"/>
                <a:sym typeface="Wingdings" pitchFamily="2" charset="2"/>
              </a:rPr>
              <a:t>Оутред</a:t>
            </a:r>
            <a:r>
              <a:rPr lang="ru-RU" altLang="ru-RU" sz="1400" b="1" dirty="0" smtClean="0">
                <a:solidFill>
                  <a:srgbClr val="002060"/>
                </a:solidFill>
                <a:latin typeface="Arial Black" panose="020B0A04020102020204" pitchFamily="34" charset="0"/>
                <a:cs typeface="Times New Roman" panose="02020603050405020304" pitchFamily="18" charset="0"/>
                <a:sym typeface="Wingdings" pitchFamily="2" charset="2"/>
              </a:rPr>
              <a:t> </a:t>
            </a:r>
          </a:p>
          <a:p>
            <a:pPr algn="ctr" eaLnBrk="1" hangingPunct="1"/>
            <a:r>
              <a:rPr lang="ru-RU" altLang="ru-RU" sz="1400" b="1" dirty="0" smtClean="0">
                <a:solidFill>
                  <a:srgbClr val="002060"/>
                </a:solidFill>
                <a:latin typeface="Arial Black" panose="020B0A04020102020204" pitchFamily="34" charset="0"/>
                <a:cs typeface="Times New Roman" panose="02020603050405020304" pitchFamily="18" charset="0"/>
                <a:sym typeface="Wingdings" pitchFamily="2" charset="2"/>
              </a:rPr>
              <a:t>(1575-1660)    </a:t>
            </a:r>
            <a:endParaRPr lang="ru-RU" altLang="ru-RU" sz="1400" b="1" dirty="0">
              <a:solidFill>
                <a:srgbClr val="002060"/>
              </a:solidFill>
              <a:latin typeface="Arial Black" panose="020B0A04020102020204" pitchFamily="34" charset="0"/>
              <a:cs typeface="Times New Roman" panose="02020603050405020304" pitchFamily="18" charset="0"/>
              <a:sym typeface="Wingdings" pitchFamily="2" charset="2"/>
            </a:endParaRPr>
          </a:p>
        </p:txBody>
      </p:sp>
      <p:pic>
        <p:nvPicPr>
          <p:cNvPr id="12" name="Picture 7" descr="gottfried_wilhelm_von_leibniz_thum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67027" y="3767143"/>
            <a:ext cx="1665511" cy="206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5"/>
          <p:cNvSpPr>
            <a:spLocks noChangeArrowheads="1"/>
          </p:cNvSpPr>
          <p:nvPr/>
        </p:nvSpPr>
        <p:spPr bwMode="auto">
          <a:xfrm>
            <a:off x="6660232" y="5719250"/>
            <a:ext cx="2552277" cy="91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ru-RU" altLang="ru-RU" sz="1400" dirty="0">
                <a:solidFill>
                  <a:srgbClr val="002060"/>
                </a:solidFill>
                <a:sym typeface="Wingdings" pitchFamily="2" charset="2"/>
              </a:rPr>
              <a:t> 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ru-RU" altLang="ru-RU" sz="1400" dirty="0">
                <a:solidFill>
                  <a:srgbClr val="002060"/>
                </a:solidFill>
                <a:latin typeface="Arial Black" pitchFamily="34" charset="0"/>
                <a:sym typeface="Wingdings" pitchFamily="2" charset="2"/>
              </a:rPr>
              <a:t>Вильгельм </a:t>
            </a:r>
            <a:r>
              <a:rPr lang="ru-RU" altLang="ru-RU" sz="1400" dirty="0" err="1">
                <a:solidFill>
                  <a:srgbClr val="002060"/>
                </a:solidFill>
                <a:latin typeface="Arial Black" pitchFamily="34" charset="0"/>
                <a:sym typeface="Wingdings" pitchFamily="2" charset="2"/>
              </a:rPr>
              <a:t>Лёйбниц</a:t>
            </a:r>
            <a:r>
              <a:rPr lang="ru-RU" altLang="ru-RU" sz="1400" dirty="0">
                <a:solidFill>
                  <a:srgbClr val="002060"/>
                </a:solidFill>
                <a:latin typeface="Arial Black" pitchFamily="34" charset="0"/>
                <a:sym typeface="Wingdings" pitchFamily="2" charset="2"/>
              </a:rPr>
              <a:t>,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ru-RU" altLang="ru-RU" sz="1400" dirty="0">
                <a:solidFill>
                  <a:srgbClr val="002060"/>
                </a:solidFill>
                <a:latin typeface="Arial Black" pitchFamily="34" charset="0"/>
                <a:sym typeface="Wingdings" pitchFamily="2" charset="2"/>
              </a:rPr>
              <a:t>немецкий математик. 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ru-RU" altLang="ru-RU" sz="1400" dirty="0">
                <a:solidFill>
                  <a:srgbClr val="002060"/>
                </a:solidFill>
                <a:latin typeface="Arial Black" pitchFamily="34" charset="0"/>
                <a:sym typeface="Wingdings" pitchFamily="2" charset="2"/>
              </a:rPr>
              <a:t>       (1646 – 1716)</a:t>
            </a:r>
            <a:endParaRPr lang="ru-RU" altLang="ru-RU" sz="14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573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55776" y="186780"/>
            <a:ext cx="18701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Деление   </a:t>
            </a:r>
            <a:r>
              <a:rPr lang="en-US" alt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ttps://www.pptwork.com/wp-content/uploads/2017/12/Powerpoint-Math-Templates-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4998"/>
          <a:stretch/>
        </p:blipFill>
        <p:spPr bwMode="auto">
          <a:xfrm>
            <a:off x="1" y="1513"/>
            <a:ext cx="1403648" cy="6856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629509" y="791023"/>
            <a:ext cx="4248472" cy="2939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altLang="ru-RU" sz="1600" b="1" u="sng" dirty="0" smtClean="0">
                <a:solidFill>
                  <a:srgbClr val="0070C0"/>
                </a:solidFill>
              </a:rPr>
              <a:t>На протяжении тысячелетий</a:t>
            </a:r>
            <a:r>
              <a:rPr lang="ru-RU" altLang="ru-RU" sz="1600" b="1" dirty="0" smtClean="0">
                <a:solidFill>
                  <a:srgbClr val="0070C0"/>
                </a:solidFill>
              </a:rPr>
              <a:t> действие деления не обозначали знаками. Его просто называли и  записывали словами.</a:t>
            </a:r>
          </a:p>
          <a:p>
            <a:pPr algn="just"/>
            <a:endParaRPr lang="ru-RU" altLang="ru-RU" sz="700" b="1" dirty="0" smtClean="0">
              <a:solidFill>
                <a:srgbClr val="0070C0"/>
              </a:solidFill>
            </a:endParaRPr>
          </a:p>
          <a:p>
            <a:pPr algn="just"/>
            <a:endParaRPr lang="ru-RU" altLang="ru-RU" sz="100" b="1" dirty="0" smtClean="0">
              <a:solidFill>
                <a:srgbClr val="0070C0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altLang="ru-RU" sz="1600" b="1" u="sng" dirty="0" smtClean="0">
                <a:solidFill>
                  <a:srgbClr val="0070C0"/>
                </a:solidFill>
              </a:rPr>
              <a:t>Индийские математики</a:t>
            </a:r>
            <a:r>
              <a:rPr lang="ru-RU" altLang="ru-RU" sz="1600" b="1" dirty="0" smtClean="0">
                <a:solidFill>
                  <a:srgbClr val="0070C0"/>
                </a:solidFill>
              </a:rPr>
              <a:t> обозначали  деление начальной буквой Д из названия этого действия.  Например 6Д2</a:t>
            </a:r>
          </a:p>
          <a:p>
            <a:pPr marL="171450" indent="-171450" algn="just">
              <a:buFont typeface="Wingdings" panose="05000000000000000000" pitchFamily="2" charset="2"/>
              <a:buChar char="ü"/>
            </a:pPr>
            <a:endParaRPr lang="ru-RU" altLang="ru-RU" sz="1000" b="1" dirty="0" smtClean="0">
              <a:solidFill>
                <a:srgbClr val="0070C0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altLang="ru-RU" sz="1600" b="1" u="sng" dirty="0" smtClean="0">
                <a:solidFill>
                  <a:srgbClr val="0070C0"/>
                </a:solidFill>
              </a:rPr>
              <a:t>Арабы </a:t>
            </a:r>
            <a:r>
              <a:rPr lang="ru-RU" altLang="ru-RU" sz="1600" b="1" dirty="0" smtClean="0">
                <a:solidFill>
                  <a:srgbClr val="0070C0"/>
                </a:solidFill>
              </a:rPr>
              <a:t>ввели для обозначения деления черту. </a:t>
            </a:r>
          </a:p>
          <a:p>
            <a:pPr marL="171450" indent="-171450" algn="just">
              <a:buFont typeface="Wingdings" panose="05000000000000000000" pitchFamily="2" charset="2"/>
              <a:buChar char="ü"/>
            </a:pPr>
            <a:endParaRPr lang="ru-RU" altLang="ru-RU" sz="700" b="1" dirty="0" smtClean="0">
              <a:solidFill>
                <a:srgbClr val="0070C0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altLang="ru-RU" sz="1600" b="1" dirty="0" smtClean="0">
                <a:solidFill>
                  <a:srgbClr val="0070C0"/>
                </a:solidFill>
              </a:rPr>
              <a:t>Знак двоеточия (:) для деления стали применять в конце 17 века. </a:t>
            </a:r>
            <a:endParaRPr lang="ru-RU" altLang="ru-RU" sz="1600" b="1" dirty="0">
              <a:solidFill>
                <a:srgbClr val="0070C0"/>
              </a:solidFill>
              <a:cs typeface="Arial" charset="0"/>
            </a:endParaRPr>
          </a:p>
        </p:txBody>
      </p:sp>
      <p:pic>
        <p:nvPicPr>
          <p:cNvPr id="8" name="Picture 5" descr="toppag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6879" y="620688"/>
            <a:ext cx="2892653" cy="2003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5891213" y="2772617"/>
            <a:ext cx="325278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400" i="1" dirty="0">
                <a:solidFill>
                  <a:srgbClr val="002060"/>
                </a:solidFill>
                <a:latin typeface="Arial Black" pitchFamily="34" charset="0"/>
              </a:rPr>
              <a:t>Математики средних веков.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411760" y="3913892"/>
            <a:ext cx="25103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Равенство    </a:t>
            </a:r>
            <a:r>
              <a:rPr lang="en-US" alt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ru-RU" alt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63688" y="4437112"/>
            <a:ext cx="4572000" cy="19759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altLang="ru-RU" sz="1600" b="1" dirty="0">
                <a:solidFill>
                  <a:srgbClr val="0070C0"/>
                </a:solidFill>
              </a:rPr>
              <a:t>Знак равенства обозначался в разные времена по – разному</a:t>
            </a:r>
            <a:r>
              <a:rPr lang="ru-RU" altLang="ru-RU" sz="1600" b="1" dirty="0" smtClean="0">
                <a:solidFill>
                  <a:srgbClr val="0070C0"/>
                </a:solidFill>
              </a:rPr>
              <a:t>:  </a:t>
            </a:r>
            <a:r>
              <a:rPr lang="ru-RU" altLang="ru-RU" sz="1600" b="1" dirty="0">
                <a:solidFill>
                  <a:srgbClr val="0070C0"/>
                </a:solidFill>
              </a:rPr>
              <a:t>и словами и символами</a:t>
            </a:r>
            <a:r>
              <a:rPr lang="ru-RU" altLang="ru-RU" sz="1600" b="1" dirty="0" smtClean="0">
                <a:solidFill>
                  <a:srgbClr val="0070C0"/>
                </a:solidFill>
              </a:rPr>
              <a:t>.</a:t>
            </a:r>
          </a:p>
          <a:p>
            <a:pPr algn="just">
              <a:lnSpc>
                <a:spcPct val="80000"/>
              </a:lnSpc>
            </a:pPr>
            <a:endParaRPr lang="ru-RU" altLang="ru-RU" sz="900" b="1" dirty="0">
              <a:solidFill>
                <a:srgbClr val="0070C0"/>
              </a:solidFill>
            </a:endParaRPr>
          </a:p>
          <a:p>
            <a:pPr marL="285750" indent="-285750" algn="just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altLang="ru-RU" sz="1600" b="1" dirty="0" smtClean="0">
                <a:solidFill>
                  <a:srgbClr val="0070C0"/>
                </a:solidFill>
              </a:rPr>
              <a:t>Очень </a:t>
            </a:r>
            <a:r>
              <a:rPr lang="ru-RU" altLang="ru-RU" sz="1600" b="1" dirty="0">
                <a:solidFill>
                  <a:srgbClr val="0070C0"/>
                </a:solidFill>
              </a:rPr>
              <a:t>понятный для нас знак = ввёл  в 1557 году английский математик и врач Роберт Рекорд. </a:t>
            </a:r>
            <a:endParaRPr lang="ru-RU" altLang="ru-RU" sz="1600" b="1" dirty="0" smtClean="0">
              <a:solidFill>
                <a:srgbClr val="0070C0"/>
              </a:solidFill>
            </a:endParaRPr>
          </a:p>
          <a:p>
            <a:pPr algn="just">
              <a:lnSpc>
                <a:spcPct val="80000"/>
              </a:lnSpc>
            </a:pPr>
            <a:endParaRPr lang="ru-RU" altLang="ru-RU" sz="1400" b="1" dirty="0">
              <a:solidFill>
                <a:srgbClr val="0070C0"/>
              </a:solidFill>
            </a:endParaRPr>
          </a:p>
          <a:p>
            <a:pPr marL="285750" indent="-285750" algn="just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altLang="ru-RU" sz="1600" b="1" dirty="0" smtClean="0">
                <a:solidFill>
                  <a:srgbClr val="0070C0"/>
                </a:solidFill>
              </a:rPr>
              <a:t>Этот </a:t>
            </a:r>
            <a:r>
              <a:rPr lang="ru-RU" altLang="ru-RU" sz="1600" b="1" dirty="0">
                <a:solidFill>
                  <a:srgbClr val="0070C0"/>
                </a:solidFill>
              </a:rPr>
              <a:t>знак вошёл во всеобщее употребление только в 18 веке, благодаря немецкому математику Вильгельму Лейбницу.</a:t>
            </a:r>
          </a:p>
        </p:txBody>
      </p:sp>
      <p:pic>
        <p:nvPicPr>
          <p:cNvPr id="12" name="Picture 14" descr="рекорд"/>
          <p:cNvPicPr>
            <a:picLocks noChangeAspect="1" noChangeArrowheads="1"/>
          </p:cNvPicPr>
          <p:nvPr/>
        </p:nvPicPr>
        <p:blipFill rotWithShape="1">
          <a:blip r:embed="rId4">
            <a:lum contrast="1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779"/>
          <a:stretch/>
        </p:blipFill>
        <p:spPr bwMode="auto">
          <a:xfrm>
            <a:off x="6588224" y="3080394"/>
            <a:ext cx="2160240" cy="26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0"/>
          <p:cNvSpPr>
            <a:spLocks noChangeArrowheads="1"/>
          </p:cNvSpPr>
          <p:nvPr/>
        </p:nvSpPr>
        <p:spPr bwMode="auto">
          <a:xfrm>
            <a:off x="6084019" y="5661248"/>
            <a:ext cx="316865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600" dirty="0" smtClean="0">
                <a:solidFill>
                  <a:srgbClr val="002060"/>
                </a:solidFill>
                <a:latin typeface="Arial Black" pitchFamily="34" charset="0"/>
              </a:rPr>
              <a:t>Роберт Рекорд, английский                         математик, врач.</a:t>
            </a:r>
          </a:p>
          <a:p>
            <a:pPr algn="ctr" eaLnBrk="1" hangingPunct="1"/>
            <a:r>
              <a:rPr lang="ru-RU" altLang="ru-RU" sz="1600" dirty="0" smtClean="0">
                <a:solidFill>
                  <a:srgbClr val="002060"/>
                </a:solidFill>
                <a:latin typeface="Arial Black" pitchFamily="34" charset="0"/>
              </a:rPr>
              <a:t> (1510 </a:t>
            </a:r>
            <a:r>
              <a:rPr lang="ru-RU" altLang="ru-RU" sz="1600" dirty="0">
                <a:solidFill>
                  <a:srgbClr val="002060"/>
                </a:solidFill>
                <a:latin typeface="Arial Black" pitchFamily="34" charset="0"/>
              </a:rPr>
              <a:t>– 1558)</a:t>
            </a:r>
          </a:p>
        </p:txBody>
      </p:sp>
    </p:spTree>
    <p:extLst>
      <p:ext uri="{BB962C8B-B14F-4D97-AF65-F5344CB8AC3E}">
        <p14:creationId xmlns:p14="http://schemas.microsoft.com/office/powerpoint/2010/main" xmlns="" val="224166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ww.pptwork.com/wp-content/uploads/2017/12/Powerpoint-Math-Templates-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4998"/>
          <a:stretch/>
        </p:blipFill>
        <p:spPr bwMode="auto">
          <a:xfrm>
            <a:off x="1" y="1513"/>
            <a:ext cx="1403648" cy="6856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735041" y="4334232"/>
            <a:ext cx="25539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000" b="1" i="1" dirty="0">
                <a:solidFill>
                  <a:srgbClr val="002060"/>
                </a:solidFill>
                <a:latin typeface="Georgia" pitchFamily="18" charset="0"/>
              </a:rPr>
              <a:t>Сложение      +++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57586" y="4734342"/>
            <a:ext cx="675049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altLang="ru-RU" sz="1600" b="1" dirty="0">
                <a:solidFill>
                  <a:srgbClr val="0070C0"/>
                </a:solidFill>
              </a:rPr>
              <a:t>В 15 – 16 веках для знака сложения использовали латинскую букву  «P», начальную букву слова «плюс».    5Р6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altLang="ru-RU" sz="1600" b="1" dirty="0" smtClean="0">
                <a:solidFill>
                  <a:srgbClr val="0070C0"/>
                </a:solidFill>
              </a:rPr>
              <a:t>Для </a:t>
            </a:r>
            <a:r>
              <a:rPr lang="ru-RU" altLang="ru-RU" sz="1600" b="1" dirty="0">
                <a:solidFill>
                  <a:srgbClr val="0070C0"/>
                </a:solidFill>
              </a:rPr>
              <a:t>сложения употреблялось также латинское слово</a:t>
            </a:r>
            <a:r>
              <a:rPr lang="en-US" altLang="ru-RU" sz="1600" b="1" dirty="0">
                <a:solidFill>
                  <a:srgbClr val="0070C0"/>
                </a:solidFill>
              </a:rPr>
              <a:t> </a:t>
            </a:r>
            <a:r>
              <a:rPr lang="ru-RU" altLang="ru-RU" sz="1600" b="1" dirty="0">
                <a:solidFill>
                  <a:srgbClr val="0070C0"/>
                </a:solidFill>
              </a:rPr>
              <a:t>«</a:t>
            </a:r>
            <a:r>
              <a:rPr lang="en-US" altLang="ru-RU" sz="1600" b="1" dirty="0">
                <a:solidFill>
                  <a:srgbClr val="0070C0"/>
                </a:solidFill>
              </a:rPr>
              <a:t>et</a:t>
            </a:r>
            <a:r>
              <a:rPr lang="ru-RU" altLang="ru-RU" sz="1600" b="1" dirty="0">
                <a:solidFill>
                  <a:srgbClr val="0070C0"/>
                </a:solidFill>
              </a:rPr>
              <a:t>», обозначающее «и».   Так как слово «</a:t>
            </a:r>
            <a:r>
              <a:rPr lang="en-US" altLang="ru-RU" sz="1600" b="1" dirty="0">
                <a:solidFill>
                  <a:srgbClr val="0070C0"/>
                </a:solidFill>
              </a:rPr>
              <a:t>et</a:t>
            </a:r>
            <a:r>
              <a:rPr lang="ru-RU" altLang="ru-RU" sz="1600" b="1" dirty="0">
                <a:solidFill>
                  <a:srgbClr val="0070C0"/>
                </a:solidFill>
              </a:rPr>
              <a:t>» приходилось писать очень часто, то его  стали сокращать: писали сначала одну букву «</a:t>
            </a:r>
            <a:r>
              <a:rPr lang="en-US" altLang="ru-RU" sz="1600" b="1" dirty="0">
                <a:solidFill>
                  <a:srgbClr val="0070C0"/>
                </a:solidFill>
              </a:rPr>
              <a:t>t</a:t>
            </a:r>
            <a:r>
              <a:rPr lang="ru-RU" altLang="ru-RU" sz="1600" b="1" dirty="0">
                <a:solidFill>
                  <a:srgbClr val="0070C0"/>
                </a:solidFill>
              </a:rPr>
              <a:t>» которая постепенно превратилось в знак «+».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altLang="ru-RU" sz="1600" b="1" dirty="0" smtClean="0">
                <a:solidFill>
                  <a:srgbClr val="0070C0"/>
                </a:solidFill>
              </a:rPr>
              <a:t>Древние </a:t>
            </a:r>
            <a:r>
              <a:rPr lang="ru-RU" altLang="ru-RU" sz="1600" b="1" dirty="0">
                <a:solidFill>
                  <a:srgbClr val="0070C0"/>
                </a:solidFill>
              </a:rPr>
              <a:t>египтяне обозначали сложение знаком – рисунком шагающих ног.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874168" y="260648"/>
            <a:ext cx="7056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altLang="ru-RU" b="1" dirty="0">
                <a:solidFill>
                  <a:srgbClr val="0070C0"/>
                </a:solidFill>
              </a:rPr>
              <a:t>Существует мнение, что знаки «+» и «-» возникли в торговой практике. Виноторговец чёрточками отмечал, сколько мер вина он продал из бочки. Приливая в бочку новые запасы, он перечёркивал столько расходных чёрточек, сколько мер он восстановил. Так  произошли знаки сложения и вычитания </a:t>
            </a:r>
            <a:r>
              <a:rPr lang="ru-RU" altLang="ru-RU" b="1" u="sng" dirty="0">
                <a:solidFill>
                  <a:srgbClr val="0070C0"/>
                </a:solidFill>
              </a:rPr>
              <a:t>в 15 веке.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381947" y="1728678"/>
            <a:ext cx="335605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b="1" dirty="0">
                <a:solidFill>
                  <a:srgbClr val="0070C0"/>
                </a:solidFill>
              </a:rPr>
              <a:t>Впервые знаки «+» и «-» в печати появляются в книге «Быстрый и красивый счёт для всего купечества». Её написал чешский математик Ян </a:t>
            </a:r>
            <a:r>
              <a:rPr lang="ru-RU" altLang="ru-RU" b="1" dirty="0" err="1">
                <a:solidFill>
                  <a:srgbClr val="0070C0"/>
                </a:solidFill>
              </a:rPr>
              <a:t>Видман</a:t>
            </a:r>
            <a:r>
              <a:rPr lang="ru-RU" altLang="ru-RU" b="1" dirty="0">
                <a:solidFill>
                  <a:srgbClr val="0070C0"/>
                </a:solidFill>
              </a:rPr>
              <a:t> в 1489 году.</a:t>
            </a:r>
          </a:p>
          <a:p>
            <a:pPr algn="just"/>
            <a:r>
              <a:rPr lang="ru-RU" altLang="ru-RU" b="1" dirty="0">
                <a:solidFill>
                  <a:srgbClr val="0070C0"/>
                </a:solidFill>
              </a:rPr>
              <a:t>   О его жизни известно немного. </a:t>
            </a:r>
          </a:p>
        </p:txBody>
      </p:sp>
      <p:pic>
        <p:nvPicPr>
          <p:cNvPr id="11" name="Picture 7" descr="220px-Plus_Minus_Wiedman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154163" y="1491834"/>
            <a:ext cx="2304256" cy="30965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219897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1528</Words>
  <Application>Microsoft Office PowerPoint</Application>
  <PresentationFormat>Экран (4:3)</PresentationFormat>
  <Paragraphs>152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Математические  термины и символы.  История возникновения и развития.  </vt:lpstr>
      <vt:lpstr>Слайд 2</vt:lpstr>
      <vt:lpstr>Слайд 3</vt:lpstr>
      <vt:lpstr>Математики    древности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 %  Процент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Смачивание и Несмачивание</dc:title>
  <dc:creator>Татьяна Гуменюк</dc:creator>
  <cp:lastModifiedBy>Admin</cp:lastModifiedBy>
  <cp:revision>84</cp:revision>
  <cp:lastPrinted>2018-05-11T16:12:02Z</cp:lastPrinted>
  <dcterms:created xsi:type="dcterms:W3CDTF">2017-10-12T08:44:08Z</dcterms:created>
  <dcterms:modified xsi:type="dcterms:W3CDTF">2022-04-28T13:25:25Z</dcterms:modified>
</cp:coreProperties>
</file>