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eg" ContentType="image/jpeg"/>
  <Default Extension="png" ContentType="image/png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Relationship Id="rId5" Type="http://schemas.openxmlformats.org/officeDocument/2006/relationships/custom-properties" Target="docProps/custom.xml" /></Relationships>
</file>

<file path=ppt/presentation.xml><?xml version="1.0" encoding="utf-8"?>
<!--Generated by Aspose.Slides for .NET 19.12-->
<p:presentation xmlns:r="http://schemas.openxmlformats.org/officeDocument/2006/relationships" xmlns:a="http://schemas.openxmlformats.org/drawingml/2006/main" xmlns:p="http://schemas.openxmlformats.org/presentationml/2006/main">
  <p:sldMasterIdLst>
    <p:sldMasterId id="2147483648" r:id="rId1"/>
    <p:sldMasterId id="2147483661" r:id="rId2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</p:sldIdLst>
  <p:sldSz cx="9144000" cy="6858000"/>
  <p:notesSz cx="7559675" cy="10691813"/>
  <p:custDataLst>
    <p:tags r:id="rId23"/>
  </p:custDataLst>
  <p:defaultTextStyle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/>
</p:presentationPr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6000"/>
    <p:restoredTop sz="0"/>
  </p:normalViewPr>
  <p:slideViewPr>
    <p:cSldViewPr>
      <p:cViewPr>
        <p:scale>
          <a:sx n="73" d="100"/>
          <a:sy n="73" d="100"/>
        </p:scale>
        <p:origin x="0" y="0"/>
      </p:cViewPr>
    </p:cSldViewPr>
  </p:slideViewPr>
  <p:notesViewPr>
    <p:cSldViewPr>
      <p:cViewPr>
        <p:scale>
          <a:sx n="1" d="100"/>
          <a:sy n="1" d="100"/>
        </p:scale>
        <p:origin x="0" y="0"/>
      </p:cViewPr>
    </p:cSldViewPr>
  </p:notesViewPr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 /><Relationship Id="rId10" Type="http://schemas.openxmlformats.org/officeDocument/2006/relationships/slide" Target="slides/slide8.xml" /><Relationship Id="rId11" Type="http://schemas.openxmlformats.org/officeDocument/2006/relationships/slide" Target="slides/slide9.xml" /><Relationship Id="rId12" Type="http://schemas.openxmlformats.org/officeDocument/2006/relationships/slide" Target="slides/slide10.xml" /><Relationship Id="rId13" Type="http://schemas.openxmlformats.org/officeDocument/2006/relationships/slide" Target="slides/slide11.xml" /><Relationship Id="rId14" Type="http://schemas.openxmlformats.org/officeDocument/2006/relationships/slide" Target="slides/slide12.xml" /><Relationship Id="rId15" Type="http://schemas.openxmlformats.org/officeDocument/2006/relationships/slide" Target="slides/slide13.xml" /><Relationship Id="rId16" Type="http://schemas.openxmlformats.org/officeDocument/2006/relationships/slide" Target="slides/slide14.xml" /><Relationship Id="rId17" Type="http://schemas.openxmlformats.org/officeDocument/2006/relationships/slide" Target="slides/slide15.xml" /><Relationship Id="rId18" Type="http://schemas.openxmlformats.org/officeDocument/2006/relationships/slide" Target="slides/slide16.xml" /><Relationship Id="rId19" Type="http://schemas.openxmlformats.org/officeDocument/2006/relationships/slide" Target="slides/slide17.xml" /><Relationship Id="rId2" Type="http://schemas.openxmlformats.org/officeDocument/2006/relationships/slideMaster" Target="slideMasters/slideMaster2.xml" /><Relationship Id="rId20" Type="http://schemas.openxmlformats.org/officeDocument/2006/relationships/slide" Target="slides/slide18.xml" /><Relationship Id="rId21" Type="http://schemas.openxmlformats.org/officeDocument/2006/relationships/slide" Target="slides/slide19.xml" /><Relationship Id="rId22" Type="http://schemas.openxmlformats.org/officeDocument/2006/relationships/slide" Target="slides/slide20.xml" /><Relationship Id="rId23" Type="http://schemas.openxmlformats.org/officeDocument/2006/relationships/tags" Target="tags/tag1.xml" /><Relationship Id="rId24" Type="http://schemas.openxmlformats.org/officeDocument/2006/relationships/presProps" Target="presProps.xml" /><Relationship Id="rId25" Type="http://schemas.openxmlformats.org/officeDocument/2006/relationships/viewProps" Target="viewProps.xml" /><Relationship Id="rId26" Type="http://schemas.openxmlformats.org/officeDocument/2006/relationships/theme" Target="theme/theme1.xml" /><Relationship Id="rId27" Type="http://schemas.openxmlformats.org/officeDocument/2006/relationships/tableStyles" Target="tableStyles.xml" /><Relationship Id="rId3" Type="http://schemas.openxmlformats.org/officeDocument/2006/relationships/slide" Target="slides/slide1.xml" /><Relationship Id="rId4" Type="http://schemas.openxmlformats.org/officeDocument/2006/relationships/slide" Target="slides/slide2.xml" /><Relationship Id="rId5" Type="http://schemas.openxmlformats.org/officeDocument/2006/relationships/slide" Target="slides/slide3.xml" /><Relationship Id="rId6" Type="http://schemas.openxmlformats.org/officeDocument/2006/relationships/slide" Target="slides/slide4.xml" /><Relationship Id="rId7" Type="http://schemas.openxmlformats.org/officeDocument/2006/relationships/slide" Target="slides/slide5.xml" /><Relationship Id="rId8" Type="http://schemas.openxmlformats.org/officeDocument/2006/relationships/slide" Target="slides/slide6.xml" /><Relationship Id="rId9" Type="http://schemas.openxmlformats.org/officeDocument/2006/relationships/slide" Target="slides/slide7.xml" /></Relationships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3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2.xml" /></Relationships>
</file>

<file path=ppt/slideLayouts/_rels/slideLayout14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2.xml" /></Relationships>
</file>

<file path=ppt/slideLayouts/_rels/slideLayout15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2.xml" /></Relationships>
</file>

<file path=ppt/slideLayouts/_rels/slideLayout16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2.xml" /></Relationships>
</file>

<file path=ppt/slideLayouts/_rels/slideLayout17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2.xml" /></Relationships>
</file>

<file path=ppt/slideLayouts/_rels/slideLayout18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2.xml" /></Relationships>
</file>

<file path=ppt/slideLayouts/_rels/slideLayout19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2.xml" /></Relationships>
</file>

<file path=ppt/slideLayouts/_rels/slideLayout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0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2.xml" /></Relationships>
</file>

<file path=ppt/slideLayouts/_rels/slideLayout2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2.xml" /></Relationships>
</file>

<file path=ppt/slideLayouts/_rels/slideLayout2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2.xml" /></Relationships>
</file>

<file path=ppt/slideLayouts/_rels/slideLayout23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2.xml" /></Relationships>
</file>

<file path=ppt/slideLayouts/_rels/slideLayout24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2.xml" /></Relationships>
</file>

<file path=ppt/slideLayouts/_rels/slideLayout3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</a:xfrm>
      </p:grpSpPr>
    </p:spTree>
  </p:cSld>
  <p:clrMapOvr>
    <a:masterClrMapping/>
  </p:clrMapOvr>
  <p:transition/>
  <p:timing/>
</p:sldLayout>
</file>

<file path=ppt/slideLayouts/slideLayout10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idx="1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idx="2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  <p:transition/>
  <p:timing/>
</p:sldLayout>
</file>

<file path=ppt/slideLayouts/slideLayout11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idx="1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idx="2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 idx="3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 idx="4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  <p:transition/>
  <p:timing/>
</p:sldLayout>
</file>

<file path=ppt/slideLayouts/slideLayout12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idx="1"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83000"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idx="2"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83000"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 idx="3"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83000"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 idx="4"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83000"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36" name="PlaceHolder 6"/>
          <p:cNvSpPr>
            <a:spLocks noGrp="1"/>
          </p:cNvSpPr>
          <p:nvPr>
            <p:ph idx="5"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83000"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37" name="PlaceHolder 7"/>
          <p:cNvSpPr>
            <a:spLocks noGrp="1"/>
          </p:cNvSpPr>
          <p:nvPr>
            <p:ph idx="6"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83000"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  <p:transition/>
  <p:timing/>
</p:sldLayout>
</file>

<file path=ppt/slideLayouts/slideLayout13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</a:xfrm>
      </p:grpSpPr>
    </p:spTree>
  </p:cSld>
  <p:clrMapOvr>
    <a:masterClrMapping/>
  </p:clrMapOvr>
  <p:transition/>
  <p:timing/>
</p:sldLayout>
</file>

<file path=ppt/slideLayouts/slideLayout14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40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41" name="PlaceHolder 2"/>
          <p:cNvSpPr>
            <a:spLocks noGrp="1"/>
          </p:cNvSpPr>
          <p:nvPr>
            <p:ph type="subTitle" idx="1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  <p:transition/>
  <p:timing/>
</p:sldLayout>
</file>

<file path=ppt/slideLayouts/slideLayout15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42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43" name="PlaceHolder 2"/>
          <p:cNvSpPr>
            <a:spLocks noGrp="1"/>
          </p:cNvSpPr>
          <p:nvPr>
            <p:ph idx="1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  <p:transition/>
  <p:timing/>
</p:sldLayout>
</file>

<file path=ppt/slideLayouts/slideLayout16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44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45" name="PlaceHolder 2"/>
          <p:cNvSpPr>
            <a:spLocks noGrp="1"/>
          </p:cNvSpPr>
          <p:nvPr>
            <p:ph idx="1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46" name="PlaceHolder 3"/>
          <p:cNvSpPr>
            <a:spLocks noGrp="1"/>
          </p:cNvSpPr>
          <p:nvPr>
            <p:ph idx="2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  <p:transition/>
  <p:timing/>
</p:sldLayout>
</file>

<file path=ppt/slideLayouts/slideLayout17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</p:spTree>
  </p:cSld>
  <p:clrMapOvr>
    <a:masterClrMapping/>
  </p:clrMapOvr>
  <p:transition/>
  <p:timing/>
</p:sldLayout>
</file>

<file path=ppt/slideLayouts/slideLayout18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48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  <p:transition/>
  <p:timing/>
</p:sldLayout>
</file>

<file path=ppt/slideLayouts/slideLayout19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50" name="PlaceHolder 2"/>
          <p:cNvSpPr>
            <a:spLocks noGrp="1"/>
          </p:cNvSpPr>
          <p:nvPr>
            <p:ph idx="1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51" name="PlaceHolder 3"/>
          <p:cNvSpPr>
            <a:spLocks noGrp="1"/>
          </p:cNvSpPr>
          <p:nvPr>
            <p:ph idx="2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52" name="PlaceHolder 4"/>
          <p:cNvSpPr>
            <a:spLocks noGrp="1"/>
          </p:cNvSpPr>
          <p:nvPr>
            <p:ph idx="3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  <p:transition/>
  <p:timing/>
</p:sldLayout>
</file>

<file path=ppt/slideLayouts/slideLayout2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 idx="1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  <p:transition/>
  <p:timing/>
</p:sldLayout>
</file>

<file path=ppt/slideLayouts/slideLayout20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54" name="PlaceHolder 2"/>
          <p:cNvSpPr>
            <a:spLocks noGrp="1"/>
          </p:cNvSpPr>
          <p:nvPr>
            <p:ph idx="1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55" name="PlaceHolder 3"/>
          <p:cNvSpPr>
            <a:spLocks noGrp="1"/>
          </p:cNvSpPr>
          <p:nvPr>
            <p:ph idx="2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56" name="PlaceHolder 4"/>
          <p:cNvSpPr>
            <a:spLocks noGrp="1"/>
          </p:cNvSpPr>
          <p:nvPr>
            <p:ph idx="3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  <p:transition/>
  <p:timing/>
</p:sldLayout>
</file>

<file path=ppt/slideLayouts/slideLayout21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58" name="PlaceHolder 2"/>
          <p:cNvSpPr>
            <a:spLocks noGrp="1"/>
          </p:cNvSpPr>
          <p:nvPr>
            <p:ph idx="1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59" name="PlaceHolder 3"/>
          <p:cNvSpPr>
            <a:spLocks noGrp="1"/>
          </p:cNvSpPr>
          <p:nvPr>
            <p:ph idx="2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60" name="PlaceHolder 4"/>
          <p:cNvSpPr>
            <a:spLocks noGrp="1"/>
          </p:cNvSpPr>
          <p:nvPr>
            <p:ph idx="3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  <p:transition/>
  <p:timing/>
</p:sldLayout>
</file>

<file path=ppt/slideLayouts/slideLayout22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61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62" name="PlaceHolder 2"/>
          <p:cNvSpPr>
            <a:spLocks noGrp="1"/>
          </p:cNvSpPr>
          <p:nvPr>
            <p:ph idx="1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63" name="PlaceHolder 3"/>
          <p:cNvSpPr>
            <a:spLocks noGrp="1"/>
          </p:cNvSpPr>
          <p:nvPr>
            <p:ph idx="2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  <p:transition/>
  <p:timing/>
</p:sldLayout>
</file>

<file path=ppt/slideLayouts/slideLayout23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64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65" name="PlaceHolder 2"/>
          <p:cNvSpPr>
            <a:spLocks noGrp="1"/>
          </p:cNvSpPr>
          <p:nvPr>
            <p:ph idx="1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66" name="PlaceHolder 3"/>
          <p:cNvSpPr>
            <a:spLocks noGrp="1"/>
          </p:cNvSpPr>
          <p:nvPr>
            <p:ph idx="2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67" name="PlaceHolder 4"/>
          <p:cNvSpPr>
            <a:spLocks noGrp="1"/>
          </p:cNvSpPr>
          <p:nvPr>
            <p:ph idx="3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68" name="PlaceHolder 5"/>
          <p:cNvSpPr>
            <a:spLocks noGrp="1"/>
          </p:cNvSpPr>
          <p:nvPr>
            <p:ph idx="4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  <p:transition/>
  <p:timing/>
</p:sldLayout>
</file>

<file path=ppt/slideLayouts/slideLayout24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69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70" name="PlaceHolder 2"/>
          <p:cNvSpPr>
            <a:spLocks noGrp="1"/>
          </p:cNvSpPr>
          <p:nvPr>
            <p:ph idx="1"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83000"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71" name="PlaceHolder 3"/>
          <p:cNvSpPr>
            <a:spLocks noGrp="1"/>
          </p:cNvSpPr>
          <p:nvPr>
            <p:ph idx="2"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83000"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72" name="PlaceHolder 4"/>
          <p:cNvSpPr>
            <a:spLocks noGrp="1"/>
          </p:cNvSpPr>
          <p:nvPr>
            <p:ph idx="3"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83000"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73" name="PlaceHolder 5"/>
          <p:cNvSpPr>
            <a:spLocks noGrp="1"/>
          </p:cNvSpPr>
          <p:nvPr>
            <p:ph idx="4"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83000"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74" name="PlaceHolder 6"/>
          <p:cNvSpPr>
            <a:spLocks noGrp="1"/>
          </p:cNvSpPr>
          <p:nvPr>
            <p:ph idx="5"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83000"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75" name="PlaceHolder 7"/>
          <p:cNvSpPr>
            <a:spLocks noGrp="1"/>
          </p:cNvSpPr>
          <p:nvPr>
            <p:ph idx="6"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83000"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  <p:transition/>
  <p:timing/>
</p:sldLayout>
</file>

<file path=ppt/slideLayouts/slideLayout3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idx="1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  <p:transition/>
  <p:timing/>
</p:sldLayout>
</file>

<file path=ppt/slideLayouts/slideLayout4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idx="1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 idx="2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  <p:transition/>
  <p:timing/>
</p:sldLayout>
</file>

<file path=ppt/slideLayouts/slideLayout5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</p:spTree>
  </p:cSld>
  <p:clrMapOvr>
    <a:masterClrMapping/>
  </p:clrMapOvr>
  <p:transition/>
  <p:timing/>
</p:sldLayout>
</file>

<file path=ppt/slideLayouts/slideLayout6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  <p:transition/>
  <p:timing/>
</p:sldLayout>
</file>

<file path=ppt/slideLayouts/slideLayout7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idx="1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 idx="2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 idx="3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  <p:transition/>
  <p:timing/>
</p:sldLayout>
</file>

<file path=ppt/slideLayouts/slideLayout8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idx="1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idx="2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 idx="3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  <p:transition/>
  <p:timing/>
</p:sldLayout>
</file>

<file path=ppt/slideLayouts/slideLayout9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idx="1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idx="2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idx="3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  <p:transition/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10" Type="http://schemas.openxmlformats.org/officeDocument/2006/relationships/slideLayout" Target="../slideLayouts/slideLayout10.xml" /><Relationship Id="rId11" Type="http://schemas.openxmlformats.org/officeDocument/2006/relationships/slideLayout" Target="../slideLayouts/slideLayout11.xml" /><Relationship Id="rId12" Type="http://schemas.openxmlformats.org/officeDocument/2006/relationships/slideLayout" Target="../slideLayouts/slideLayout12.xml" /><Relationship Id="rId13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3" Type="http://schemas.openxmlformats.org/officeDocument/2006/relationships/slideLayout" Target="../slideLayouts/slideLayout3.xml" /><Relationship Id="rId4" Type="http://schemas.openxmlformats.org/officeDocument/2006/relationships/slideLayout" Target="../slideLayouts/slideLayout4.xml" /><Relationship Id="rId5" Type="http://schemas.openxmlformats.org/officeDocument/2006/relationships/slideLayout" Target="../slideLayouts/slideLayout5.xml" /><Relationship Id="rId6" Type="http://schemas.openxmlformats.org/officeDocument/2006/relationships/slideLayout" Target="../slideLayouts/slideLayout6.xml" /><Relationship Id="rId7" Type="http://schemas.openxmlformats.org/officeDocument/2006/relationships/slideLayout" Target="../slideLayouts/slideLayout7.xml" /><Relationship Id="rId8" Type="http://schemas.openxmlformats.org/officeDocument/2006/relationships/slideLayout" Target="../slideLayouts/slideLayout8.xml" /><Relationship Id="rId9" Type="http://schemas.openxmlformats.org/officeDocument/2006/relationships/slideLayout" Target="../slideLayouts/slideLayout9.xml" /></Relationships>
</file>

<file path=ppt/slideMasters/_rels/slideMaster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3.xml" /><Relationship Id="rId10" Type="http://schemas.openxmlformats.org/officeDocument/2006/relationships/slideLayout" Target="../slideLayouts/slideLayout22.xml" /><Relationship Id="rId11" Type="http://schemas.openxmlformats.org/officeDocument/2006/relationships/slideLayout" Target="../slideLayouts/slideLayout23.xml" /><Relationship Id="rId12" Type="http://schemas.openxmlformats.org/officeDocument/2006/relationships/slideLayout" Target="../slideLayouts/slideLayout24.xml" /><Relationship Id="rId13" Type="http://schemas.openxmlformats.org/officeDocument/2006/relationships/theme" Target="../theme/theme2.xml" /><Relationship Id="rId2" Type="http://schemas.openxmlformats.org/officeDocument/2006/relationships/slideLayout" Target="../slideLayouts/slideLayout14.xml" /><Relationship Id="rId3" Type="http://schemas.openxmlformats.org/officeDocument/2006/relationships/slideLayout" Target="../slideLayouts/slideLayout15.xml" /><Relationship Id="rId4" Type="http://schemas.openxmlformats.org/officeDocument/2006/relationships/slideLayout" Target="../slideLayouts/slideLayout16.xml" /><Relationship Id="rId5" Type="http://schemas.openxmlformats.org/officeDocument/2006/relationships/slideLayout" Target="../slideLayouts/slideLayout17.xml" /><Relationship Id="rId6" Type="http://schemas.openxmlformats.org/officeDocument/2006/relationships/slideLayout" Target="../slideLayouts/slideLayout18.xml" /><Relationship Id="rId7" Type="http://schemas.openxmlformats.org/officeDocument/2006/relationships/slideLayout" Target="../slideLayouts/slideLayout19.xml" /><Relationship Id="rId8" Type="http://schemas.openxmlformats.org/officeDocument/2006/relationships/slideLayout" Target="../slideLayouts/slideLayout20.xml" /><Relationship Id="rId9" Type="http://schemas.openxmlformats.org/officeDocument/2006/relationships/slideLayout" Target="../slideLayouts/slideLayout21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r>
              <a:rPr lang="ru-RU" sz="4400" b="0" strike="noStrike" spc="-1">
                <a:latin typeface="Arial"/>
              </a:rPr>
              <a:t>Для правки текста заглавия щёлкните мышью</a:t>
            </a:r>
            <a:endParaRPr lang="ru-RU" sz="4400" b="0" strike="noStrike" spc="-1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body" idx="1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3200" b="0" strike="noStrike" spc="-1">
                <a:latin typeface="Arial"/>
              </a:rPr>
              <a:t>Для правки структуры щёлкните мышью</a:t>
            </a:r>
            <a:endParaRPr lang="ru-RU" sz="3200" b="0" strike="noStrike" spc="-1">
              <a:latin typeface="Arial"/>
            </a:endParaRP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2800" b="0" strike="noStrike" spc="-1">
                <a:latin typeface="Arial"/>
              </a:rPr>
              <a:t>Второй уровень структуры</a:t>
            </a:r>
            <a:endParaRPr lang="ru-RU" sz="2800" b="0" strike="noStrike" spc="-1">
              <a:latin typeface="Arial"/>
            </a:endParaRP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400" b="0" strike="noStrike" spc="-1">
                <a:latin typeface="Arial"/>
              </a:rPr>
              <a:t>Третий уровень структуры</a:t>
            </a:r>
            <a:endParaRPr lang="ru-RU" sz="2400" b="0" strike="noStrike" spc="-1">
              <a:latin typeface="Arial"/>
            </a:endParaRP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2000" b="0" strike="noStrike" spc="-1">
                <a:latin typeface="Arial"/>
              </a:rPr>
              <a:t>Четвёртый уровень структуры</a:t>
            </a:r>
            <a:endParaRPr lang="ru-RU" sz="2000" b="0" strike="noStrike" spc="-1">
              <a:latin typeface="Arial"/>
            </a:endParaRP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latin typeface="Arial"/>
              </a:rPr>
              <a:t>Пятый уровень структуры</a:t>
            </a:r>
            <a:endParaRPr lang="ru-RU" sz="2000" b="0" strike="noStrike" spc="-1">
              <a:latin typeface="Arial"/>
            </a:endParaRP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latin typeface="Arial"/>
              </a:rPr>
              <a:t>Шестой уровень структуры</a:t>
            </a:r>
            <a:endParaRPr lang="ru-RU" sz="2000" b="0" strike="noStrike" spc="-1">
              <a:latin typeface="Arial"/>
            </a:endParaRP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latin typeface="Arial"/>
              </a:rPr>
              <a:t>Седьмой уровень структуры</a:t>
            </a:r>
            <a:endParaRPr lang="ru-RU" sz="2000" b="0" strike="noStrike" spc="-1">
              <a:latin typeface="Arial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/>
  <p:timing/>
  <p:txStyles>
    <p:titleStyle/>
    <p:bodyStyle/>
    <p:otherStyle/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r>
              <a:rPr lang="ru-RU" sz="4400" b="0" strike="noStrike" spc="-1">
                <a:latin typeface="Arial"/>
              </a:rPr>
              <a:t>Для правки текста заглавия щёлкните мышью</a:t>
            </a:r>
            <a:endParaRPr lang="ru-RU" sz="4400" b="0" strike="noStrike" spc="-1">
              <a:latin typeface="Arial"/>
            </a:endParaRPr>
          </a:p>
        </p:txBody>
      </p:sp>
      <p:sp>
        <p:nvSpPr>
          <p:cNvPr id="39" name="PlaceHolder 2"/>
          <p:cNvSpPr>
            <a:spLocks noGrp="1"/>
          </p:cNvSpPr>
          <p:nvPr>
            <p:ph type="body" idx="1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3200" b="0" strike="noStrike" spc="-1">
                <a:latin typeface="Arial"/>
              </a:rPr>
              <a:t>Для правки структуры щёлкните мышью</a:t>
            </a:r>
            <a:endParaRPr lang="ru-RU" sz="3200" b="0" strike="noStrike" spc="-1">
              <a:latin typeface="Arial"/>
            </a:endParaRP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2800" b="0" strike="noStrike" spc="-1">
                <a:latin typeface="Arial"/>
              </a:rPr>
              <a:t>Второй уровень структуры</a:t>
            </a:r>
            <a:endParaRPr lang="ru-RU" sz="2800" b="0" strike="noStrike" spc="-1">
              <a:latin typeface="Arial"/>
            </a:endParaRP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400" b="0" strike="noStrike" spc="-1">
                <a:latin typeface="Arial"/>
              </a:rPr>
              <a:t>Третий уровень структуры</a:t>
            </a:r>
            <a:endParaRPr lang="ru-RU" sz="2400" b="0" strike="noStrike" spc="-1">
              <a:latin typeface="Arial"/>
            </a:endParaRP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2000" b="0" strike="noStrike" spc="-1">
                <a:latin typeface="Arial"/>
              </a:rPr>
              <a:t>Четвёртый уровень структуры</a:t>
            </a:r>
            <a:endParaRPr lang="ru-RU" sz="2000" b="0" strike="noStrike" spc="-1">
              <a:latin typeface="Arial"/>
            </a:endParaRP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latin typeface="Arial"/>
              </a:rPr>
              <a:t>Пятый уровень структуры</a:t>
            </a:r>
            <a:endParaRPr lang="ru-RU" sz="2000" b="0" strike="noStrike" spc="-1">
              <a:latin typeface="Arial"/>
            </a:endParaRP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latin typeface="Arial"/>
              </a:rPr>
              <a:t>Шестой уровень структуры</a:t>
            </a:r>
            <a:endParaRPr lang="ru-RU" sz="2000" b="0" strike="noStrike" spc="-1">
              <a:latin typeface="Arial"/>
            </a:endParaRP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latin typeface="Arial"/>
              </a:rPr>
              <a:t>Седьмой уровень структуры</a:t>
            </a:r>
            <a:endParaRPr lang="ru-RU" sz="2000" b="0" strike="noStrike" spc="-1">
              <a:latin typeface="Arial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ransition/>
  <p:timing/>
  <p:txStyles>
    <p:titleStyle/>
    <p:bodyStyle/>
    <p:otherStyle/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.jpeg" /><Relationship Id="rId3" Type="http://schemas.openxmlformats.org/officeDocument/2006/relationships/image" Target="../media/image2.png" /><Relationship Id="rId4" Type="http://schemas.openxmlformats.org/officeDocument/2006/relationships/image" Target="../media/image3.png" /></Relationships>
</file>

<file path=ppt/slides/_rels/slide10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3.xml" /><Relationship Id="rId2" Type="http://schemas.openxmlformats.org/officeDocument/2006/relationships/image" Target="../media/image20.jpeg" /><Relationship Id="rId3" Type="http://schemas.openxmlformats.org/officeDocument/2006/relationships/image" Target="../media/image21.png" /><Relationship Id="rId4" Type="http://schemas.openxmlformats.org/officeDocument/2006/relationships/image" Target="../media/image22.png" /><Relationship Id="rId5" Type="http://schemas.openxmlformats.org/officeDocument/2006/relationships/image" Target="../media/image23.jpeg" /><Relationship Id="rId6" Type="http://schemas.openxmlformats.org/officeDocument/2006/relationships/image" Target="../media/image24.png" /><Relationship Id="rId7" Type="http://schemas.openxmlformats.org/officeDocument/2006/relationships/image" Target="../media/image25.jpeg" /><Relationship Id="rId8" Type="http://schemas.openxmlformats.org/officeDocument/2006/relationships/image" Target="../media/image26.jpeg" /></Relationships>
</file>

<file path=ppt/slides/_rels/slide1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3.xml" /><Relationship Id="rId2" Type="http://schemas.openxmlformats.org/officeDocument/2006/relationships/image" Target="../media/image27.jpeg" /><Relationship Id="rId3" Type="http://schemas.openxmlformats.org/officeDocument/2006/relationships/image" Target="../media/image28.png" /><Relationship Id="rId4" Type="http://schemas.openxmlformats.org/officeDocument/2006/relationships/image" Target="../media/image29.jpeg" /><Relationship Id="rId5" Type="http://schemas.openxmlformats.org/officeDocument/2006/relationships/image" Target="../media/image30.jpeg" /></Relationships>
</file>

<file path=ppt/slides/_rels/slide1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3.xml" /><Relationship Id="rId2" Type="http://schemas.openxmlformats.org/officeDocument/2006/relationships/image" Target="../media/image31.jpeg" /><Relationship Id="rId3" Type="http://schemas.openxmlformats.org/officeDocument/2006/relationships/image" Target="../media/image32.jpeg" /><Relationship Id="rId4" Type="http://schemas.openxmlformats.org/officeDocument/2006/relationships/image" Target="../media/image33.png" /><Relationship Id="rId5" Type="http://schemas.openxmlformats.org/officeDocument/2006/relationships/image" Target="../media/image34.jpeg" /><Relationship Id="rId6" Type="http://schemas.openxmlformats.org/officeDocument/2006/relationships/image" Target="../media/image35.jpeg" /></Relationships>
</file>

<file path=ppt/slides/_rels/slide1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3.xml" /><Relationship Id="rId2" Type="http://schemas.openxmlformats.org/officeDocument/2006/relationships/image" Target="../media/image36.jpeg" /><Relationship Id="rId3" Type="http://schemas.openxmlformats.org/officeDocument/2006/relationships/image" Target="../media/image37.jpeg" /><Relationship Id="rId4" Type="http://schemas.openxmlformats.org/officeDocument/2006/relationships/image" Target="../media/image38.jpeg" /><Relationship Id="rId5" Type="http://schemas.openxmlformats.org/officeDocument/2006/relationships/image" Target="../media/image39.jpeg" /></Relationships>
</file>

<file path=ppt/slides/_rels/slide1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3.xml" /><Relationship Id="rId2" Type="http://schemas.openxmlformats.org/officeDocument/2006/relationships/image" Target="../media/image40.jpeg" /><Relationship Id="rId3" Type="http://schemas.openxmlformats.org/officeDocument/2006/relationships/image" Target="../media/image41.png" /></Relationships>
</file>

<file path=ppt/slides/_rels/slide1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3.xml" /><Relationship Id="rId2" Type="http://schemas.openxmlformats.org/officeDocument/2006/relationships/image" Target="../media/image42.jpeg" /><Relationship Id="rId3" Type="http://schemas.openxmlformats.org/officeDocument/2006/relationships/image" Target="../media/image43.jpeg" /><Relationship Id="rId4" Type="http://schemas.openxmlformats.org/officeDocument/2006/relationships/image" Target="../media/image44.jpeg" /><Relationship Id="rId5" Type="http://schemas.openxmlformats.org/officeDocument/2006/relationships/image" Target="../media/image45.jpeg" /></Relationships>
</file>

<file path=ppt/slides/_rels/slide1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3.xml" /><Relationship Id="rId2" Type="http://schemas.openxmlformats.org/officeDocument/2006/relationships/image" Target="../media/image46.jpeg" /><Relationship Id="rId3" Type="http://schemas.openxmlformats.org/officeDocument/2006/relationships/image" Target="../media/image47.jpeg" /><Relationship Id="rId4" Type="http://schemas.openxmlformats.org/officeDocument/2006/relationships/image" Target="../media/image48.jpeg" /><Relationship Id="rId5" Type="http://schemas.openxmlformats.org/officeDocument/2006/relationships/image" Target="../media/image49.jpeg" /><Relationship Id="rId6" Type="http://schemas.openxmlformats.org/officeDocument/2006/relationships/image" Target="../media/image50.jpeg" /><Relationship Id="rId7" Type="http://schemas.openxmlformats.org/officeDocument/2006/relationships/image" Target="../media/image51.jpeg" /></Relationships>
</file>

<file path=ppt/slides/_rels/slide1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3.xml" /><Relationship Id="rId2" Type="http://schemas.openxmlformats.org/officeDocument/2006/relationships/image" Target="../media/image52.jpeg" /><Relationship Id="rId3" Type="http://schemas.openxmlformats.org/officeDocument/2006/relationships/image" Target="../media/image53.png" /><Relationship Id="rId4" Type="http://schemas.openxmlformats.org/officeDocument/2006/relationships/image" Target="../media/image54.jpeg" /><Relationship Id="rId5" Type="http://schemas.openxmlformats.org/officeDocument/2006/relationships/image" Target="../media/image55.jpeg" /><Relationship Id="rId6" Type="http://schemas.openxmlformats.org/officeDocument/2006/relationships/image" Target="../media/image56.png" /><Relationship Id="rId7" Type="http://schemas.openxmlformats.org/officeDocument/2006/relationships/image" Target="../media/image57.jpeg" /></Relationships>
</file>

<file path=ppt/slides/_rels/slide1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3.xml" /><Relationship Id="rId2" Type="http://schemas.openxmlformats.org/officeDocument/2006/relationships/image" Target="../media/image58.jpeg" /><Relationship Id="rId3" Type="http://schemas.openxmlformats.org/officeDocument/2006/relationships/image" Target="../media/image59.png" /><Relationship Id="rId4" Type="http://schemas.openxmlformats.org/officeDocument/2006/relationships/image" Target="../media/image60.jpeg" /><Relationship Id="rId5" Type="http://schemas.openxmlformats.org/officeDocument/2006/relationships/image" Target="../media/image61.jpeg" /><Relationship Id="rId6" Type="http://schemas.openxmlformats.org/officeDocument/2006/relationships/image" Target="../media/image62.jpeg" /></Relationships>
</file>

<file path=ppt/slides/_rels/slide1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3.xml" /><Relationship Id="rId2" Type="http://schemas.openxmlformats.org/officeDocument/2006/relationships/image" Target="../media/image63.jpeg" /><Relationship Id="rId3" Type="http://schemas.openxmlformats.org/officeDocument/2006/relationships/image" Target="../media/image64.png" /></Relationships>
</file>

<file path=ppt/slides/_rels/slide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3.xml" /><Relationship Id="rId2" Type="http://schemas.openxmlformats.org/officeDocument/2006/relationships/image" Target="../media/image4.jpeg" /><Relationship Id="rId3" Type="http://schemas.openxmlformats.org/officeDocument/2006/relationships/image" Target="../media/image5.png" /></Relationships>
</file>

<file path=ppt/slides/_rels/slide20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65.jpeg" /><Relationship Id="rId3" Type="http://schemas.openxmlformats.org/officeDocument/2006/relationships/image" Target="../media/image66.png" /><Relationship Id="rId4" Type="http://schemas.openxmlformats.org/officeDocument/2006/relationships/image" Target="../media/image67.png" /></Relationships>
</file>

<file path=ppt/slides/_rels/slide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3.xml" /><Relationship Id="rId2" Type="http://schemas.openxmlformats.org/officeDocument/2006/relationships/image" Target="../media/image6.jpeg" /><Relationship Id="rId3" Type="http://schemas.openxmlformats.org/officeDocument/2006/relationships/image" Target="../media/image7.png" /></Relationships>
</file>

<file path=ppt/slides/_rels/slide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3.xml" /><Relationship Id="rId2" Type="http://schemas.openxmlformats.org/officeDocument/2006/relationships/image" Target="../media/image8.jpeg" /><Relationship Id="rId3" Type="http://schemas.openxmlformats.org/officeDocument/2006/relationships/image" Target="../media/image9.png" /></Relationships>
</file>

<file path=ppt/slides/_rels/slide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3.xml" /><Relationship Id="rId2" Type="http://schemas.openxmlformats.org/officeDocument/2006/relationships/image" Target="../media/image10.jpeg" /><Relationship Id="rId3" Type="http://schemas.openxmlformats.org/officeDocument/2006/relationships/image" Target="../media/image11.png" /></Relationships>
</file>

<file path=ppt/slides/_rels/slide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3.xml" /><Relationship Id="rId2" Type="http://schemas.openxmlformats.org/officeDocument/2006/relationships/image" Target="../media/image12.jpeg" /><Relationship Id="rId3" Type="http://schemas.openxmlformats.org/officeDocument/2006/relationships/image" Target="../media/image13.png" /></Relationships>
</file>

<file path=ppt/slides/_rels/slide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3.xml" /><Relationship Id="rId2" Type="http://schemas.openxmlformats.org/officeDocument/2006/relationships/image" Target="../media/image14.jpeg" /><Relationship Id="rId3" Type="http://schemas.openxmlformats.org/officeDocument/2006/relationships/image" Target="../media/image15.png" /></Relationships>
</file>

<file path=ppt/slides/_rels/slide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3.xml" /><Relationship Id="rId2" Type="http://schemas.openxmlformats.org/officeDocument/2006/relationships/image" Target="../media/image16.jpeg" /><Relationship Id="rId3" Type="http://schemas.openxmlformats.org/officeDocument/2006/relationships/image" Target="../media/image17.png" /></Relationships>
</file>

<file path=ppt/slides/_rels/slide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3.xml" /><Relationship Id="rId2" Type="http://schemas.openxmlformats.org/officeDocument/2006/relationships/image" Target="../media/image18.jpeg" /><Relationship Id="rId3" Type="http://schemas.openxmlformats.org/officeDocument/2006/relationships/image" Target="../media/image19.png" /></Relationships>
</file>

<file path=ppt/slides/slide1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76" name="Picture 2"/>
          <p:cNvPicPr/>
          <p:nvPr/>
        </p:nvPicPr>
        <p:blipFill>
          <a:blip r:embed="rId2"/>
          <a:stretch>
            <a:fillRect/>
          </a:stretch>
        </p:blipFill>
        <p:spPr>
          <a:xfrm rot="10800000">
            <a:off x="-176760" y="-1440"/>
            <a:ext cx="9358560" cy="6856200"/>
          </a:xfrm>
          <a:prstGeom prst="rect">
            <a:avLst/>
          </a:prstGeom>
          <a:ln w="0">
            <a:noFill/>
          </a:ln>
        </p:spPr>
      </p:pic>
      <p:pic>
        <p:nvPicPr>
          <p:cNvPr id="77" name="Объект 7"/>
          <p:cNvPicPr/>
          <p:nvPr/>
        </p:nvPicPr>
        <p:blipFill>
          <a:blip r:embed="rId3"/>
          <a:srcRect r="57" b="-17"/>
          <a:stretch>
            <a:fillRect/>
          </a:stretch>
        </p:blipFill>
        <p:spPr>
          <a:xfrm>
            <a:off x="0" y="32760"/>
            <a:ext cx="1140840" cy="6856200"/>
          </a:xfrm>
          <a:prstGeom prst="rect">
            <a:avLst/>
          </a:prstGeom>
          <a:ln w="0">
            <a:noFill/>
          </a:ln>
        </p:spPr>
      </p:pic>
      <p:pic>
        <p:nvPicPr>
          <p:cNvPr id="78" name="Picture 6"/>
          <p:cNvPicPr/>
          <p:nvPr/>
        </p:nvPicPr>
        <p:blipFill>
          <a:blip r:embed="rId4"/>
          <a:stretch>
            <a:fillRect/>
          </a:stretch>
        </p:blipFill>
        <p:spPr>
          <a:xfrm>
            <a:off x="0" y="2880"/>
            <a:ext cx="9142200" cy="6945480"/>
          </a:xfrm>
          <a:prstGeom prst="rect">
            <a:avLst/>
          </a:prstGeom>
          <a:ln w="0">
            <a:noFill/>
          </a:ln>
        </p:spPr>
      </p:pic>
      <p:sp>
        <p:nvSpPr>
          <p:cNvPr id="79" name="Прямоугольник 14"/>
          <p:cNvSpPr/>
          <p:nvPr/>
        </p:nvSpPr>
        <p:spPr>
          <a:xfrm>
            <a:off x="0" y="0"/>
            <a:ext cx="9142200" cy="6853320"/>
          </a:xfrm>
          <a:prstGeom prst="rect">
            <a:avLst/>
          </a:prstGeom>
          <a:noFill/>
          <a:ln w="762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/>
          <a:lstStyle/>
          <a:p/>
        </p:txBody>
      </p:sp>
      <p:sp>
        <p:nvSpPr>
          <p:cNvPr id="80" name="PlaceHolder 1"/>
          <p:cNvSpPr>
            <a:spLocks noGrp="1"/>
          </p:cNvSpPr>
          <p:nvPr>
            <p:ph type="title"/>
          </p:nvPr>
        </p:nvSpPr>
        <p:spPr>
          <a:xfrm>
            <a:off x="2340000" y="2878920"/>
            <a:ext cx="6249600" cy="269748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ctr">
            <a:normAutofit/>
          </a:bodyPr>
          <a:lstStyle/>
          <a:p>
            <a:pPr algn="ctr">
              <a:lnSpc>
                <a:spcPct val="90000"/>
              </a:lnSpc>
            </a:pPr>
            <a:r>
              <a:rPr lang="ru-RU" sz="4400" b="1" strike="noStrike" spc="-1">
                <a:solidFill>
                  <a:srgbClr val="000000"/>
                </a:solidFill>
                <a:latin typeface="Calibri Light"/>
              </a:rPr>
              <a:t> </a:t>
            </a:r>
            <a:r>
              <a:rPr lang="ru-RU" sz="3500" b="1" strike="noStrike" spc="-1">
                <a:solidFill>
                  <a:srgbClr val="7030A0"/>
                </a:solidFill>
                <a:latin typeface="Monotype Corsiva"/>
              </a:rPr>
              <a:t>«Развитие творческих способностей детей раннего возраста в процессе художественно-эстетического воспитания»</a:t>
            </a:r>
            <a:br/>
            <a:endParaRPr lang="ru-RU" sz="3500" b="0" strike="noStrike" spc="-1">
              <a:latin typeface="Arial"/>
            </a:endParaRPr>
          </a:p>
        </p:txBody>
      </p:sp>
      <p:sp>
        <p:nvSpPr>
          <p:cNvPr id="81" name="Заголовок 2"/>
          <p:cNvSpPr/>
          <p:nvPr/>
        </p:nvSpPr>
        <p:spPr>
          <a:xfrm>
            <a:off x="1308960" y="180000"/>
            <a:ext cx="7329600" cy="1798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tIns="45000" rIns="90000" bIns="45000" anchor="ctr">
            <a:normAutofit/>
          </a:bodyPr>
          <a:lstStyle/>
          <a:p>
            <a:pPr algn="ctr">
              <a:lnSpc>
                <a:spcPct val="90000"/>
              </a:lnSpc>
            </a:pPr>
            <a:r>
              <a:rPr lang="ru-RU" sz="2000" b="1" strike="noStrike" spc="-1">
                <a:solidFill>
                  <a:srgbClr val="000000"/>
                </a:solidFill>
                <a:latin typeface="Monotype Corsiva"/>
                <a:ea typeface="DejaVu Sans"/>
              </a:rPr>
              <a:t>Муниципальное дошкольное образовательное учреждение</a:t>
            </a:r>
            <a:br/>
            <a:r>
              <a:rPr lang="ru-RU" sz="2000" b="1" strike="noStrike" spc="-1">
                <a:solidFill>
                  <a:srgbClr val="000000"/>
                </a:solidFill>
                <a:latin typeface="Monotype Corsiva"/>
                <a:ea typeface="DejaVu Sans"/>
              </a:rPr>
              <a:t>Центр развития ребёнка — детский сад № 6</a:t>
            </a:r>
            <a:br/>
            <a:endParaRPr lang="ru-RU" sz="2000" b="0" strike="noStrike" spc="-1">
              <a:latin typeface="Arial"/>
            </a:endParaRPr>
          </a:p>
        </p:txBody>
      </p:sp>
      <p:sp>
        <p:nvSpPr>
          <p:cNvPr id="82" name="Заголовок 3"/>
          <p:cNvSpPr/>
          <p:nvPr/>
        </p:nvSpPr>
        <p:spPr>
          <a:xfrm>
            <a:off x="3960000" y="5577840"/>
            <a:ext cx="4989600" cy="10807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tIns="45000" rIns="90000" bIns="45000" anchor="ctr">
            <a:normAutofit/>
          </a:bodyPr>
          <a:lstStyle/>
          <a:p>
            <a:pPr algn="ctr">
              <a:lnSpc>
                <a:spcPct val="90000"/>
              </a:lnSpc>
            </a:pPr>
            <a:r>
              <a:rPr lang="ru-RU" sz="2200" b="1" strike="noStrike" spc="-1">
                <a:solidFill>
                  <a:srgbClr val="000000"/>
                </a:solidFill>
                <a:latin typeface="Monotype Corsiva"/>
                <a:ea typeface="DejaVu Sans"/>
              </a:rPr>
              <a:t>Подготовила:</a:t>
            </a:r>
            <a:br/>
            <a:r>
              <a:rPr lang="ru-RU" sz="2200" b="1" strike="noStrike" spc="-1">
                <a:solidFill>
                  <a:srgbClr val="000000"/>
                </a:solidFill>
                <a:latin typeface="Monotype Corsiva"/>
                <a:ea typeface="DejaVu Sans"/>
              </a:rPr>
              <a:t>воспитатель Ильина Марина Витальевна</a:t>
            </a:r>
            <a:br/>
            <a:endParaRPr lang="ru-RU" sz="2200" b="0" strike="noStrike" spc="-1">
              <a:latin typeface="Arial"/>
            </a:endParaRPr>
          </a:p>
        </p:txBody>
      </p:sp>
    </p:spTree>
  </p:cSld>
  <p:clrMapOvr>
    <a:masterClrMapping/>
  </p:clrMapOvr>
  <p:transition/>
  <p:timing/>
</p:sld>
</file>

<file path=ppt/slides/slide10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38" name="PlaceHolder 1"/>
          <p:cNvSpPr>
            <a:spLocks noGrp="1"/>
          </p:cNvSpPr>
          <p:nvPr>
            <p:ph type="title"/>
          </p:nvPr>
        </p:nvSpPr>
        <p:spPr>
          <a:xfrm>
            <a:off x="685800" y="1122480"/>
            <a:ext cx="7770600" cy="2385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b">
            <a:no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139" name="PlaceHolder 2"/>
          <p:cNvSpPr>
            <a:spLocks noGrp="1"/>
          </p:cNvSpPr>
          <p:nvPr>
            <p:ph type="subTitle"/>
          </p:nvPr>
        </p:nvSpPr>
        <p:spPr>
          <a:xfrm>
            <a:off x="1143000" y="3602160"/>
            <a:ext cx="6856200" cy="1653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algn="ctr"/>
            <a:endParaRPr lang="ru-RU" sz="3200" b="0" strike="noStrike" spc="-1">
              <a:latin typeface="Arial"/>
            </a:endParaRPr>
          </a:p>
        </p:txBody>
      </p:sp>
      <p:pic>
        <p:nvPicPr>
          <p:cNvPr id="140" name="Picture 2"/>
          <p:cNvPicPr/>
          <p:nvPr/>
        </p:nvPicPr>
        <p:blipFill>
          <a:blip r:embed="rId2"/>
          <a:stretch>
            <a:fillRect/>
          </a:stretch>
        </p:blipFill>
        <p:spPr>
          <a:xfrm rot="10800000">
            <a:off x="-12240" y="-178920"/>
            <a:ext cx="9142200" cy="7036920"/>
          </a:xfrm>
          <a:prstGeom prst="rect">
            <a:avLst/>
          </a:prstGeom>
          <a:ln w="0">
            <a:noFill/>
          </a:ln>
        </p:spPr>
      </p:pic>
      <p:sp>
        <p:nvSpPr>
          <p:cNvPr id="141" name="Прямоугольник 9"/>
          <p:cNvSpPr/>
          <p:nvPr/>
        </p:nvSpPr>
        <p:spPr>
          <a:xfrm>
            <a:off x="0" y="0"/>
            <a:ext cx="9142200" cy="6814440"/>
          </a:xfrm>
          <a:prstGeom prst="rect">
            <a:avLst/>
          </a:prstGeom>
          <a:noFill/>
          <a:ln w="762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/>
          <a:lstStyle/>
          <a:p/>
        </p:txBody>
      </p:sp>
      <p:sp>
        <p:nvSpPr>
          <p:cNvPr id="142" name="TextBox 3"/>
          <p:cNvSpPr/>
          <p:nvPr/>
        </p:nvSpPr>
        <p:spPr>
          <a:xfrm>
            <a:off x="1403280" y="150480"/>
            <a:ext cx="6335280" cy="11869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tIns="45000" rIns="90000" bIns="45000" anchor="t">
            <a:spAutoFit/>
          </a:bodyPr>
          <a:lstStyle/>
          <a:p>
            <a:pPr algn="ctr">
              <a:lnSpc>
                <a:spcPct val="100000"/>
              </a:lnSpc>
            </a:pPr>
            <a:r>
              <a:rPr lang="ru-RU" sz="3600" b="1" strike="noStrike" spc="-1">
                <a:solidFill>
                  <a:srgbClr val="7030A0"/>
                </a:solidFill>
                <a:latin typeface="Monotype Corsiva"/>
                <a:ea typeface="DejaVu Sans"/>
              </a:rPr>
              <a:t>Виды нетрадиционных техник, </a:t>
            </a:r>
            <a:endParaRPr lang="ru-RU" sz="3600" b="0" strike="noStrike" spc="-1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ru-RU" sz="3600" b="1" strike="noStrike" spc="-1">
                <a:solidFill>
                  <a:srgbClr val="7030A0"/>
                </a:solidFill>
                <a:latin typeface="Monotype Corsiva"/>
                <a:ea typeface="DejaVu Sans"/>
              </a:rPr>
              <a:t>доступных детям раннего возраста</a:t>
            </a:r>
            <a:endParaRPr lang="ru-RU" sz="3600" b="0" strike="noStrike" spc="-1">
              <a:latin typeface="Arial"/>
            </a:endParaRPr>
          </a:p>
        </p:txBody>
      </p:sp>
      <p:sp>
        <p:nvSpPr>
          <p:cNvPr id="143" name="Прямоугольник 5"/>
          <p:cNvSpPr/>
          <p:nvPr/>
        </p:nvSpPr>
        <p:spPr>
          <a:xfrm>
            <a:off x="382320" y="1421280"/>
            <a:ext cx="8377560" cy="21006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tIns="45000" rIns="90000" bIns="45000" anchor="t">
            <a:spAutoFit/>
          </a:bodyPr>
          <a:lstStyle/>
          <a:p>
            <a:pPr algn="ctr">
              <a:lnSpc>
                <a:spcPct val="100000"/>
              </a:lnSpc>
              <a:tabLst>
                <a:tab pos="0"/>
              </a:tabLst>
            </a:pPr>
            <a:r>
              <a:rPr lang="ru-RU" sz="2200" b="1" strike="noStrike" spc="-1">
                <a:solidFill>
                  <a:srgbClr val="FF0000"/>
                </a:solidFill>
                <a:latin typeface="Monotype Corsiva"/>
                <a:ea typeface="DejaVu Sans"/>
              </a:rPr>
              <a:t>Печать от руки</a:t>
            </a:r>
            <a:endParaRPr lang="ru-RU" sz="2200" b="0" strike="noStrike" spc="-1">
              <a:latin typeface="Arial"/>
            </a:endParaRPr>
          </a:p>
          <a:p>
            <a:pPr algn="ctr">
              <a:lnSpc>
                <a:spcPct val="100000"/>
              </a:lnSpc>
              <a:tabLst>
                <a:tab pos="0"/>
              </a:tabLst>
            </a:pPr>
            <a:endParaRPr lang="ru-RU" sz="2200" b="0" strike="noStrike" spc="-1">
              <a:latin typeface="Arial"/>
            </a:endParaRPr>
          </a:p>
          <a:p>
            <a:pPr algn="ctr">
              <a:lnSpc>
                <a:spcPct val="100000"/>
              </a:lnSpc>
              <a:tabLst>
                <a:tab pos="0"/>
              </a:tabLst>
            </a:pPr>
            <a:r>
              <a:rPr lang="ru-RU" sz="2200" b="0" strike="noStrike" spc="-1">
                <a:solidFill>
                  <a:srgbClr val="7030A0"/>
                </a:solidFill>
                <a:latin typeface="Monotype Corsiva"/>
                <a:ea typeface="DejaVu Sans"/>
              </a:rPr>
              <a:t>Ребёнок опускает в гуашь ладошку (всю кисть) или окрашивает её с помощью кисточки и делает отпечаток на бумаге. Рисуют и правой и левой руками, окрашенными разными цветами.</a:t>
            </a:r>
            <a:endParaRPr lang="ru-RU" sz="2200" b="0" strike="noStrike" spc="-1">
              <a:latin typeface="Arial"/>
            </a:endParaRPr>
          </a:p>
          <a:p>
            <a:pPr algn="ctr">
              <a:lnSpc>
                <a:spcPct val="100000"/>
              </a:lnSpc>
              <a:tabLst>
                <a:tab pos="0"/>
              </a:tabLst>
            </a:pPr>
            <a:endParaRPr lang="ru-RU" sz="2200" b="0" strike="noStrike" spc="-1">
              <a:latin typeface="Arial"/>
            </a:endParaRPr>
          </a:p>
        </p:txBody>
      </p:sp>
      <p:pic>
        <p:nvPicPr>
          <p:cNvPr id="144" name=""/>
          <p:cNvPicPr/>
          <p:nvPr/>
        </p:nvPicPr>
        <p:blipFill>
          <a:blip r:embed="rId3"/>
          <a:srcRect b="1057874"/>
          <a:stretch>
            <a:fillRect/>
          </a:stretch>
        </p:blipFill>
        <p:spPr>
          <a:xfrm>
            <a:off x="180000" y="3240000"/>
            <a:ext cx="3180960" cy="3393000"/>
          </a:xfrm>
          <a:prstGeom prst="rect">
            <a:avLst/>
          </a:prstGeom>
          <a:ln w="0">
            <a:noFill/>
          </a:ln>
        </p:spPr>
      </p:pic>
      <p:pic>
        <p:nvPicPr>
          <p:cNvPr id="145" name=""/>
          <p:cNvPicPr/>
          <p:nvPr/>
        </p:nvPicPr>
        <p:blipFill>
          <a:blip r:embed="rId4"/>
          <a:srcRect b="1057874"/>
          <a:stretch>
            <a:fillRect/>
          </a:stretch>
        </p:blipFill>
        <p:spPr>
          <a:xfrm>
            <a:off x="5580000" y="3267000"/>
            <a:ext cx="3179880" cy="3391920"/>
          </a:xfrm>
          <a:prstGeom prst="rect">
            <a:avLst/>
          </a:prstGeom>
          <a:ln w="0">
            <a:noFill/>
          </a:ln>
        </p:spPr>
      </p:pic>
      <p:pic>
        <p:nvPicPr>
          <p:cNvPr id="146" name=""/>
          <p:cNvPicPr/>
          <p:nvPr/>
        </p:nvPicPr>
        <p:blipFill>
          <a:blip r:embed="rId5"/>
          <a:stretch>
            <a:fillRect/>
          </a:stretch>
        </p:blipFill>
        <p:spPr>
          <a:xfrm>
            <a:off x="3677040" y="3240000"/>
            <a:ext cx="1821600" cy="3239280"/>
          </a:xfrm>
          <a:prstGeom prst="rect">
            <a:avLst/>
          </a:prstGeom>
          <a:ln w="0">
            <a:noFill/>
          </a:ln>
        </p:spPr>
      </p:pic>
      <p:pic>
        <p:nvPicPr>
          <p:cNvPr id="147" name=""/>
          <p:cNvPicPr/>
          <p:nvPr/>
        </p:nvPicPr>
        <p:blipFill>
          <a:blip r:embed="rId6"/>
          <a:srcRect r="-82867" b="1196842"/>
          <a:stretch>
            <a:fillRect/>
          </a:stretch>
        </p:blipFill>
        <p:spPr>
          <a:xfrm>
            <a:off x="5760000" y="3267000"/>
            <a:ext cx="3213360" cy="3212280"/>
          </a:xfrm>
          <a:prstGeom prst="rect">
            <a:avLst/>
          </a:prstGeom>
          <a:ln w="0">
            <a:noFill/>
          </a:ln>
        </p:spPr>
      </p:pic>
      <p:pic>
        <p:nvPicPr>
          <p:cNvPr id="148" name=""/>
          <p:cNvPicPr/>
          <p:nvPr/>
        </p:nvPicPr>
        <p:blipFill>
          <a:blip r:embed="rId7"/>
          <a:srcRect r="-1344" b="53"/>
          <a:stretch>
            <a:fillRect/>
          </a:stretch>
        </p:blipFill>
        <p:spPr>
          <a:xfrm>
            <a:off x="198720" y="3240000"/>
            <a:ext cx="3220920" cy="3239640"/>
          </a:xfrm>
          <a:prstGeom prst="rect">
            <a:avLst/>
          </a:prstGeom>
          <a:ln w="0">
            <a:noFill/>
          </a:ln>
        </p:spPr>
      </p:pic>
      <p:pic>
        <p:nvPicPr>
          <p:cNvPr id="149" name=""/>
          <p:cNvPicPr/>
          <p:nvPr/>
        </p:nvPicPr>
        <p:blipFill>
          <a:blip r:embed="rId8"/>
          <a:srcRect r="11" b="-38"/>
          <a:stretch>
            <a:fillRect/>
          </a:stretch>
        </p:blipFill>
        <p:spPr>
          <a:xfrm>
            <a:off x="5835600" y="3267000"/>
            <a:ext cx="3137760" cy="320328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  <p:transition/>
  <p:timing/>
</p:sld>
</file>

<file path=ppt/slides/slide11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50" name="PlaceHolder 1"/>
          <p:cNvSpPr>
            <a:spLocks noGrp="1"/>
          </p:cNvSpPr>
          <p:nvPr>
            <p:ph type="title"/>
          </p:nvPr>
        </p:nvSpPr>
        <p:spPr>
          <a:xfrm>
            <a:off x="685800" y="1122480"/>
            <a:ext cx="7770600" cy="2385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b">
            <a:no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151" name="PlaceHolder 2"/>
          <p:cNvSpPr>
            <a:spLocks noGrp="1"/>
          </p:cNvSpPr>
          <p:nvPr>
            <p:ph type="subTitle"/>
          </p:nvPr>
        </p:nvSpPr>
        <p:spPr>
          <a:xfrm>
            <a:off x="1143000" y="3602160"/>
            <a:ext cx="6856200" cy="1653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algn="ctr"/>
            <a:endParaRPr lang="ru-RU" sz="3200" b="0" strike="noStrike" spc="-1">
              <a:latin typeface="Arial"/>
            </a:endParaRPr>
          </a:p>
        </p:txBody>
      </p:sp>
      <p:pic>
        <p:nvPicPr>
          <p:cNvPr id="152" name="Picture 2"/>
          <p:cNvPicPr/>
          <p:nvPr/>
        </p:nvPicPr>
        <p:blipFill>
          <a:blip r:embed="rId2"/>
          <a:stretch>
            <a:fillRect/>
          </a:stretch>
        </p:blipFill>
        <p:spPr>
          <a:xfrm rot="10800000">
            <a:off x="-12240" y="0"/>
            <a:ext cx="9142200" cy="6856200"/>
          </a:xfrm>
          <a:prstGeom prst="rect">
            <a:avLst/>
          </a:prstGeom>
          <a:ln w="0">
            <a:noFill/>
          </a:ln>
        </p:spPr>
      </p:pic>
      <p:sp>
        <p:nvSpPr>
          <p:cNvPr id="153" name="Прямоугольник 9"/>
          <p:cNvSpPr/>
          <p:nvPr/>
        </p:nvSpPr>
        <p:spPr>
          <a:xfrm>
            <a:off x="0" y="41760"/>
            <a:ext cx="9142200" cy="6814440"/>
          </a:xfrm>
          <a:prstGeom prst="rect">
            <a:avLst/>
          </a:prstGeom>
          <a:noFill/>
          <a:ln w="762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/>
          <a:lstStyle/>
          <a:p/>
        </p:txBody>
      </p:sp>
      <p:sp>
        <p:nvSpPr>
          <p:cNvPr id="154" name="TextBox 3"/>
          <p:cNvSpPr/>
          <p:nvPr/>
        </p:nvSpPr>
        <p:spPr>
          <a:xfrm>
            <a:off x="1403280" y="150480"/>
            <a:ext cx="6335280" cy="11869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tIns="45000" rIns="90000" bIns="45000" anchor="t">
            <a:spAutoFit/>
          </a:bodyPr>
          <a:lstStyle/>
          <a:p>
            <a:pPr algn="ctr">
              <a:lnSpc>
                <a:spcPct val="100000"/>
              </a:lnSpc>
            </a:pPr>
            <a:r>
              <a:rPr lang="ru-RU" sz="3600" b="1" strike="noStrike" spc="-1">
                <a:solidFill>
                  <a:srgbClr val="7030A0"/>
                </a:solidFill>
                <a:latin typeface="Monotype Corsiva"/>
                <a:ea typeface="DejaVu Sans"/>
              </a:rPr>
              <a:t>Виды нетрадиционных техник, </a:t>
            </a:r>
            <a:endParaRPr lang="ru-RU" sz="3600" b="0" strike="noStrike" spc="-1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ru-RU" sz="3600" b="1" strike="noStrike" spc="-1">
                <a:solidFill>
                  <a:srgbClr val="7030A0"/>
                </a:solidFill>
                <a:latin typeface="Monotype Corsiva"/>
                <a:ea typeface="DejaVu Sans"/>
              </a:rPr>
              <a:t>доступных детям раннего возраста</a:t>
            </a:r>
            <a:endParaRPr lang="ru-RU" sz="3600" b="0" strike="noStrike" spc="-1">
              <a:latin typeface="Arial"/>
            </a:endParaRPr>
          </a:p>
        </p:txBody>
      </p:sp>
      <p:sp>
        <p:nvSpPr>
          <p:cNvPr id="155" name="Прямоугольник 5"/>
          <p:cNvSpPr/>
          <p:nvPr/>
        </p:nvSpPr>
        <p:spPr>
          <a:xfrm>
            <a:off x="382320" y="1421280"/>
            <a:ext cx="8377560" cy="17654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tIns="45000" rIns="90000" bIns="45000" anchor="t">
            <a:spAutoFit/>
          </a:bodyPr>
          <a:lstStyle/>
          <a:p>
            <a:pPr algn="ctr">
              <a:lnSpc>
                <a:spcPct val="100000"/>
              </a:lnSpc>
              <a:tabLst>
                <a:tab pos="0"/>
              </a:tabLst>
            </a:pPr>
            <a:r>
              <a:rPr lang="ru-RU" sz="2200" b="1" strike="noStrike" spc="-1">
                <a:solidFill>
                  <a:srgbClr val="FF0000"/>
                </a:solidFill>
                <a:latin typeface="Monotype Corsiva"/>
                <a:ea typeface="DejaVu Sans"/>
              </a:rPr>
              <a:t>Рисование пальцем.</a:t>
            </a:r>
            <a:endParaRPr lang="ru-RU" sz="2200" b="0" strike="noStrike" spc="-1">
              <a:latin typeface="Arial"/>
            </a:endParaRPr>
          </a:p>
          <a:p>
            <a:pPr algn="ctr">
              <a:lnSpc>
                <a:spcPct val="100000"/>
              </a:lnSpc>
              <a:tabLst>
                <a:tab pos="0"/>
              </a:tabLst>
            </a:pPr>
            <a:endParaRPr lang="ru-RU" sz="2200" b="0" strike="noStrike" spc="-1">
              <a:latin typeface="Arial"/>
            </a:endParaRPr>
          </a:p>
          <a:p>
            <a:pPr algn="ctr">
              <a:lnSpc>
                <a:spcPct val="100000"/>
              </a:lnSpc>
              <a:tabLst>
                <a:tab pos="0"/>
              </a:tabLst>
            </a:pPr>
            <a:r>
              <a:rPr lang="ru-RU" sz="2200" b="0" strike="noStrike" spc="-1">
                <a:solidFill>
                  <a:srgbClr val="7030A0"/>
                </a:solidFill>
                <a:latin typeface="Monotype Corsiva"/>
                <a:ea typeface="DejaVu Sans"/>
              </a:rPr>
              <a:t>Ребёнок опускает в гуашь пальчик и наносит точки, пятнышки на бумагу. </a:t>
            </a:r>
            <a:endParaRPr lang="ru-RU" sz="2200" b="0" strike="noStrike" spc="-1">
              <a:latin typeface="Arial"/>
            </a:endParaRPr>
          </a:p>
          <a:p>
            <a:pPr algn="ctr">
              <a:lnSpc>
                <a:spcPct val="100000"/>
              </a:lnSpc>
              <a:tabLst>
                <a:tab pos="0"/>
              </a:tabLst>
            </a:pPr>
            <a:r>
              <a:rPr lang="ru-RU" sz="2200" b="0" strike="noStrike" spc="-1">
                <a:solidFill>
                  <a:srgbClr val="7030A0"/>
                </a:solidFill>
                <a:latin typeface="Monotype Corsiva"/>
                <a:ea typeface="DejaVu Sans"/>
              </a:rPr>
              <a:t>На каждый пальчик набирается краска разного цвета.</a:t>
            </a:r>
            <a:endParaRPr lang="ru-RU" sz="2200" b="0" strike="noStrike" spc="-1">
              <a:latin typeface="Arial"/>
            </a:endParaRPr>
          </a:p>
          <a:p>
            <a:pPr algn="ctr">
              <a:lnSpc>
                <a:spcPct val="100000"/>
              </a:lnSpc>
              <a:tabLst>
                <a:tab pos="0"/>
              </a:tabLst>
            </a:pPr>
            <a:endParaRPr lang="ru-RU" sz="2200" b="0" strike="noStrike" spc="-1">
              <a:latin typeface="Arial"/>
            </a:endParaRPr>
          </a:p>
        </p:txBody>
      </p:sp>
      <p:pic>
        <p:nvPicPr>
          <p:cNvPr id="156" name=""/>
          <p:cNvPicPr/>
          <p:nvPr/>
        </p:nvPicPr>
        <p:blipFill>
          <a:blip r:embed="rId3"/>
          <a:srcRect b="154882"/>
          <a:stretch>
            <a:fillRect/>
          </a:stretch>
        </p:blipFill>
        <p:spPr>
          <a:xfrm>
            <a:off x="6120360" y="3240720"/>
            <a:ext cx="2723040" cy="3418560"/>
          </a:xfrm>
          <a:prstGeom prst="rect">
            <a:avLst/>
          </a:prstGeom>
          <a:ln w="0">
            <a:noFill/>
          </a:ln>
        </p:spPr>
      </p:pic>
      <p:pic>
        <p:nvPicPr>
          <p:cNvPr id="157" name=""/>
          <p:cNvPicPr/>
          <p:nvPr/>
        </p:nvPicPr>
        <p:blipFill>
          <a:blip r:embed="rId4"/>
          <a:stretch>
            <a:fillRect/>
          </a:stretch>
        </p:blipFill>
        <p:spPr>
          <a:xfrm>
            <a:off x="1098360" y="2904120"/>
            <a:ext cx="2680920" cy="3575160"/>
          </a:xfrm>
          <a:prstGeom prst="rect">
            <a:avLst/>
          </a:prstGeom>
          <a:ln w="0">
            <a:noFill/>
          </a:ln>
        </p:spPr>
      </p:pic>
      <p:pic>
        <p:nvPicPr>
          <p:cNvPr id="158" name=""/>
          <p:cNvPicPr/>
          <p:nvPr/>
        </p:nvPicPr>
        <p:blipFill>
          <a:blip r:embed="rId5"/>
          <a:stretch>
            <a:fillRect/>
          </a:stretch>
        </p:blipFill>
        <p:spPr>
          <a:xfrm>
            <a:off x="5400000" y="2880000"/>
            <a:ext cx="2731680" cy="364248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  <p:transition/>
  <p:timing/>
</p:sld>
</file>

<file path=ppt/slides/slide12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59" name="PlaceHolder 1"/>
          <p:cNvSpPr>
            <a:spLocks noGrp="1"/>
          </p:cNvSpPr>
          <p:nvPr>
            <p:ph type="title"/>
          </p:nvPr>
        </p:nvSpPr>
        <p:spPr>
          <a:xfrm>
            <a:off x="685800" y="1122480"/>
            <a:ext cx="7770600" cy="2385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b">
            <a:no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160" name="PlaceHolder 2"/>
          <p:cNvSpPr>
            <a:spLocks noGrp="1"/>
          </p:cNvSpPr>
          <p:nvPr>
            <p:ph type="subTitle"/>
          </p:nvPr>
        </p:nvSpPr>
        <p:spPr>
          <a:xfrm>
            <a:off x="1143000" y="3602160"/>
            <a:ext cx="6856200" cy="1653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algn="ctr"/>
            <a:endParaRPr lang="ru-RU" sz="3200" b="0" strike="noStrike" spc="-1">
              <a:latin typeface="Arial"/>
            </a:endParaRPr>
          </a:p>
        </p:txBody>
      </p:sp>
      <p:pic>
        <p:nvPicPr>
          <p:cNvPr id="161" name="Picture 2"/>
          <p:cNvPicPr/>
          <p:nvPr/>
        </p:nvPicPr>
        <p:blipFill>
          <a:blip r:embed="rId2"/>
          <a:stretch>
            <a:fillRect/>
          </a:stretch>
        </p:blipFill>
        <p:spPr>
          <a:xfrm rot="10800000">
            <a:off x="-12240" y="0"/>
            <a:ext cx="9142200" cy="6856200"/>
          </a:xfrm>
          <a:prstGeom prst="rect">
            <a:avLst/>
          </a:prstGeom>
          <a:ln w="0">
            <a:noFill/>
          </a:ln>
        </p:spPr>
      </p:pic>
      <p:sp>
        <p:nvSpPr>
          <p:cNvPr id="162" name="Прямоугольник 9"/>
          <p:cNvSpPr/>
          <p:nvPr/>
        </p:nvSpPr>
        <p:spPr>
          <a:xfrm>
            <a:off x="-15840" y="0"/>
            <a:ext cx="9142200" cy="6814440"/>
          </a:xfrm>
          <a:prstGeom prst="rect">
            <a:avLst/>
          </a:prstGeom>
          <a:noFill/>
          <a:ln w="762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/>
          <a:lstStyle/>
          <a:p/>
        </p:txBody>
      </p:sp>
      <p:sp>
        <p:nvSpPr>
          <p:cNvPr id="163" name="TextBox 3"/>
          <p:cNvSpPr/>
          <p:nvPr/>
        </p:nvSpPr>
        <p:spPr>
          <a:xfrm>
            <a:off x="1403280" y="150480"/>
            <a:ext cx="6335280" cy="11869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tIns="45000" rIns="90000" bIns="45000" anchor="t">
            <a:spAutoFit/>
          </a:bodyPr>
          <a:lstStyle/>
          <a:p>
            <a:pPr algn="ctr">
              <a:lnSpc>
                <a:spcPct val="100000"/>
              </a:lnSpc>
            </a:pPr>
            <a:r>
              <a:rPr lang="ru-RU" sz="3600" b="1" strike="noStrike" spc="-1">
                <a:solidFill>
                  <a:srgbClr val="7030A0"/>
                </a:solidFill>
                <a:latin typeface="Monotype Corsiva"/>
                <a:ea typeface="DejaVu Sans"/>
              </a:rPr>
              <a:t>Виды нетрадиционных техник, </a:t>
            </a:r>
            <a:endParaRPr lang="ru-RU" sz="3600" b="0" strike="noStrike" spc="-1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ru-RU" sz="3600" b="1" strike="noStrike" spc="-1">
                <a:solidFill>
                  <a:srgbClr val="7030A0"/>
                </a:solidFill>
                <a:latin typeface="Monotype Corsiva"/>
                <a:ea typeface="DejaVu Sans"/>
              </a:rPr>
              <a:t>доступных детям раннего возраста</a:t>
            </a:r>
            <a:endParaRPr lang="ru-RU" sz="3600" b="0" strike="noStrike" spc="-1">
              <a:latin typeface="Arial"/>
            </a:endParaRPr>
          </a:p>
        </p:txBody>
      </p:sp>
      <p:sp>
        <p:nvSpPr>
          <p:cNvPr id="164" name="Прямоугольник 5"/>
          <p:cNvSpPr/>
          <p:nvPr/>
        </p:nvSpPr>
        <p:spPr>
          <a:xfrm>
            <a:off x="382320" y="1421280"/>
            <a:ext cx="8377560" cy="21006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tIns="45000" rIns="90000" bIns="45000" anchor="t">
            <a:spAutoFit/>
          </a:bodyPr>
          <a:lstStyle/>
          <a:p>
            <a:pPr algn="ctr">
              <a:lnSpc>
                <a:spcPct val="100000"/>
              </a:lnSpc>
              <a:tabLst>
                <a:tab pos="0"/>
              </a:tabLst>
            </a:pPr>
            <a:r>
              <a:rPr lang="ru-RU" sz="2200" b="0" strike="noStrike" spc="-1">
                <a:solidFill>
                  <a:srgbClr val="000000"/>
                </a:solidFill>
                <a:latin typeface="Monotype Corsiva"/>
                <a:ea typeface="DejaVu Sans"/>
              </a:rPr>
              <a:t>Рисование – интересный и полезный вид деятельности, в ходе которого разнообразными способами с использованием самых разных материалов создаются живописные и графические изображения. Помимо обучения  традиционным навыкам рисования, мы попробовали использовать вертикальное пространство.</a:t>
            </a:r>
            <a:endParaRPr lang="ru-RU" sz="2200" b="0" strike="noStrike" spc="-1">
              <a:latin typeface="Arial"/>
            </a:endParaRPr>
          </a:p>
          <a:p>
            <a:pPr algn="ctr">
              <a:lnSpc>
                <a:spcPct val="100000"/>
              </a:lnSpc>
              <a:tabLst>
                <a:tab pos="0"/>
              </a:tabLst>
            </a:pPr>
            <a:endParaRPr lang="ru-RU" sz="2200" b="0" strike="noStrike" spc="-1">
              <a:latin typeface="Arial"/>
            </a:endParaRPr>
          </a:p>
        </p:txBody>
      </p:sp>
      <p:pic>
        <p:nvPicPr>
          <p:cNvPr id="165" name=""/>
          <p:cNvPicPr/>
          <p:nvPr/>
        </p:nvPicPr>
        <p:blipFill>
          <a:blip r:embed="rId3"/>
          <a:stretch>
            <a:fillRect/>
          </a:stretch>
        </p:blipFill>
        <p:spPr>
          <a:xfrm>
            <a:off x="198360" y="2904120"/>
            <a:ext cx="2680560" cy="3574800"/>
          </a:xfrm>
          <a:prstGeom prst="rect">
            <a:avLst/>
          </a:prstGeom>
          <a:ln w="0">
            <a:noFill/>
          </a:ln>
        </p:spPr>
      </p:pic>
      <p:pic>
        <p:nvPicPr>
          <p:cNvPr id="166" name=""/>
          <p:cNvPicPr/>
          <p:nvPr/>
        </p:nvPicPr>
        <p:blipFill>
          <a:blip r:embed="rId4"/>
          <a:srcRect l="683009" t="484069" b="167"/>
          <a:stretch>
            <a:fillRect/>
          </a:stretch>
        </p:blipFill>
        <p:spPr>
          <a:xfrm>
            <a:off x="4680000" y="3240360"/>
            <a:ext cx="4138920" cy="3418560"/>
          </a:xfrm>
          <a:prstGeom prst="rect">
            <a:avLst/>
          </a:prstGeom>
          <a:ln w="0">
            <a:noFill/>
          </a:ln>
        </p:spPr>
      </p:pic>
      <p:pic>
        <p:nvPicPr>
          <p:cNvPr id="167" name=""/>
          <p:cNvPicPr/>
          <p:nvPr/>
        </p:nvPicPr>
        <p:blipFill>
          <a:blip r:embed="rId5"/>
          <a:stretch>
            <a:fillRect/>
          </a:stretch>
        </p:blipFill>
        <p:spPr>
          <a:xfrm>
            <a:off x="3060000" y="3418560"/>
            <a:ext cx="2881080" cy="2160720"/>
          </a:xfrm>
          <a:prstGeom prst="rect">
            <a:avLst/>
          </a:prstGeom>
          <a:ln w="0">
            <a:noFill/>
          </a:ln>
        </p:spPr>
      </p:pic>
      <p:pic>
        <p:nvPicPr>
          <p:cNvPr id="168" name=""/>
          <p:cNvPicPr/>
          <p:nvPr/>
        </p:nvPicPr>
        <p:blipFill>
          <a:blip r:embed="rId6"/>
          <a:stretch>
            <a:fillRect/>
          </a:stretch>
        </p:blipFill>
        <p:spPr>
          <a:xfrm>
            <a:off x="6300000" y="2904480"/>
            <a:ext cx="2680920" cy="357480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  <p:transition/>
  <p:timing/>
</p:sld>
</file>

<file path=ppt/slides/slide13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69" name="PlaceHolder 1"/>
          <p:cNvSpPr>
            <a:spLocks noGrp="1"/>
          </p:cNvSpPr>
          <p:nvPr>
            <p:ph type="title"/>
          </p:nvPr>
        </p:nvSpPr>
        <p:spPr>
          <a:xfrm>
            <a:off x="685800" y="1122480"/>
            <a:ext cx="7770600" cy="2385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b">
            <a:no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170" name="PlaceHolder 2"/>
          <p:cNvSpPr>
            <a:spLocks noGrp="1"/>
          </p:cNvSpPr>
          <p:nvPr>
            <p:ph type="subTitle"/>
          </p:nvPr>
        </p:nvSpPr>
        <p:spPr>
          <a:xfrm>
            <a:off x="1143000" y="3602160"/>
            <a:ext cx="6856200" cy="1653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algn="ctr"/>
            <a:endParaRPr lang="ru-RU" sz="3200" b="0" strike="noStrike" spc="-1">
              <a:latin typeface="Arial"/>
            </a:endParaRPr>
          </a:p>
        </p:txBody>
      </p:sp>
      <p:pic>
        <p:nvPicPr>
          <p:cNvPr id="171" name="Picture 2"/>
          <p:cNvPicPr/>
          <p:nvPr/>
        </p:nvPicPr>
        <p:blipFill>
          <a:blip r:embed="rId2"/>
          <a:stretch>
            <a:fillRect/>
          </a:stretch>
        </p:blipFill>
        <p:spPr>
          <a:xfrm rot="10800000">
            <a:off x="-12240" y="0"/>
            <a:ext cx="9142200" cy="6856200"/>
          </a:xfrm>
          <a:prstGeom prst="rect">
            <a:avLst/>
          </a:prstGeom>
          <a:ln w="0">
            <a:noFill/>
          </a:ln>
        </p:spPr>
      </p:pic>
      <p:sp>
        <p:nvSpPr>
          <p:cNvPr id="172" name="Прямоугольник 9"/>
          <p:cNvSpPr/>
          <p:nvPr/>
        </p:nvSpPr>
        <p:spPr>
          <a:xfrm>
            <a:off x="-15840" y="0"/>
            <a:ext cx="9142200" cy="6856200"/>
          </a:xfrm>
          <a:prstGeom prst="rect">
            <a:avLst/>
          </a:prstGeom>
          <a:noFill/>
          <a:ln w="762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/>
          <a:lstStyle/>
          <a:p/>
        </p:txBody>
      </p:sp>
      <p:sp>
        <p:nvSpPr>
          <p:cNvPr id="173" name="TextBox 3"/>
          <p:cNvSpPr/>
          <p:nvPr/>
        </p:nvSpPr>
        <p:spPr>
          <a:xfrm>
            <a:off x="1403280" y="150480"/>
            <a:ext cx="6335280" cy="11869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tIns="45000" rIns="90000" bIns="45000" anchor="t">
            <a:spAutoFit/>
          </a:bodyPr>
          <a:lstStyle/>
          <a:p>
            <a:pPr algn="ctr">
              <a:lnSpc>
                <a:spcPct val="100000"/>
              </a:lnSpc>
            </a:pPr>
            <a:r>
              <a:rPr lang="ru-RU" sz="3600" b="1" strike="noStrike" spc="-1">
                <a:solidFill>
                  <a:srgbClr val="7030A0"/>
                </a:solidFill>
                <a:latin typeface="Monotype Corsiva"/>
                <a:ea typeface="DejaVu Sans"/>
              </a:rPr>
              <a:t>Виды нетрадиционных техник, </a:t>
            </a:r>
            <a:endParaRPr lang="ru-RU" sz="3600" b="0" strike="noStrike" spc="-1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ru-RU" sz="3600" b="1" strike="noStrike" spc="-1">
                <a:solidFill>
                  <a:srgbClr val="7030A0"/>
                </a:solidFill>
                <a:latin typeface="Monotype Corsiva"/>
                <a:ea typeface="DejaVu Sans"/>
              </a:rPr>
              <a:t>доступных детям раннего возраста</a:t>
            </a:r>
            <a:endParaRPr lang="ru-RU" sz="3600" b="0" strike="noStrike" spc="-1">
              <a:latin typeface="Arial"/>
            </a:endParaRPr>
          </a:p>
        </p:txBody>
      </p:sp>
      <p:sp>
        <p:nvSpPr>
          <p:cNvPr id="174" name="Прямоугольник 5"/>
          <p:cNvSpPr/>
          <p:nvPr/>
        </p:nvSpPr>
        <p:spPr>
          <a:xfrm>
            <a:off x="382320" y="1421280"/>
            <a:ext cx="8377560" cy="21006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tIns="45000" rIns="90000" bIns="45000" anchor="t">
            <a:spAutoFit/>
          </a:bodyPr>
          <a:lstStyle/>
          <a:p>
            <a:pPr algn="ctr">
              <a:lnSpc>
                <a:spcPct val="100000"/>
              </a:lnSpc>
              <a:tabLst>
                <a:tab pos="0"/>
              </a:tabLst>
            </a:pPr>
            <a:r>
              <a:rPr lang="ru-RU" sz="2200" b="1" strike="noStrike" spc="-1">
                <a:solidFill>
                  <a:srgbClr val="FF0000"/>
                </a:solidFill>
                <a:latin typeface="Monotype Corsiva"/>
                <a:ea typeface="DejaVu Sans"/>
              </a:rPr>
              <a:t>Рисование ватными палочками</a:t>
            </a:r>
            <a:br/>
            <a:endParaRPr lang="ru-RU" sz="2200" b="0" strike="noStrike" spc="-1">
              <a:latin typeface="Arial"/>
            </a:endParaRPr>
          </a:p>
          <a:p>
            <a:pPr algn="ctr">
              <a:lnSpc>
                <a:spcPct val="100000"/>
              </a:lnSpc>
              <a:tabLst>
                <a:tab pos="0"/>
              </a:tabLst>
            </a:pPr>
            <a:r>
              <a:rPr lang="ru-RU" sz="2200" b="0" strike="noStrike" spc="-1">
                <a:solidFill>
                  <a:srgbClr val="7030A0"/>
                </a:solidFill>
                <a:latin typeface="Monotype Corsiva"/>
                <a:ea typeface="DejaVu Sans"/>
              </a:rPr>
              <a:t>Ребенок обмакивает палочку в краску и прижимает к листу бумаги, оставляя точку. Желательно обмакивать палочку в краску после каждой точки.</a:t>
            </a:r>
            <a:endParaRPr lang="ru-RU" sz="2200" b="0" strike="noStrike" spc="-1">
              <a:latin typeface="Arial"/>
            </a:endParaRPr>
          </a:p>
          <a:p>
            <a:pPr algn="ctr">
              <a:lnSpc>
                <a:spcPct val="100000"/>
              </a:lnSpc>
              <a:tabLst>
                <a:tab pos="0"/>
              </a:tabLst>
            </a:pPr>
            <a:endParaRPr lang="ru-RU" sz="2200" b="0" strike="noStrike" spc="-1">
              <a:latin typeface="Arial"/>
            </a:endParaRPr>
          </a:p>
        </p:txBody>
      </p:sp>
      <p:pic>
        <p:nvPicPr>
          <p:cNvPr id="175" name=""/>
          <p:cNvPicPr/>
          <p:nvPr/>
        </p:nvPicPr>
        <p:blipFill>
          <a:blip r:embed="rId3"/>
          <a:srcRect b="39"/>
          <a:stretch>
            <a:fillRect/>
          </a:stretch>
        </p:blipFill>
        <p:spPr>
          <a:xfrm>
            <a:off x="255600" y="3060000"/>
            <a:ext cx="2444040" cy="3329640"/>
          </a:xfrm>
          <a:prstGeom prst="rect">
            <a:avLst/>
          </a:prstGeom>
          <a:ln w="0">
            <a:noFill/>
          </a:ln>
        </p:spPr>
      </p:pic>
      <p:pic>
        <p:nvPicPr>
          <p:cNvPr id="176" name=""/>
          <p:cNvPicPr/>
          <p:nvPr/>
        </p:nvPicPr>
        <p:blipFill>
          <a:blip r:embed="rId4"/>
          <a:srcRect r="4" b="9"/>
          <a:stretch>
            <a:fillRect/>
          </a:stretch>
        </p:blipFill>
        <p:spPr>
          <a:xfrm>
            <a:off x="6300000" y="3092760"/>
            <a:ext cx="2519640" cy="3473280"/>
          </a:xfrm>
          <a:prstGeom prst="rect">
            <a:avLst/>
          </a:prstGeom>
          <a:ln w="0">
            <a:noFill/>
          </a:ln>
        </p:spPr>
      </p:pic>
      <p:pic>
        <p:nvPicPr>
          <p:cNvPr id="177" name=""/>
          <p:cNvPicPr/>
          <p:nvPr/>
        </p:nvPicPr>
        <p:blipFill>
          <a:blip r:embed="rId5"/>
          <a:srcRect r="-4493" b="-15"/>
          <a:stretch>
            <a:fillRect/>
          </a:stretch>
        </p:blipFill>
        <p:spPr>
          <a:xfrm>
            <a:off x="3060000" y="3240000"/>
            <a:ext cx="3004920" cy="341964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  <p:transition/>
  <p:timing/>
</p:sld>
</file>

<file path=ppt/slides/slide14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78" name="PlaceHolder 1"/>
          <p:cNvSpPr>
            <a:spLocks noGrp="1"/>
          </p:cNvSpPr>
          <p:nvPr>
            <p:ph type="title"/>
          </p:nvPr>
        </p:nvSpPr>
        <p:spPr>
          <a:xfrm>
            <a:off x="685800" y="1122480"/>
            <a:ext cx="7770600" cy="2385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b">
            <a:no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179" name="PlaceHolder 2"/>
          <p:cNvSpPr>
            <a:spLocks noGrp="1"/>
          </p:cNvSpPr>
          <p:nvPr>
            <p:ph type="subTitle"/>
          </p:nvPr>
        </p:nvSpPr>
        <p:spPr>
          <a:xfrm>
            <a:off x="1143000" y="3602160"/>
            <a:ext cx="6856200" cy="1653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algn="ctr"/>
            <a:endParaRPr lang="ru-RU" sz="3200" b="0" strike="noStrike" spc="-1">
              <a:latin typeface="Arial"/>
            </a:endParaRPr>
          </a:p>
        </p:txBody>
      </p:sp>
      <p:pic>
        <p:nvPicPr>
          <p:cNvPr id="180" name="Picture 2"/>
          <p:cNvPicPr/>
          <p:nvPr/>
        </p:nvPicPr>
        <p:blipFill>
          <a:blip r:embed="rId2"/>
          <a:stretch>
            <a:fillRect/>
          </a:stretch>
        </p:blipFill>
        <p:spPr>
          <a:xfrm rot="10800000">
            <a:off x="-12240" y="0"/>
            <a:ext cx="9142200" cy="6856200"/>
          </a:xfrm>
          <a:prstGeom prst="rect">
            <a:avLst/>
          </a:prstGeom>
          <a:ln w="0">
            <a:noFill/>
          </a:ln>
        </p:spPr>
      </p:pic>
      <p:pic>
        <p:nvPicPr>
          <p:cNvPr id="181" name="Picture 8"/>
          <p:cNvPicPr/>
          <p:nvPr/>
        </p:nvPicPr>
        <p:blipFill>
          <a:blip r:embed="rId3"/>
          <a:stretch>
            <a:fillRect/>
          </a:stretch>
        </p:blipFill>
        <p:spPr>
          <a:xfrm flipH="1">
            <a:off x="1800" y="2520"/>
            <a:ext cx="9142200" cy="6868080"/>
          </a:xfrm>
          <a:prstGeom prst="rect">
            <a:avLst/>
          </a:prstGeom>
          <a:ln w="0">
            <a:noFill/>
          </a:ln>
        </p:spPr>
      </p:pic>
      <p:sp>
        <p:nvSpPr>
          <p:cNvPr id="182" name="Прямоугольник 9"/>
          <p:cNvSpPr/>
          <p:nvPr/>
        </p:nvSpPr>
        <p:spPr>
          <a:xfrm>
            <a:off x="-8640" y="39240"/>
            <a:ext cx="9142200" cy="6814440"/>
          </a:xfrm>
          <a:prstGeom prst="rect">
            <a:avLst/>
          </a:prstGeom>
          <a:noFill/>
          <a:ln w="762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/>
          <a:lstStyle/>
          <a:p/>
        </p:txBody>
      </p:sp>
      <p:sp>
        <p:nvSpPr>
          <p:cNvPr id="183" name="Прямоугольник 4"/>
          <p:cNvSpPr/>
          <p:nvPr/>
        </p:nvSpPr>
        <p:spPr>
          <a:xfrm>
            <a:off x="360000" y="1077840"/>
            <a:ext cx="8458920" cy="4614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tIns="45000" rIns="90000" bIns="45000" anchor="t">
            <a:spAutoFit/>
          </a:bodyPr>
          <a:lstStyle/>
          <a:p>
            <a:pPr algn="ctr">
              <a:lnSpc>
                <a:spcPct val="100000"/>
              </a:lnSpc>
            </a:pPr>
            <a:r>
              <a:rPr lang="ru-RU" sz="2200" b="0" strike="noStrike" spc="-1">
                <a:solidFill>
                  <a:srgbClr val="7030A0"/>
                </a:solidFill>
                <a:latin typeface="Monotype Corsiva"/>
                <a:ea typeface="DejaVu Sans"/>
              </a:rPr>
              <a:t>Все дети любят лепить, когда это у них хорошо получается. </a:t>
            </a:r>
            <a:endParaRPr lang="ru-RU" sz="2200" b="0" strike="noStrike" spc="-1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ru-RU" sz="2200" b="0" strike="noStrike" spc="-1">
                <a:solidFill>
                  <a:srgbClr val="7030A0"/>
                </a:solidFill>
                <a:latin typeface="Monotype Corsiva"/>
                <a:ea typeface="DejaVu Sans"/>
              </a:rPr>
              <a:t>Но это требует от ребенка определенных навыков и знаний, приемов работы. Очень часто отсутствие этих знаний и навыков быстро отвращает ребенка от лепки, поскольку в результате его усилий поделка получается неправильной, она не соответствует желанию ребенка, близкое к его замыслу или реальному объекту, который он пытался слепить.</a:t>
            </a:r>
            <a:endParaRPr lang="ru-RU" sz="2200" b="0" strike="noStrike" spc="-1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ru-RU" sz="2200" b="0" strike="noStrike" spc="-1">
                <a:solidFill>
                  <a:srgbClr val="7030A0"/>
                </a:solidFill>
                <a:latin typeface="Monotype Corsiva"/>
                <a:ea typeface="DejaVu Sans"/>
              </a:rPr>
              <a:t>Для того, чтобы дети проявляли некоторую самостоятельность, активность во время лепки, их нужно заинтересовать результатом работы. На помощь воспитателю приходят игровые приемы. Вылепленные фигурки обыгрываются. </a:t>
            </a:r>
            <a:endParaRPr lang="ru-RU" sz="2200" b="0" strike="noStrike" spc="-1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ru-RU" sz="2200" b="0" strike="noStrike" spc="-1">
                <a:solidFill>
                  <a:srgbClr val="7030A0"/>
                </a:solidFill>
                <a:latin typeface="Monotype Corsiva"/>
                <a:ea typeface="DejaVu Sans"/>
              </a:rPr>
              <a:t>Это наглядно демонстрирует детям, что поделка от подобных дополнений делается интереснее, выразительнее.</a:t>
            </a:r>
            <a:endParaRPr lang="ru-RU" sz="2200" b="0" strike="noStrike" spc="-1">
              <a:latin typeface="Arial"/>
            </a:endParaRPr>
          </a:p>
          <a:p>
            <a:pPr algn="ctr">
              <a:lnSpc>
                <a:spcPct val="150000"/>
              </a:lnSpc>
            </a:pPr>
            <a:endParaRPr lang="ru-RU" sz="2200" b="0" strike="noStrike" spc="-1">
              <a:latin typeface="Arial"/>
            </a:endParaRPr>
          </a:p>
        </p:txBody>
      </p:sp>
      <p:sp>
        <p:nvSpPr>
          <p:cNvPr id="184" name="TextBox 3"/>
          <p:cNvSpPr/>
          <p:nvPr/>
        </p:nvSpPr>
        <p:spPr>
          <a:xfrm>
            <a:off x="3959640" y="123480"/>
            <a:ext cx="1222560" cy="638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tIns="45000" rIns="90000" bIns="45000" anchor="t">
            <a:spAutoFit/>
          </a:bodyPr>
          <a:lstStyle/>
          <a:p>
            <a:pPr>
              <a:lnSpc>
                <a:spcPct val="100000"/>
              </a:lnSpc>
            </a:pPr>
            <a:r>
              <a:rPr lang="ru-RU" sz="3600" b="1" strike="noStrike" spc="-1">
                <a:solidFill>
                  <a:srgbClr val="7030A0"/>
                </a:solidFill>
                <a:latin typeface="Monotype Corsiva"/>
                <a:ea typeface="DejaVu Sans"/>
              </a:rPr>
              <a:t>Лепка</a:t>
            </a:r>
            <a:endParaRPr lang="ru-RU" sz="3600" b="0" strike="noStrike" spc="-1">
              <a:latin typeface="Arial"/>
            </a:endParaRPr>
          </a:p>
        </p:txBody>
      </p:sp>
    </p:spTree>
  </p:cSld>
  <p:clrMapOvr>
    <a:masterClrMapping/>
  </p:clrMapOvr>
  <p:transition/>
  <p:timing/>
</p:sld>
</file>

<file path=ppt/slides/slide15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85" name="PlaceHolder 1"/>
          <p:cNvSpPr>
            <a:spLocks noGrp="1"/>
          </p:cNvSpPr>
          <p:nvPr>
            <p:ph type="title"/>
          </p:nvPr>
        </p:nvSpPr>
        <p:spPr>
          <a:xfrm>
            <a:off x="685800" y="1122480"/>
            <a:ext cx="7770600" cy="2385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b">
            <a:no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pic>
        <p:nvPicPr>
          <p:cNvPr id="186" name="Picture 2"/>
          <p:cNvPicPr/>
          <p:nvPr/>
        </p:nvPicPr>
        <p:blipFill>
          <a:blip r:embed="rId2"/>
          <a:stretch>
            <a:fillRect/>
          </a:stretch>
        </p:blipFill>
        <p:spPr>
          <a:xfrm rot="10800000">
            <a:off x="1800" y="-148680"/>
            <a:ext cx="9142200" cy="7006680"/>
          </a:xfrm>
          <a:prstGeom prst="rect">
            <a:avLst/>
          </a:prstGeom>
          <a:ln w="0">
            <a:noFill/>
          </a:ln>
        </p:spPr>
      </p:pic>
      <p:sp>
        <p:nvSpPr>
          <p:cNvPr id="187" name="Прямоугольник 9"/>
          <p:cNvSpPr/>
          <p:nvPr/>
        </p:nvSpPr>
        <p:spPr>
          <a:xfrm>
            <a:off x="-15840" y="-108360"/>
            <a:ext cx="9158040" cy="6964560"/>
          </a:xfrm>
          <a:prstGeom prst="rect">
            <a:avLst/>
          </a:prstGeom>
          <a:noFill/>
          <a:ln w="762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/>
          <a:lstStyle/>
          <a:p/>
        </p:txBody>
      </p:sp>
      <p:sp>
        <p:nvSpPr>
          <p:cNvPr id="188" name="TextBox 3"/>
          <p:cNvSpPr/>
          <p:nvPr/>
        </p:nvSpPr>
        <p:spPr>
          <a:xfrm>
            <a:off x="1421280" y="150480"/>
            <a:ext cx="6298920" cy="11869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tIns="45000" rIns="90000" bIns="45000" anchor="t">
            <a:spAutoFit/>
          </a:bodyPr>
          <a:lstStyle/>
          <a:p>
            <a:pPr algn="ctr">
              <a:lnSpc>
                <a:spcPct val="100000"/>
              </a:lnSpc>
            </a:pPr>
            <a:r>
              <a:rPr lang="ru-RU" sz="3600" b="1" strike="noStrike" spc="-1">
                <a:solidFill>
                  <a:srgbClr val="7030A0"/>
                </a:solidFill>
                <a:latin typeface="Monotype Corsiva"/>
                <a:ea typeface="DejaVu Sans"/>
              </a:rPr>
              <a:t>Виды лепки, </a:t>
            </a:r>
            <a:endParaRPr lang="ru-RU" sz="3600" b="0" strike="noStrike" spc="-1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ru-RU" sz="3600" b="1" strike="noStrike" spc="-1">
                <a:solidFill>
                  <a:srgbClr val="7030A0"/>
                </a:solidFill>
                <a:latin typeface="Monotype Corsiva"/>
                <a:ea typeface="DejaVu Sans"/>
              </a:rPr>
              <a:t>доступные детям раннего возраста</a:t>
            </a:r>
            <a:endParaRPr lang="ru-RU" sz="3600" b="0" strike="noStrike" spc="-1">
              <a:latin typeface="Arial"/>
            </a:endParaRPr>
          </a:p>
        </p:txBody>
      </p:sp>
      <p:sp>
        <p:nvSpPr>
          <p:cNvPr id="189" name="Прямоугольник 12"/>
          <p:cNvSpPr/>
          <p:nvPr/>
        </p:nvSpPr>
        <p:spPr>
          <a:xfrm>
            <a:off x="223560" y="1337760"/>
            <a:ext cx="2475360" cy="1095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tIns="45000" rIns="90000" bIns="45000" anchor="t">
            <a:spAutoFit/>
          </a:bodyPr>
          <a:lstStyle/>
          <a:p>
            <a:pPr algn="ctr">
              <a:lnSpc>
                <a:spcPct val="100000"/>
              </a:lnSpc>
              <a:tabLst>
                <a:tab pos="0"/>
              </a:tabLst>
            </a:pPr>
            <a:r>
              <a:rPr lang="ru-RU" sz="2200" b="1" strike="noStrike" spc="-1">
                <a:solidFill>
                  <a:srgbClr val="7030A0"/>
                </a:solidFill>
                <a:latin typeface="Monotype Corsiva"/>
                <a:ea typeface="DejaVu Sans"/>
              </a:rPr>
              <a:t>Лепка из соленого теста</a:t>
            </a:r>
            <a:endParaRPr lang="ru-RU" sz="2200" b="0" strike="noStrike" spc="-1">
              <a:latin typeface="Arial"/>
            </a:endParaRPr>
          </a:p>
          <a:p>
            <a:pPr algn="ctr">
              <a:lnSpc>
                <a:spcPct val="100000"/>
              </a:lnSpc>
              <a:tabLst>
                <a:tab pos="0"/>
              </a:tabLst>
            </a:pPr>
            <a:endParaRPr lang="ru-RU" sz="2200" b="0" strike="noStrike" spc="-1">
              <a:latin typeface="Arial"/>
            </a:endParaRPr>
          </a:p>
        </p:txBody>
      </p:sp>
      <p:sp>
        <p:nvSpPr>
          <p:cNvPr id="190" name="Прямоугольник 13"/>
          <p:cNvSpPr/>
          <p:nvPr/>
        </p:nvSpPr>
        <p:spPr>
          <a:xfrm>
            <a:off x="4320000" y="1536480"/>
            <a:ext cx="3058200" cy="759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tIns="45000" rIns="90000" bIns="45000" anchor="t">
            <a:spAutoFit/>
          </a:bodyPr>
          <a:lstStyle/>
          <a:p>
            <a:pPr algn="ctr">
              <a:lnSpc>
                <a:spcPct val="100000"/>
              </a:lnSpc>
              <a:tabLst>
                <a:tab pos="0"/>
              </a:tabLst>
            </a:pPr>
            <a:r>
              <a:rPr lang="ru-RU" sz="2200" b="1" strike="noStrike" spc="-1">
                <a:solidFill>
                  <a:srgbClr val="7030A0"/>
                </a:solidFill>
                <a:latin typeface="Monotype Corsiva"/>
                <a:ea typeface="DejaVu Sans"/>
              </a:rPr>
              <a:t>Пластилинография</a:t>
            </a:r>
            <a:endParaRPr lang="ru-RU" sz="2200" b="0" strike="noStrike" spc="-1">
              <a:latin typeface="Arial"/>
            </a:endParaRPr>
          </a:p>
          <a:p>
            <a:pPr algn="ctr">
              <a:lnSpc>
                <a:spcPct val="100000"/>
              </a:lnSpc>
              <a:tabLst>
                <a:tab pos="0"/>
              </a:tabLst>
            </a:pPr>
            <a:endParaRPr lang="ru-RU" sz="2200" b="0" strike="noStrike" spc="-1">
              <a:latin typeface="Arial"/>
            </a:endParaRPr>
          </a:p>
        </p:txBody>
      </p:sp>
      <p:pic>
        <p:nvPicPr>
          <p:cNvPr id="191" name=""/>
          <p:cNvPicPr/>
          <p:nvPr/>
        </p:nvPicPr>
        <p:blipFill>
          <a:blip r:embed="rId3"/>
          <a:stretch>
            <a:fillRect/>
          </a:stretch>
        </p:blipFill>
        <p:spPr>
          <a:xfrm>
            <a:off x="5699520" y="2160000"/>
            <a:ext cx="3120480" cy="2340000"/>
          </a:xfrm>
          <a:prstGeom prst="rect">
            <a:avLst/>
          </a:prstGeom>
          <a:ln w="0">
            <a:noFill/>
          </a:ln>
        </p:spPr>
      </p:pic>
      <p:pic>
        <p:nvPicPr>
          <p:cNvPr id="192" name=""/>
          <p:cNvPicPr/>
          <p:nvPr/>
        </p:nvPicPr>
        <p:blipFill>
          <a:blip r:embed="rId4"/>
          <a:srcRect r="16" b="8"/>
          <a:stretch>
            <a:fillRect/>
          </a:stretch>
        </p:blipFill>
        <p:spPr>
          <a:xfrm>
            <a:off x="155160" y="2160000"/>
            <a:ext cx="3084840" cy="2340000"/>
          </a:xfrm>
          <a:prstGeom prst="rect">
            <a:avLst/>
          </a:prstGeom>
          <a:ln w="0">
            <a:noFill/>
          </a:ln>
        </p:spPr>
      </p:pic>
      <p:pic>
        <p:nvPicPr>
          <p:cNvPr id="193" name=""/>
          <p:cNvPicPr/>
          <p:nvPr/>
        </p:nvPicPr>
        <p:blipFill>
          <a:blip r:embed="rId5"/>
          <a:stretch>
            <a:fillRect/>
          </a:stretch>
        </p:blipFill>
        <p:spPr>
          <a:xfrm>
            <a:off x="3264840" y="4680000"/>
            <a:ext cx="2748240" cy="206100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  <p:transition/>
  <p:timing/>
</p:sld>
</file>

<file path=ppt/slides/slide16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94" name="PlaceHolder 1"/>
          <p:cNvSpPr>
            <a:spLocks noGrp="1"/>
          </p:cNvSpPr>
          <p:nvPr>
            <p:ph type="title"/>
          </p:nvPr>
        </p:nvSpPr>
        <p:spPr>
          <a:xfrm>
            <a:off x="685800" y="1122480"/>
            <a:ext cx="7770600" cy="2385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b">
            <a:no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pic>
        <p:nvPicPr>
          <p:cNvPr id="195" name="Picture 3"/>
          <p:cNvPicPr/>
          <p:nvPr/>
        </p:nvPicPr>
        <p:blipFill>
          <a:blip r:embed="rId2"/>
          <a:stretch>
            <a:fillRect/>
          </a:stretch>
        </p:blipFill>
        <p:spPr>
          <a:xfrm rot="10800000">
            <a:off x="1800" y="-148680"/>
            <a:ext cx="9142200" cy="7006680"/>
          </a:xfrm>
          <a:prstGeom prst="rect">
            <a:avLst/>
          </a:prstGeom>
          <a:ln w="0">
            <a:noFill/>
          </a:ln>
        </p:spPr>
      </p:pic>
      <p:sp>
        <p:nvSpPr>
          <p:cNvPr id="196" name="Прямоугольник 2"/>
          <p:cNvSpPr/>
          <p:nvPr/>
        </p:nvSpPr>
        <p:spPr>
          <a:xfrm>
            <a:off x="-15840" y="-108360"/>
            <a:ext cx="9158040" cy="6964560"/>
          </a:xfrm>
          <a:prstGeom prst="rect">
            <a:avLst/>
          </a:prstGeom>
          <a:noFill/>
          <a:ln w="762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/>
          <a:lstStyle/>
          <a:p/>
        </p:txBody>
      </p:sp>
      <p:sp>
        <p:nvSpPr>
          <p:cNvPr id="197" name="TextBox 2"/>
          <p:cNvSpPr/>
          <p:nvPr/>
        </p:nvSpPr>
        <p:spPr>
          <a:xfrm>
            <a:off x="637200" y="150480"/>
            <a:ext cx="7872840" cy="1735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tIns="45000" rIns="90000" bIns="45000" anchor="t">
            <a:spAutoFit/>
          </a:bodyPr>
          <a:lstStyle/>
          <a:p>
            <a:pPr algn="ctr">
              <a:lnSpc>
                <a:spcPct val="100000"/>
              </a:lnSpc>
            </a:pPr>
            <a:r>
              <a:rPr lang="ru-RU" sz="3600" b="1" strike="noStrike" spc="-1">
                <a:solidFill>
                  <a:srgbClr val="7030A0"/>
                </a:solidFill>
                <a:latin typeface="Monotype Corsiva"/>
                <a:ea typeface="DejaVu Sans"/>
              </a:rPr>
              <a:t>Результат занятия по пластилинографии - </a:t>
            </a:r>
            <a:endParaRPr lang="ru-RU" sz="3600" b="0" strike="noStrike" spc="-1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ru-RU" sz="3600" b="1" strike="noStrike" spc="-1">
                <a:solidFill>
                  <a:srgbClr val="7030A0"/>
                </a:solidFill>
                <a:latin typeface="Monotype Corsiva"/>
                <a:ea typeface="DejaVu Sans"/>
              </a:rPr>
              <a:t>оформление пространства «следами»</a:t>
            </a:r>
            <a:endParaRPr lang="ru-RU" sz="3600" b="0" strike="noStrike" spc="-1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ru-RU" sz="3600" b="1" strike="noStrike" spc="-1">
                <a:solidFill>
                  <a:srgbClr val="7030A0"/>
                </a:solidFill>
                <a:latin typeface="Monotype Corsiva"/>
                <a:ea typeface="DejaVu Sans"/>
              </a:rPr>
              <a:t>детской деятельности</a:t>
            </a:r>
            <a:endParaRPr lang="ru-RU" sz="3600" b="0" strike="noStrike" spc="-1">
              <a:latin typeface="Arial"/>
            </a:endParaRPr>
          </a:p>
        </p:txBody>
      </p:sp>
      <p:pic>
        <p:nvPicPr>
          <p:cNvPr id="198" name=""/>
          <p:cNvPicPr/>
          <p:nvPr/>
        </p:nvPicPr>
        <p:blipFill>
          <a:blip r:embed="rId3"/>
          <a:stretch>
            <a:fillRect/>
          </a:stretch>
        </p:blipFill>
        <p:spPr>
          <a:xfrm>
            <a:off x="180000" y="1980000"/>
            <a:ext cx="3599280" cy="2699280"/>
          </a:xfrm>
          <a:prstGeom prst="rect">
            <a:avLst/>
          </a:prstGeom>
          <a:ln w="0">
            <a:noFill/>
          </a:ln>
        </p:spPr>
      </p:pic>
      <p:pic>
        <p:nvPicPr>
          <p:cNvPr id="199" name=""/>
          <p:cNvPicPr/>
          <p:nvPr/>
        </p:nvPicPr>
        <p:blipFill>
          <a:blip r:embed="rId4"/>
          <a:stretch>
            <a:fillRect/>
          </a:stretch>
        </p:blipFill>
        <p:spPr>
          <a:xfrm>
            <a:off x="5220000" y="1980000"/>
            <a:ext cx="3599280" cy="2699280"/>
          </a:xfrm>
          <a:prstGeom prst="rect">
            <a:avLst/>
          </a:prstGeom>
          <a:ln w="0">
            <a:noFill/>
          </a:ln>
        </p:spPr>
      </p:pic>
      <p:pic>
        <p:nvPicPr>
          <p:cNvPr id="200" name=""/>
          <p:cNvPicPr/>
          <p:nvPr/>
        </p:nvPicPr>
        <p:blipFill>
          <a:blip r:embed="rId5"/>
          <a:stretch>
            <a:fillRect/>
          </a:stretch>
        </p:blipFill>
        <p:spPr>
          <a:xfrm>
            <a:off x="3600000" y="4320000"/>
            <a:ext cx="1780920" cy="2374920"/>
          </a:xfrm>
          <a:prstGeom prst="rect">
            <a:avLst/>
          </a:prstGeom>
          <a:ln w="0">
            <a:noFill/>
          </a:ln>
        </p:spPr>
      </p:pic>
      <p:pic>
        <p:nvPicPr>
          <p:cNvPr id="201" name=""/>
          <p:cNvPicPr/>
          <p:nvPr/>
        </p:nvPicPr>
        <p:blipFill>
          <a:blip r:embed="rId6"/>
          <a:stretch>
            <a:fillRect/>
          </a:stretch>
        </p:blipFill>
        <p:spPr>
          <a:xfrm>
            <a:off x="6318360" y="4320000"/>
            <a:ext cx="1780920" cy="2374920"/>
          </a:xfrm>
          <a:prstGeom prst="rect">
            <a:avLst/>
          </a:prstGeom>
          <a:ln w="0">
            <a:noFill/>
          </a:ln>
        </p:spPr>
      </p:pic>
      <p:pic>
        <p:nvPicPr>
          <p:cNvPr id="202" name=""/>
          <p:cNvPicPr/>
          <p:nvPr/>
        </p:nvPicPr>
        <p:blipFill>
          <a:blip r:embed="rId7"/>
          <a:stretch>
            <a:fillRect/>
          </a:stretch>
        </p:blipFill>
        <p:spPr>
          <a:xfrm>
            <a:off x="720000" y="4320000"/>
            <a:ext cx="1786680" cy="238248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  <p:transition/>
  <p:timing/>
</p:sld>
</file>

<file path=ppt/slides/slide17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03" name="PlaceHolder 1"/>
          <p:cNvSpPr>
            <a:spLocks noGrp="1"/>
          </p:cNvSpPr>
          <p:nvPr>
            <p:ph type="title"/>
          </p:nvPr>
        </p:nvSpPr>
        <p:spPr>
          <a:xfrm>
            <a:off x="685800" y="1122480"/>
            <a:ext cx="7770600" cy="2385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b">
            <a:no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pic>
        <p:nvPicPr>
          <p:cNvPr id="204" name="Picture 4"/>
          <p:cNvPicPr/>
          <p:nvPr/>
        </p:nvPicPr>
        <p:blipFill>
          <a:blip r:embed="rId2"/>
          <a:stretch>
            <a:fillRect/>
          </a:stretch>
        </p:blipFill>
        <p:spPr>
          <a:xfrm rot="10800000">
            <a:off x="1800" y="-148680"/>
            <a:ext cx="9142200" cy="7006680"/>
          </a:xfrm>
          <a:prstGeom prst="rect">
            <a:avLst/>
          </a:prstGeom>
          <a:ln w="0">
            <a:noFill/>
          </a:ln>
        </p:spPr>
      </p:pic>
      <p:sp>
        <p:nvSpPr>
          <p:cNvPr id="205" name="Прямоугольник 3"/>
          <p:cNvSpPr/>
          <p:nvPr/>
        </p:nvSpPr>
        <p:spPr>
          <a:xfrm>
            <a:off x="-15840" y="-108360"/>
            <a:ext cx="9158040" cy="6964560"/>
          </a:xfrm>
          <a:prstGeom prst="rect">
            <a:avLst/>
          </a:prstGeom>
          <a:noFill/>
          <a:ln w="762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/>
          <a:lstStyle/>
          <a:p/>
        </p:txBody>
      </p:sp>
      <p:sp>
        <p:nvSpPr>
          <p:cNvPr id="206" name="TextBox 4"/>
          <p:cNvSpPr/>
          <p:nvPr/>
        </p:nvSpPr>
        <p:spPr>
          <a:xfrm>
            <a:off x="3416400" y="150480"/>
            <a:ext cx="2314800" cy="638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tIns="45000" rIns="90000" bIns="45000" anchor="t">
            <a:spAutoFit/>
          </a:bodyPr>
          <a:lstStyle/>
          <a:p>
            <a:pPr algn="ctr">
              <a:lnSpc>
                <a:spcPct val="100000"/>
              </a:lnSpc>
            </a:pPr>
            <a:r>
              <a:rPr lang="ru-RU" sz="3600" b="1" strike="noStrike" spc="-1">
                <a:solidFill>
                  <a:srgbClr val="7030A0"/>
                </a:solidFill>
                <a:latin typeface="Monotype Corsiva"/>
                <a:ea typeface="DejaVu Sans"/>
              </a:rPr>
              <a:t>Аппликация</a:t>
            </a:r>
            <a:endParaRPr lang="ru-RU" sz="3600" b="0" strike="noStrike" spc="-1">
              <a:latin typeface="Arial"/>
            </a:endParaRPr>
          </a:p>
        </p:txBody>
      </p:sp>
      <p:sp>
        <p:nvSpPr>
          <p:cNvPr id="207" name=""/>
          <p:cNvSpPr/>
          <p:nvPr/>
        </p:nvSpPr>
        <p:spPr>
          <a:xfrm>
            <a:off x="540000" y="779760"/>
            <a:ext cx="8098920" cy="19191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tIns="45000" rIns="90000" bIns="45000" anchor="t">
            <a:noAutofit/>
          </a:bodyPr>
          <a:lstStyle/>
          <a:p>
            <a:pPr algn="ctr">
              <a:lnSpc>
                <a:spcPct val="100000"/>
              </a:lnSpc>
            </a:pPr>
            <a:r>
              <a:rPr lang="ru-RU" sz="2200" b="0" strike="noStrike" spc="-1">
                <a:solidFill>
                  <a:srgbClr val="7030A0"/>
                </a:solidFill>
                <a:latin typeface="Monotype Corsiva"/>
                <a:ea typeface="DejaVu Sans"/>
              </a:rPr>
              <a:t>Занятия аппликацией с детьми этих лет жизни могут быть привлекательными и доступными для малышей.</a:t>
            </a:r>
            <a:endParaRPr lang="ru-RU" sz="2200" b="0" strike="noStrike" spc="-1">
              <a:latin typeface="Arial"/>
            </a:endParaRPr>
          </a:p>
        </p:txBody>
      </p:sp>
      <p:pic>
        <p:nvPicPr>
          <p:cNvPr id="208" name=""/>
          <p:cNvPicPr/>
          <p:nvPr/>
        </p:nvPicPr>
        <p:blipFill>
          <a:blip r:embed="rId3"/>
          <a:srcRect b="572045"/>
          <a:stretch>
            <a:fillRect/>
          </a:stretch>
        </p:blipFill>
        <p:spPr>
          <a:xfrm>
            <a:off x="6300000" y="1603440"/>
            <a:ext cx="2518920" cy="3506040"/>
          </a:xfrm>
          <a:prstGeom prst="rect">
            <a:avLst/>
          </a:prstGeom>
          <a:ln w="0">
            <a:noFill/>
          </a:ln>
        </p:spPr>
      </p:pic>
      <p:pic>
        <p:nvPicPr>
          <p:cNvPr id="209" name=""/>
          <p:cNvPicPr/>
          <p:nvPr/>
        </p:nvPicPr>
        <p:blipFill>
          <a:blip r:embed="rId4"/>
          <a:stretch>
            <a:fillRect/>
          </a:stretch>
        </p:blipFill>
        <p:spPr>
          <a:xfrm>
            <a:off x="2880000" y="3600000"/>
            <a:ext cx="3358800" cy="2518920"/>
          </a:xfrm>
          <a:prstGeom prst="rect">
            <a:avLst/>
          </a:prstGeom>
          <a:ln w="0">
            <a:noFill/>
          </a:ln>
        </p:spPr>
      </p:pic>
      <p:pic>
        <p:nvPicPr>
          <p:cNvPr id="210" name=""/>
          <p:cNvPicPr/>
          <p:nvPr/>
        </p:nvPicPr>
        <p:blipFill>
          <a:blip r:embed="rId5"/>
          <a:stretch>
            <a:fillRect/>
          </a:stretch>
        </p:blipFill>
        <p:spPr>
          <a:xfrm>
            <a:off x="180000" y="1620000"/>
            <a:ext cx="2563920" cy="3418920"/>
          </a:xfrm>
          <a:prstGeom prst="rect">
            <a:avLst/>
          </a:prstGeom>
          <a:ln w="0">
            <a:noFill/>
          </a:ln>
        </p:spPr>
      </p:pic>
      <p:pic>
        <p:nvPicPr>
          <p:cNvPr id="211" name=""/>
          <p:cNvPicPr/>
          <p:nvPr/>
        </p:nvPicPr>
        <p:blipFill>
          <a:blip r:embed="rId6"/>
          <a:srcRect b="674788"/>
          <a:stretch>
            <a:fillRect/>
          </a:stretch>
        </p:blipFill>
        <p:spPr>
          <a:xfrm>
            <a:off x="6401160" y="1603440"/>
            <a:ext cx="2598120" cy="3435480"/>
          </a:xfrm>
          <a:prstGeom prst="rect">
            <a:avLst/>
          </a:prstGeom>
          <a:ln w="0">
            <a:noFill/>
          </a:ln>
        </p:spPr>
      </p:pic>
      <p:pic>
        <p:nvPicPr>
          <p:cNvPr id="212" name=""/>
          <p:cNvPicPr/>
          <p:nvPr/>
        </p:nvPicPr>
        <p:blipFill>
          <a:blip r:embed="rId7"/>
          <a:srcRect r="-1288" b="-15"/>
          <a:stretch>
            <a:fillRect/>
          </a:stretch>
        </p:blipFill>
        <p:spPr>
          <a:xfrm>
            <a:off x="6322320" y="1620000"/>
            <a:ext cx="2496600" cy="323964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  <p:transition/>
  <p:timing/>
</p:sld>
</file>

<file path=ppt/slides/slide18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13" name="PlaceHolder 1"/>
          <p:cNvSpPr>
            <a:spLocks noGrp="1"/>
          </p:cNvSpPr>
          <p:nvPr>
            <p:ph type="title"/>
          </p:nvPr>
        </p:nvSpPr>
        <p:spPr>
          <a:xfrm>
            <a:off x="685800" y="1122480"/>
            <a:ext cx="7770600" cy="2385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b">
            <a:no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pic>
        <p:nvPicPr>
          <p:cNvPr id="214" name="Picture 1"/>
          <p:cNvPicPr/>
          <p:nvPr/>
        </p:nvPicPr>
        <p:blipFill>
          <a:blip r:embed="rId2"/>
          <a:stretch>
            <a:fillRect/>
          </a:stretch>
        </p:blipFill>
        <p:spPr>
          <a:xfrm rot="10800000">
            <a:off x="-178200" y="-107640"/>
            <a:ext cx="9539280" cy="7006680"/>
          </a:xfrm>
          <a:prstGeom prst="rect">
            <a:avLst/>
          </a:prstGeom>
          <a:ln w="0">
            <a:noFill/>
          </a:ln>
        </p:spPr>
      </p:pic>
      <p:sp>
        <p:nvSpPr>
          <p:cNvPr id="215" name="Прямоугольник 1"/>
          <p:cNvSpPr/>
          <p:nvPr/>
        </p:nvSpPr>
        <p:spPr>
          <a:xfrm>
            <a:off x="-15840" y="-108360"/>
            <a:ext cx="9158040" cy="6964560"/>
          </a:xfrm>
          <a:prstGeom prst="rect">
            <a:avLst/>
          </a:prstGeom>
          <a:noFill/>
          <a:ln w="762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/>
          <a:lstStyle/>
          <a:p/>
        </p:txBody>
      </p:sp>
      <p:sp>
        <p:nvSpPr>
          <p:cNvPr id="216" name="TextBox 1"/>
          <p:cNvSpPr/>
          <p:nvPr/>
        </p:nvSpPr>
        <p:spPr>
          <a:xfrm>
            <a:off x="1406160" y="150480"/>
            <a:ext cx="6333840" cy="1735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tIns="45000" rIns="90000" bIns="45000" anchor="t">
            <a:spAutoFit/>
          </a:bodyPr>
          <a:lstStyle/>
          <a:p>
            <a:pPr algn="ctr">
              <a:lnSpc>
                <a:spcPct val="100000"/>
              </a:lnSpc>
            </a:pPr>
            <a:r>
              <a:rPr lang="ru-RU" sz="3600" b="1" strike="noStrike" spc="-1">
                <a:solidFill>
                  <a:srgbClr val="7030A0"/>
                </a:solidFill>
                <a:latin typeface="Monotype Corsiva"/>
                <a:ea typeface="DejaVu Sans"/>
              </a:rPr>
              <a:t>Развитие творческих способностей </a:t>
            </a:r>
            <a:endParaRPr lang="ru-RU" sz="3600" b="0" strike="noStrike" spc="-1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ru-RU" sz="3600" b="1" strike="noStrike" spc="-1">
                <a:solidFill>
                  <a:srgbClr val="7030A0"/>
                </a:solidFill>
                <a:latin typeface="Monotype Corsiva"/>
                <a:ea typeface="DejaVu Sans"/>
              </a:rPr>
              <a:t>посредством использования</a:t>
            </a:r>
            <a:endParaRPr lang="ru-RU" sz="3600" b="0" strike="noStrike" spc="-1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ru-RU" sz="3600" b="1" strike="noStrike" spc="-1">
                <a:solidFill>
                  <a:srgbClr val="7030A0"/>
                </a:solidFill>
                <a:latin typeface="Monotype Corsiva"/>
                <a:ea typeface="DejaVu Sans"/>
              </a:rPr>
              <a:t>музыкальных инструментов</a:t>
            </a:r>
            <a:endParaRPr lang="ru-RU" sz="3600" b="0" strike="noStrike" spc="-1">
              <a:latin typeface="Arial"/>
            </a:endParaRPr>
          </a:p>
        </p:txBody>
      </p:sp>
      <p:pic>
        <p:nvPicPr>
          <p:cNvPr id="217" name=""/>
          <p:cNvPicPr/>
          <p:nvPr/>
        </p:nvPicPr>
        <p:blipFill>
          <a:blip r:embed="rId3"/>
          <a:srcRect t="337129"/>
          <a:stretch>
            <a:fillRect/>
          </a:stretch>
        </p:blipFill>
        <p:spPr>
          <a:xfrm>
            <a:off x="3258360" y="3420000"/>
            <a:ext cx="2860560" cy="3328200"/>
          </a:xfrm>
          <a:prstGeom prst="rect">
            <a:avLst/>
          </a:prstGeom>
          <a:ln w="0">
            <a:noFill/>
          </a:ln>
        </p:spPr>
      </p:pic>
      <p:pic>
        <p:nvPicPr>
          <p:cNvPr id="218" name=""/>
          <p:cNvPicPr/>
          <p:nvPr/>
        </p:nvPicPr>
        <p:blipFill>
          <a:blip r:embed="rId4"/>
          <a:stretch>
            <a:fillRect/>
          </a:stretch>
        </p:blipFill>
        <p:spPr>
          <a:xfrm>
            <a:off x="180000" y="2039760"/>
            <a:ext cx="2519640" cy="3359880"/>
          </a:xfrm>
          <a:prstGeom prst="rect">
            <a:avLst/>
          </a:prstGeom>
          <a:ln w="0">
            <a:noFill/>
          </a:ln>
        </p:spPr>
      </p:pic>
      <p:pic>
        <p:nvPicPr>
          <p:cNvPr id="219" name=""/>
          <p:cNvPicPr/>
          <p:nvPr/>
        </p:nvPicPr>
        <p:blipFill>
          <a:blip r:embed="rId5"/>
          <a:stretch>
            <a:fillRect/>
          </a:stretch>
        </p:blipFill>
        <p:spPr>
          <a:xfrm>
            <a:off x="6435000" y="1886040"/>
            <a:ext cx="2564640" cy="3419640"/>
          </a:xfrm>
          <a:prstGeom prst="rect">
            <a:avLst/>
          </a:prstGeom>
          <a:ln w="0">
            <a:noFill/>
          </a:ln>
        </p:spPr>
      </p:pic>
      <p:pic>
        <p:nvPicPr>
          <p:cNvPr id="220" name=""/>
          <p:cNvPicPr/>
          <p:nvPr/>
        </p:nvPicPr>
        <p:blipFill>
          <a:blip r:embed="rId6"/>
          <a:stretch>
            <a:fillRect/>
          </a:stretch>
        </p:blipFill>
        <p:spPr>
          <a:xfrm>
            <a:off x="3060000" y="2340000"/>
            <a:ext cx="3221280" cy="429552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  <p:transition/>
  <p:timing/>
</p:sld>
</file>

<file path=ppt/slides/slide19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21" name="PlaceHolder 1"/>
          <p:cNvSpPr>
            <a:spLocks noGrp="1"/>
          </p:cNvSpPr>
          <p:nvPr>
            <p:ph type="title"/>
          </p:nvPr>
        </p:nvSpPr>
        <p:spPr>
          <a:xfrm>
            <a:off x="685800" y="1122480"/>
            <a:ext cx="7770600" cy="2385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b">
            <a:no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222" name="PlaceHolder 2"/>
          <p:cNvSpPr>
            <a:spLocks noGrp="1"/>
          </p:cNvSpPr>
          <p:nvPr>
            <p:ph type="subTitle"/>
          </p:nvPr>
        </p:nvSpPr>
        <p:spPr>
          <a:xfrm>
            <a:off x="1143000" y="3602160"/>
            <a:ext cx="6856200" cy="1653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algn="ctr"/>
            <a:endParaRPr lang="ru-RU" sz="3200" b="0" strike="noStrike" spc="-1">
              <a:latin typeface="Arial"/>
            </a:endParaRPr>
          </a:p>
        </p:txBody>
      </p:sp>
      <p:pic>
        <p:nvPicPr>
          <p:cNvPr id="223" name="Picture 2"/>
          <p:cNvPicPr/>
          <p:nvPr/>
        </p:nvPicPr>
        <p:blipFill>
          <a:blip r:embed="rId2"/>
          <a:stretch>
            <a:fillRect/>
          </a:stretch>
        </p:blipFill>
        <p:spPr>
          <a:xfrm rot="10800000">
            <a:off x="-88200" y="0"/>
            <a:ext cx="9142200" cy="6856200"/>
          </a:xfrm>
          <a:prstGeom prst="rect">
            <a:avLst/>
          </a:prstGeom>
          <a:ln w="0">
            <a:noFill/>
          </a:ln>
        </p:spPr>
      </p:pic>
      <p:pic>
        <p:nvPicPr>
          <p:cNvPr id="224" name="Picture 8"/>
          <p:cNvPicPr/>
          <p:nvPr/>
        </p:nvPicPr>
        <p:blipFill>
          <a:blip r:embed="rId3"/>
          <a:stretch>
            <a:fillRect/>
          </a:stretch>
        </p:blipFill>
        <p:spPr>
          <a:xfrm flipH="1">
            <a:off x="1800" y="2520"/>
            <a:ext cx="9142200" cy="6868080"/>
          </a:xfrm>
          <a:prstGeom prst="rect">
            <a:avLst/>
          </a:prstGeom>
          <a:ln w="0">
            <a:noFill/>
          </a:ln>
        </p:spPr>
      </p:pic>
      <p:sp>
        <p:nvSpPr>
          <p:cNvPr id="225" name="Прямоугольник 9"/>
          <p:cNvSpPr/>
          <p:nvPr/>
        </p:nvSpPr>
        <p:spPr>
          <a:xfrm>
            <a:off x="-8640" y="39240"/>
            <a:ext cx="9142200" cy="6814440"/>
          </a:xfrm>
          <a:prstGeom prst="rect">
            <a:avLst/>
          </a:prstGeom>
          <a:noFill/>
          <a:ln w="762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/>
          <a:lstStyle/>
          <a:p/>
        </p:txBody>
      </p:sp>
      <p:sp>
        <p:nvSpPr>
          <p:cNvPr id="226" name="Прямоугольник 4"/>
          <p:cNvSpPr/>
          <p:nvPr/>
        </p:nvSpPr>
        <p:spPr>
          <a:xfrm>
            <a:off x="289080" y="963720"/>
            <a:ext cx="8532720" cy="51152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tIns="45000" rIns="90000" bIns="4500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2200" b="0" u="sng" strike="noStrike" spc="-1">
                <a:solidFill>
                  <a:srgbClr val="7030A0"/>
                </a:solidFill>
                <a:uFillTx/>
                <a:latin typeface="Monotype Corsiva"/>
                <a:ea typeface="DejaVu Sans"/>
              </a:rPr>
              <a:t>Развитие  творческих способностей личности ребенка</a:t>
            </a:r>
            <a:r>
              <a:rPr lang="ru-RU" sz="2200" b="0" strike="noStrike" spc="-1">
                <a:solidFill>
                  <a:srgbClr val="7030A0"/>
                </a:solidFill>
                <a:latin typeface="Monotype Corsiva"/>
                <a:ea typeface="DejaVu Sans"/>
              </a:rPr>
              <a:t> – одна из главнейших задач детского сада, являющаяся в то же время необходимым условием для развития личности в целом. </a:t>
            </a:r>
            <a:endParaRPr lang="ru-RU" sz="2200" b="0" strike="noStrike" spc="-1">
              <a:latin typeface="Arial"/>
            </a:endParaRPr>
          </a:p>
          <a:p>
            <a:pPr algn="ctr">
              <a:lnSpc>
                <a:spcPct val="150000"/>
              </a:lnSpc>
            </a:pPr>
            <a:r>
              <a:rPr lang="ru-RU" sz="2200" b="0" strike="noStrike" spc="-1">
                <a:solidFill>
                  <a:srgbClr val="7030A0"/>
                </a:solidFill>
                <a:latin typeface="Monotype Corsiva"/>
                <a:ea typeface="DejaVu Sans"/>
              </a:rPr>
              <a:t>При этом ведущая роль принадлежит взрослым – воспитателям и родителям. Особое значение для развития творческой деятельности ребенка имеет стимулирование творчества в системе обучения детей младшего дошкольного возраста.</a:t>
            </a:r>
            <a:endParaRPr lang="ru-RU" sz="2200" b="0" strike="noStrike" spc="-1">
              <a:latin typeface="Arial"/>
            </a:endParaRPr>
          </a:p>
          <a:p>
            <a:pPr algn="ctr">
              <a:lnSpc>
                <a:spcPct val="150000"/>
              </a:lnSpc>
            </a:pPr>
            <a:r>
              <a:rPr lang="ru-RU" sz="2200" b="0" strike="noStrike" spc="-1">
                <a:solidFill>
                  <a:srgbClr val="FF0000"/>
                </a:solidFill>
                <a:latin typeface="Monotype Corsiva"/>
                <a:ea typeface="DejaVu Sans"/>
              </a:rPr>
              <a:t>В творчестве нет правильного пути, нет неправильного пути, есть только свой собственный путь…</a:t>
            </a:r>
            <a:endParaRPr lang="ru-RU" sz="2200" b="0" strike="noStrike" spc="-1">
              <a:latin typeface="Arial"/>
            </a:endParaRPr>
          </a:p>
          <a:p>
            <a:pPr algn="ctr">
              <a:lnSpc>
                <a:spcPct val="150000"/>
              </a:lnSpc>
            </a:pPr>
            <a:endParaRPr lang="ru-RU" sz="2200" b="0" strike="noStrike" spc="-1">
              <a:latin typeface="Arial"/>
            </a:endParaRPr>
          </a:p>
        </p:txBody>
      </p:sp>
      <p:sp>
        <p:nvSpPr>
          <p:cNvPr id="227" name="TextBox 3"/>
          <p:cNvSpPr/>
          <p:nvPr/>
        </p:nvSpPr>
        <p:spPr>
          <a:xfrm>
            <a:off x="3311640" y="157680"/>
            <a:ext cx="2520360" cy="638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tIns="45000" rIns="90000" bIns="45000" anchor="t">
            <a:spAutoFit/>
          </a:bodyPr>
          <a:lstStyle/>
          <a:p>
            <a:pPr>
              <a:lnSpc>
                <a:spcPct val="100000"/>
              </a:lnSpc>
            </a:pPr>
            <a:r>
              <a:rPr lang="ru-RU" sz="3600" b="1" strike="noStrike" spc="-1">
                <a:solidFill>
                  <a:srgbClr val="7030A0"/>
                </a:solidFill>
                <a:latin typeface="Monotype Corsiva"/>
                <a:ea typeface="DejaVu Sans"/>
              </a:rPr>
              <a:t>В заключение</a:t>
            </a:r>
            <a:endParaRPr lang="ru-RU" sz="3600" b="0" strike="noStrike" spc="-1">
              <a:latin typeface="Arial"/>
            </a:endParaRPr>
          </a:p>
        </p:txBody>
      </p:sp>
    </p:spTree>
  </p:cSld>
  <p:clrMapOvr>
    <a:masterClrMapping/>
  </p:clrMapOvr>
  <p:transition/>
  <p:timing/>
</p:sld>
</file>

<file path=ppt/slides/slide2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83" name="PlaceHolder 1"/>
          <p:cNvSpPr>
            <a:spLocks noGrp="1"/>
          </p:cNvSpPr>
          <p:nvPr>
            <p:ph type="title"/>
          </p:nvPr>
        </p:nvSpPr>
        <p:spPr>
          <a:xfrm>
            <a:off x="685800" y="1122480"/>
            <a:ext cx="7770600" cy="2385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b">
            <a:no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84" name="PlaceHolder 2"/>
          <p:cNvSpPr>
            <a:spLocks noGrp="1"/>
          </p:cNvSpPr>
          <p:nvPr>
            <p:ph type="subTitle"/>
          </p:nvPr>
        </p:nvSpPr>
        <p:spPr>
          <a:xfrm>
            <a:off x="1143000" y="3602160"/>
            <a:ext cx="6856200" cy="1653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algn="ctr"/>
            <a:endParaRPr lang="ru-RU" sz="3200" b="0" strike="noStrike" spc="-1">
              <a:latin typeface="Arial"/>
            </a:endParaRPr>
          </a:p>
        </p:txBody>
      </p:sp>
      <p:pic>
        <p:nvPicPr>
          <p:cNvPr id="85" name="Picture 2"/>
          <p:cNvPicPr/>
          <p:nvPr/>
        </p:nvPicPr>
        <p:blipFill>
          <a:blip r:embed="rId2"/>
          <a:stretch>
            <a:fillRect/>
          </a:stretch>
        </p:blipFill>
        <p:spPr>
          <a:xfrm rot="10800000">
            <a:off x="-12240" y="0"/>
            <a:ext cx="9142200" cy="6856200"/>
          </a:xfrm>
          <a:prstGeom prst="rect">
            <a:avLst/>
          </a:prstGeom>
          <a:ln w="0">
            <a:noFill/>
          </a:ln>
        </p:spPr>
      </p:pic>
      <p:pic>
        <p:nvPicPr>
          <p:cNvPr id="86" name="Picture 8"/>
          <p:cNvPicPr/>
          <p:nvPr/>
        </p:nvPicPr>
        <p:blipFill>
          <a:blip r:embed="rId3"/>
          <a:stretch>
            <a:fillRect/>
          </a:stretch>
        </p:blipFill>
        <p:spPr>
          <a:xfrm>
            <a:off x="0" y="2520"/>
            <a:ext cx="9142200" cy="6868080"/>
          </a:xfrm>
          <a:prstGeom prst="rect">
            <a:avLst/>
          </a:prstGeom>
          <a:ln w="0">
            <a:noFill/>
          </a:ln>
        </p:spPr>
      </p:pic>
      <p:sp>
        <p:nvSpPr>
          <p:cNvPr id="87" name="Прямоугольник 9"/>
          <p:cNvSpPr/>
          <p:nvPr/>
        </p:nvSpPr>
        <p:spPr>
          <a:xfrm>
            <a:off x="0" y="39240"/>
            <a:ext cx="9142200" cy="6814440"/>
          </a:xfrm>
          <a:prstGeom prst="rect">
            <a:avLst/>
          </a:prstGeom>
          <a:noFill/>
          <a:ln w="762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/>
          <a:lstStyle/>
          <a:p/>
        </p:txBody>
      </p:sp>
      <p:sp>
        <p:nvSpPr>
          <p:cNvPr id="88" name="Прямоугольник 4"/>
          <p:cNvSpPr/>
          <p:nvPr/>
        </p:nvSpPr>
        <p:spPr>
          <a:xfrm>
            <a:off x="685800" y="917280"/>
            <a:ext cx="7772760" cy="44787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tIns="45000" rIns="90000" bIns="45000" anchor="t">
            <a:spAutoFit/>
          </a:bodyPr>
          <a:lstStyle/>
          <a:p>
            <a:pPr algn="r">
              <a:lnSpc>
                <a:spcPct val="100000"/>
              </a:lnSpc>
            </a:pPr>
            <a:r>
              <a:rPr lang="ru-RU" sz="3600" b="0" strike="noStrike" spc="-1">
                <a:solidFill>
                  <a:srgbClr val="7030A0"/>
                </a:solidFill>
                <a:latin typeface="Monotype Corsiva"/>
                <a:ea typeface="DejaVu Sans"/>
              </a:rPr>
              <a:t>«Каждый нормальный ребенок рождается с врожденными творческими способностями, но творческими людьми вырастают только те дети, условия воспитания, которых позволяют развить эти способности вовремя»</a:t>
            </a:r>
            <a:endParaRPr lang="ru-RU" sz="3600" b="0" strike="noStrike" spc="-1">
              <a:latin typeface="Arial"/>
            </a:endParaRPr>
          </a:p>
          <a:p>
            <a:pPr algn="r">
              <a:lnSpc>
                <a:spcPct val="100000"/>
              </a:lnSpc>
            </a:pPr>
            <a:endParaRPr lang="ru-RU" sz="3600" b="0" strike="noStrike" spc="-1">
              <a:latin typeface="Arial"/>
            </a:endParaRPr>
          </a:p>
          <a:p>
            <a:pPr algn="r">
              <a:lnSpc>
                <a:spcPct val="100000"/>
              </a:lnSpc>
            </a:pPr>
            <a:r>
              <a:rPr lang="ru-RU" sz="3600" b="0" strike="noStrike" spc="-1">
                <a:solidFill>
                  <a:srgbClr val="7030A0"/>
                </a:solidFill>
                <a:latin typeface="Monotype Corsiva"/>
                <a:ea typeface="DejaVu Sans"/>
              </a:rPr>
              <a:t>(О. Белобрыкина)</a:t>
            </a:r>
            <a:endParaRPr lang="ru-RU" sz="3600" b="0" strike="noStrike" spc="-1">
              <a:latin typeface="Arial"/>
            </a:endParaRPr>
          </a:p>
        </p:txBody>
      </p:sp>
    </p:spTree>
  </p:cSld>
  <p:clrMapOvr>
    <a:masterClrMapping/>
  </p:clrMapOvr>
  <p:transition/>
  <p:timing/>
</p:sld>
</file>

<file path=ppt/slides/slide20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28" name="Picture 2"/>
          <p:cNvPicPr/>
          <p:nvPr/>
        </p:nvPicPr>
        <p:blipFill>
          <a:blip r:embed="rId2"/>
          <a:stretch>
            <a:fillRect/>
          </a:stretch>
        </p:blipFill>
        <p:spPr>
          <a:xfrm rot="10800000">
            <a:off x="1800" y="0"/>
            <a:ext cx="9142200" cy="6856200"/>
          </a:xfrm>
          <a:prstGeom prst="rect">
            <a:avLst/>
          </a:prstGeom>
          <a:ln w="0">
            <a:noFill/>
          </a:ln>
        </p:spPr>
      </p:pic>
      <p:pic>
        <p:nvPicPr>
          <p:cNvPr id="229" name="Объект 7"/>
          <p:cNvPicPr/>
          <p:nvPr/>
        </p:nvPicPr>
        <p:blipFill>
          <a:blip r:embed="rId3"/>
          <a:srcRect r="57" b="-17"/>
          <a:stretch>
            <a:fillRect/>
          </a:stretch>
        </p:blipFill>
        <p:spPr>
          <a:xfrm>
            <a:off x="0" y="32760"/>
            <a:ext cx="1140840" cy="6856200"/>
          </a:xfrm>
          <a:prstGeom prst="rect">
            <a:avLst/>
          </a:prstGeom>
          <a:ln w="0">
            <a:noFill/>
          </a:ln>
        </p:spPr>
      </p:pic>
      <p:pic>
        <p:nvPicPr>
          <p:cNvPr id="230" name="Picture 6"/>
          <p:cNvPicPr/>
          <p:nvPr/>
        </p:nvPicPr>
        <p:blipFill>
          <a:blip r:embed="rId4"/>
          <a:stretch>
            <a:fillRect/>
          </a:stretch>
        </p:blipFill>
        <p:spPr>
          <a:xfrm>
            <a:off x="0" y="2880"/>
            <a:ext cx="9142200" cy="6945480"/>
          </a:xfrm>
          <a:prstGeom prst="rect">
            <a:avLst/>
          </a:prstGeom>
          <a:ln w="0">
            <a:noFill/>
          </a:ln>
        </p:spPr>
      </p:pic>
      <p:sp>
        <p:nvSpPr>
          <p:cNvPr id="231" name="Прямоугольник 14"/>
          <p:cNvSpPr/>
          <p:nvPr/>
        </p:nvSpPr>
        <p:spPr>
          <a:xfrm>
            <a:off x="0" y="0"/>
            <a:ext cx="9142200" cy="6853320"/>
          </a:xfrm>
          <a:prstGeom prst="rect">
            <a:avLst/>
          </a:prstGeom>
          <a:noFill/>
          <a:ln w="762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/>
          <a:lstStyle/>
          <a:p/>
        </p:txBody>
      </p:sp>
      <p:sp>
        <p:nvSpPr>
          <p:cNvPr id="232" name="PlaceHolder 1"/>
          <p:cNvSpPr>
            <a:spLocks noGrp="1"/>
          </p:cNvSpPr>
          <p:nvPr>
            <p:ph type="title"/>
          </p:nvPr>
        </p:nvSpPr>
        <p:spPr>
          <a:xfrm>
            <a:off x="1995120" y="2798640"/>
            <a:ext cx="7147080" cy="13237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ctr">
            <a:normAutofit/>
          </a:bodyPr>
          <a:lstStyle/>
          <a:p>
            <a:pPr algn="ctr">
              <a:lnSpc>
                <a:spcPct val="90000"/>
              </a:lnSpc>
            </a:pPr>
            <a:r>
              <a:rPr lang="ru-RU" sz="4400" b="1" strike="noStrike" spc="-1">
                <a:solidFill>
                  <a:srgbClr val="000000"/>
                </a:solidFill>
                <a:latin typeface="Calibri Light"/>
              </a:rPr>
              <a:t> </a:t>
            </a:r>
            <a:r>
              <a:rPr lang="ru-RU" sz="4800" b="1" strike="noStrike" spc="-1">
                <a:solidFill>
                  <a:srgbClr val="7030A0"/>
                </a:solidFill>
                <a:latin typeface="Monotype Corsiva"/>
              </a:rPr>
              <a:t>Спасибо за внимание!</a:t>
            </a:r>
            <a:endParaRPr lang="ru-RU" sz="4800" b="0" strike="noStrike" spc="-1">
              <a:latin typeface="Arial"/>
            </a:endParaRPr>
          </a:p>
        </p:txBody>
      </p:sp>
    </p:spTree>
  </p:cSld>
  <p:clrMapOvr>
    <a:masterClrMapping/>
  </p:clrMapOvr>
  <p:transition/>
  <p:timing/>
</p:sld>
</file>

<file path=ppt/slides/slide3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89" name="PlaceHolder 1"/>
          <p:cNvSpPr>
            <a:spLocks noGrp="1"/>
          </p:cNvSpPr>
          <p:nvPr>
            <p:ph type="title"/>
          </p:nvPr>
        </p:nvSpPr>
        <p:spPr>
          <a:xfrm>
            <a:off x="685800" y="1122480"/>
            <a:ext cx="7770600" cy="2385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b">
            <a:no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90" name="PlaceHolder 2"/>
          <p:cNvSpPr>
            <a:spLocks noGrp="1"/>
          </p:cNvSpPr>
          <p:nvPr>
            <p:ph type="subTitle"/>
          </p:nvPr>
        </p:nvSpPr>
        <p:spPr>
          <a:xfrm>
            <a:off x="1143000" y="3602160"/>
            <a:ext cx="6856200" cy="1653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algn="ctr"/>
            <a:endParaRPr lang="ru-RU" sz="3200" b="0" strike="noStrike" spc="-1">
              <a:latin typeface="Arial"/>
            </a:endParaRPr>
          </a:p>
        </p:txBody>
      </p:sp>
      <p:pic>
        <p:nvPicPr>
          <p:cNvPr id="91" name="Picture 2"/>
          <p:cNvPicPr/>
          <p:nvPr/>
        </p:nvPicPr>
        <p:blipFill>
          <a:blip r:embed="rId2"/>
          <a:stretch>
            <a:fillRect/>
          </a:stretch>
        </p:blipFill>
        <p:spPr>
          <a:xfrm rot="10800000">
            <a:off x="-12240" y="0"/>
            <a:ext cx="9142200" cy="6856200"/>
          </a:xfrm>
          <a:prstGeom prst="rect">
            <a:avLst/>
          </a:prstGeom>
          <a:ln w="0">
            <a:noFill/>
          </a:ln>
        </p:spPr>
      </p:pic>
      <p:pic>
        <p:nvPicPr>
          <p:cNvPr id="92" name="Picture 8"/>
          <p:cNvPicPr/>
          <p:nvPr/>
        </p:nvPicPr>
        <p:blipFill>
          <a:blip r:embed="rId3"/>
          <a:stretch>
            <a:fillRect/>
          </a:stretch>
        </p:blipFill>
        <p:spPr>
          <a:xfrm flipH="1">
            <a:off x="1800" y="2520"/>
            <a:ext cx="9142200" cy="6868080"/>
          </a:xfrm>
          <a:prstGeom prst="rect">
            <a:avLst/>
          </a:prstGeom>
          <a:ln w="0">
            <a:noFill/>
          </a:ln>
        </p:spPr>
      </p:pic>
      <p:sp>
        <p:nvSpPr>
          <p:cNvPr id="93" name="Прямоугольник 9"/>
          <p:cNvSpPr/>
          <p:nvPr/>
        </p:nvSpPr>
        <p:spPr>
          <a:xfrm>
            <a:off x="-8640" y="39240"/>
            <a:ext cx="9142200" cy="6814440"/>
          </a:xfrm>
          <a:prstGeom prst="rect">
            <a:avLst/>
          </a:prstGeom>
          <a:noFill/>
          <a:ln w="762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/>
          <a:lstStyle/>
          <a:p/>
        </p:txBody>
      </p:sp>
      <p:sp>
        <p:nvSpPr>
          <p:cNvPr id="94" name="Прямоугольник 4"/>
          <p:cNvSpPr/>
          <p:nvPr/>
        </p:nvSpPr>
        <p:spPr>
          <a:xfrm>
            <a:off x="289080" y="991800"/>
            <a:ext cx="8532720" cy="46616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tIns="45000" rIns="90000" bIns="4500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2000" b="0" strike="noStrike" spc="-1">
                <a:solidFill>
                  <a:srgbClr val="7030A0"/>
                </a:solidFill>
                <a:latin typeface="Monotype Corsiva"/>
                <a:ea typeface="DejaVu Sans"/>
              </a:rPr>
              <a:t>Проблема человеческих способностей вызывала огромный интерес людей во все времена. Однако в прошлом у общества не возникало особой потребности в овладении людьми творчества. Таланты появлялись как бы сами собой, стихийно создавались шедевры литературы и искусства, делались научные открытия ит.д.</a:t>
            </a:r>
            <a:endParaRPr lang="ru-RU" sz="2000" b="0" strike="noStrike" spc="-1">
              <a:latin typeface="Arial"/>
            </a:endParaRPr>
          </a:p>
          <a:p>
            <a:pPr algn="ctr">
              <a:lnSpc>
                <a:spcPct val="150000"/>
              </a:lnSpc>
            </a:pPr>
            <a:r>
              <a:rPr lang="ru-RU" sz="2000" b="0" strike="noStrike" spc="-1">
                <a:solidFill>
                  <a:srgbClr val="7030A0"/>
                </a:solidFill>
                <a:latin typeface="Monotype Corsiva"/>
                <a:ea typeface="DejaVu Sans"/>
              </a:rPr>
              <a:t> </a:t>
            </a:r>
            <a:endParaRPr lang="ru-RU" sz="2000" b="0" strike="noStrike" spc="-1">
              <a:latin typeface="Arial"/>
            </a:endParaRPr>
          </a:p>
          <a:p>
            <a:pPr algn="ctr">
              <a:lnSpc>
                <a:spcPct val="150000"/>
              </a:lnSpc>
            </a:pPr>
            <a:r>
              <a:rPr lang="ru-RU" sz="2000" b="0" strike="noStrike" spc="-1">
                <a:solidFill>
                  <a:srgbClr val="7030A0"/>
                </a:solidFill>
                <a:latin typeface="Monotype Corsiva"/>
                <a:ea typeface="DejaVu Sans"/>
              </a:rPr>
              <a:t>В наше время ситуация коренным образом изменилась. Жизнь в эпоху научно-технического прогресса становится все разнообразнее и сложнее. И она требует от человека не шаблонных, привычных действий, а подвижности, гибкости мышления, быстрой ориентации и адаптации к новым условиям, творческого подхода к решению больших и малых проблем.</a:t>
            </a:r>
            <a:r>
              <a:rPr lang="ru-RU" sz="1600" b="0" strike="noStrike" spc="-1">
                <a:solidFill>
                  <a:srgbClr val="7030A0"/>
                </a:solidFill>
                <a:latin typeface="Segoe Print"/>
                <a:ea typeface="DejaVu Sans"/>
              </a:rPr>
              <a:t> </a:t>
            </a:r>
            <a:endParaRPr lang="ru-RU" sz="1600" b="0" strike="noStrike" spc="-1">
              <a:latin typeface="Arial"/>
            </a:endParaRPr>
          </a:p>
        </p:txBody>
      </p:sp>
      <p:sp>
        <p:nvSpPr>
          <p:cNvPr id="95" name="TextBox 3"/>
          <p:cNvSpPr/>
          <p:nvPr/>
        </p:nvSpPr>
        <p:spPr>
          <a:xfrm>
            <a:off x="3724920" y="151560"/>
            <a:ext cx="1691280" cy="638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tIns="45000" rIns="90000" bIns="45000" anchor="t">
            <a:spAutoFit/>
          </a:bodyPr>
          <a:lstStyle/>
          <a:p>
            <a:pPr>
              <a:lnSpc>
                <a:spcPct val="100000"/>
              </a:lnSpc>
            </a:pPr>
            <a:r>
              <a:rPr lang="ru-RU" sz="3600" b="0" strike="noStrike" spc="-1">
                <a:solidFill>
                  <a:srgbClr val="7030A0"/>
                </a:solidFill>
                <a:latin typeface="Monotype Corsiva"/>
                <a:ea typeface="DejaVu Sans"/>
              </a:rPr>
              <a:t>Введение</a:t>
            </a:r>
            <a:endParaRPr lang="ru-RU" sz="3600" b="0" strike="noStrike" spc="-1">
              <a:latin typeface="Arial"/>
            </a:endParaRPr>
          </a:p>
        </p:txBody>
      </p:sp>
    </p:spTree>
  </p:cSld>
  <p:clrMapOvr>
    <a:masterClrMapping/>
  </p:clrMapOvr>
  <p:transition/>
  <p:timing/>
</p:sld>
</file>

<file path=ppt/slides/slide4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96" name="PlaceHolder 1"/>
          <p:cNvSpPr>
            <a:spLocks noGrp="1"/>
          </p:cNvSpPr>
          <p:nvPr>
            <p:ph type="title"/>
          </p:nvPr>
        </p:nvSpPr>
        <p:spPr>
          <a:xfrm>
            <a:off x="685800" y="1122480"/>
            <a:ext cx="7770600" cy="2385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b">
            <a:no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97" name="PlaceHolder 2"/>
          <p:cNvSpPr>
            <a:spLocks noGrp="1"/>
          </p:cNvSpPr>
          <p:nvPr>
            <p:ph type="subTitle"/>
          </p:nvPr>
        </p:nvSpPr>
        <p:spPr>
          <a:xfrm>
            <a:off x="1143000" y="3602160"/>
            <a:ext cx="6856200" cy="1653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algn="ctr"/>
            <a:endParaRPr lang="ru-RU" sz="3200" b="0" strike="noStrike" spc="-1">
              <a:latin typeface="Arial"/>
            </a:endParaRPr>
          </a:p>
        </p:txBody>
      </p:sp>
      <p:pic>
        <p:nvPicPr>
          <p:cNvPr id="98" name="Picture 2"/>
          <p:cNvPicPr/>
          <p:nvPr/>
        </p:nvPicPr>
        <p:blipFill>
          <a:blip r:embed="rId2"/>
          <a:stretch>
            <a:fillRect/>
          </a:stretch>
        </p:blipFill>
        <p:spPr>
          <a:xfrm rot="10800000">
            <a:off x="-12240" y="0"/>
            <a:ext cx="9142200" cy="6856200"/>
          </a:xfrm>
          <a:prstGeom prst="rect">
            <a:avLst/>
          </a:prstGeom>
          <a:ln w="0">
            <a:noFill/>
          </a:ln>
        </p:spPr>
      </p:pic>
      <p:pic>
        <p:nvPicPr>
          <p:cNvPr id="99" name="Picture 8"/>
          <p:cNvPicPr/>
          <p:nvPr/>
        </p:nvPicPr>
        <p:blipFill>
          <a:blip r:embed="rId3"/>
          <a:stretch>
            <a:fillRect/>
          </a:stretch>
        </p:blipFill>
        <p:spPr>
          <a:xfrm flipH="1">
            <a:off x="1800" y="2520"/>
            <a:ext cx="9142200" cy="6868080"/>
          </a:xfrm>
          <a:prstGeom prst="rect">
            <a:avLst/>
          </a:prstGeom>
          <a:ln w="0">
            <a:noFill/>
          </a:ln>
        </p:spPr>
      </p:pic>
      <p:sp>
        <p:nvSpPr>
          <p:cNvPr id="100" name="Прямоугольник 9"/>
          <p:cNvSpPr/>
          <p:nvPr/>
        </p:nvSpPr>
        <p:spPr>
          <a:xfrm>
            <a:off x="-8640" y="39240"/>
            <a:ext cx="9142200" cy="6814440"/>
          </a:xfrm>
          <a:prstGeom prst="rect">
            <a:avLst/>
          </a:prstGeom>
          <a:noFill/>
          <a:ln w="762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/>
          <a:lstStyle/>
          <a:p/>
        </p:txBody>
      </p:sp>
      <p:sp>
        <p:nvSpPr>
          <p:cNvPr id="101" name="Прямоугольник 4"/>
          <p:cNvSpPr/>
          <p:nvPr/>
        </p:nvSpPr>
        <p:spPr>
          <a:xfrm>
            <a:off x="289080" y="910080"/>
            <a:ext cx="8532720" cy="60332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tIns="45000" rIns="90000" bIns="4500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2000" b="0" strike="noStrike" spc="-1">
                <a:solidFill>
                  <a:srgbClr val="FF0000"/>
                </a:solidFill>
                <a:latin typeface="Monotype Corsiva"/>
                <a:ea typeface="DejaVu Sans"/>
              </a:rPr>
              <a:t>Способности</a:t>
            </a:r>
            <a:r>
              <a:rPr lang="ru-RU" sz="2000" b="0" strike="noStrike" spc="-1">
                <a:solidFill>
                  <a:srgbClr val="7030A0"/>
                </a:solidFill>
                <a:latin typeface="Monotype Corsiva"/>
                <a:ea typeface="DejaVu Sans"/>
              </a:rPr>
              <a:t> – это психические качества, которые необходимы для той или иной человеческой деятельности и которые в этой деятельности формируются.</a:t>
            </a:r>
            <a:endParaRPr lang="ru-RU" sz="2000" b="0" strike="noStrike" spc="-1">
              <a:latin typeface="Arial"/>
            </a:endParaRPr>
          </a:p>
          <a:p>
            <a:pPr algn="ctr">
              <a:lnSpc>
                <a:spcPct val="150000"/>
              </a:lnSpc>
            </a:pPr>
            <a:r>
              <a:rPr lang="ru-RU" sz="2000" b="0" strike="noStrike" spc="-1">
                <a:solidFill>
                  <a:srgbClr val="FF0000"/>
                </a:solidFill>
                <a:latin typeface="Monotype Corsiva"/>
                <a:ea typeface="DejaVu Sans"/>
              </a:rPr>
              <a:t>Творчество</a:t>
            </a:r>
            <a:r>
              <a:rPr lang="ru-RU" sz="2000" b="0" strike="noStrike" spc="-1">
                <a:solidFill>
                  <a:srgbClr val="7030A0"/>
                </a:solidFill>
                <a:latin typeface="Monotype Corsiva"/>
                <a:ea typeface="DejaVu Sans"/>
              </a:rPr>
              <a:t> определяется как деятельность, в результате которой ребёнок создаёт новое, оригинальное, проявляя воображение, реализуя свой замысел, самостоятельно находя средство для его воплощения. </a:t>
            </a:r>
            <a:endParaRPr lang="ru-RU" sz="2000" b="0" strike="noStrike" spc="-1">
              <a:latin typeface="Arial"/>
            </a:endParaRPr>
          </a:p>
          <a:p>
            <a:pPr algn="ctr">
              <a:lnSpc>
                <a:spcPct val="150000"/>
              </a:lnSpc>
            </a:pPr>
            <a:r>
              <a:rPr lang="ru-RU" sz="2000" b="0" strike="noStrike" spc="-1">
                <a:solidFill>
                  <a:srgbClr val="7030A0"/>
                </a:solidFill>
                <a:latin typeface="Monotype Corsiva"/>
                <a:ea typeface="DejaVu Sans"/>
              </a:rPr>
              <a:t>В детском возрасте творчество следует понимать как механизм развития разнообразных деятельностей ребенка, накопления опыта, личностного роста.</a:t>
            </a:r>
            <a:endParaRPr lang="ru-RU" sz="2000" b="0" strike="noStrike" spc="-1">
              <a:latin typeface="Arial"/>
            </a:endParaRPr>
          </a:p>
          <a:p>
            <a:pPr algn="ctr">
              <a:lnSpc>
                <a:spcPct val="150000"/>
              </a:lnSpc>
            </a:pPr>
            <a:r>
              <a:rPr lang="ru-RU" sz="2000" b="0" strike="noStrike" spc="-1">
                <a:solidFill>
                  <a:srgbClr val="FF0000"/>
                </a:solidFill>
                <a:latin typeface="Monotype Corsiva"/>
                <a:ea typeface="DejaVu Sans"/>
              </a:rPr>
              <a:t>Творческие способности человека следует признать самой существенной частью его интеллекта и задачу их развития – одной из важнейших задач в воспитании современного человека. </a:t>
            </a:r>
            <a:endParaRPr lang="ru-RU" sz="2000" b="0" strike="noStrike" spc="-1">
              <a:latin typeface="Arial"/>
            </a:endParaRPr>
          </a:p>
          <a:p>
            <a:pPr algn="ctr">
              <a:lnSpc>
                <a:spcPct val="150000"/>
              </a:lnSpc>
            </a:pPr>
            <a:endParaRPr lang="ru-RU" sz="2000" b="0" strike="noStrike" spc="-1">
              <a:latin typeface="Arial"/>
            </a:endParaRPr>
          </a:p>
          <a:p>
            <a:pPr algn="ctr">
              <a:lnSpc>
                <a:spcPct val="150000"/>
              </a:lnSpc>
            </a:pPr>
            <a:endParaRPr lang="ru-RU" sz="2000" b="0" strike="noStrike" spc="-1">
              <a:latin typeface="Arial"/>
            </a:endParaRPr>
          </a:p>
          <a:p>
            <a:pPr algn="ctr">
              <a:lnSpc>
                <a:spcPct val="150000"/>
              </a:lnSpc>
            </a:pPr>
            <a:endParaRPr lang="ru-RU" sz="2000" b="0" strike="noStrike" spc="-1">
              <a:latin typeface="Arial"/>
            </a:endParaRPr>
          </a:p>
        </p:txBody>
      </p:sp>
      <p:sp>
        <p:nvSpPr>
          <p:cNvPr id="102" name="TextBox 3"/>
          <p:cNvSpPr/>
          <p:nvPr/>
        </p:nvSpPr>
        <p:spPr>
          <a:xfrm>
            <a:off x="3652920" y="151560"/>
            <a:ext cx="1804320" cy="638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tIns="45000" rIns="90000" bIns="45000" anchor="t">
            <a:spAutoFit/>
          </a:bodyPr>
          <a:lstStyle/>
          <a:p>
            <a:pPr>
              <a:lnSpc>
                <a:spcPct val="100000"/>
              </a:lnSpc>
            </a:pPr>
            <a:r>
              <a:rPr lang="ru-RU" sz="3600" b="0" strike="noStrike" spc="-1">
                <a:solidFill>
                  <a:srgbClr val="7030A0"/>
                </a:solidFill>
                <a:latin typeface="Monotype Corsiva"/>
                <a:ea typeface="DejaVu Sans"/>
              </a:rPr>
              <a:t>Понятия</a:t>
            </a:r>
            <a:endParaRPr lang="ru-RU" sz="3600" b="0" strike="noStrike" spc="-1">
              <a:latin typeface="Arial"/>
            </a:endParaRPr>
          </a:p>
        </p:txBody>
      </p:sp>
    </p:spTree>
  </p:cSld>
  <p:clrMapOvr>
    <a:masterClrMapping/>
  </p:clrMapOvr>
  <p:transition/>
  <p:timing/>
</p:sld>
</file>

<file path=ppt/slides/slide5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03" name="PlaceHolder 1"/>
          <p:cNvSpPr>
            <a:spLocks noGrp="1"/>
          </p:cNvSpPr>
          <p:nvPr>
            <p:ph type="title"/>
          </p:nvPr>
        </p:nvSpPr>
        <p:spPr>
          <a:xfrm>
            <a:off x="685800" y="1122480"/>
            <a:ext cx="7770600" cy="2385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b">
            <a:no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104" name="PlaceHolder 2"/>
          <p:cNvSpPr>
            <a:spLocks noGrp="1"/>
          </p:cNvSpPr>
          <p:nvPr>
            <p:ph type="subTitle"/>
          </p:nvPr>
        </p:nvSpPr>
        <p:spPr>
          <a:xfrm>
            <a:off x="1143000" y="3602160"/>
            <a:ext cx="6856200" cy="1653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algn="ctr"/>
            <a:endParaRPr lang="ru-RU" sz="3200" b="0" strike="noStrike" spc="-1">
              <a:latin typeface="Arial"/>
            </a:endParaRPr>
          </a:p>
        </p:txBody>
      </p:sp>
      <p:pic>
        <p:nvPicPr>
          <p:cNvPr id="105" name="Picture 2"/>
          <p:cNvPicPr/>
          <p:nvPr/>
        </p:nvPicPr>
        <p:blipFill>
          <a:blip r:embed="rId2"/>
          <a:stretch>
            <a:fillRect/>
          </a:stretch>
        </p:blipFill>
        <p:spPr>
          <a:xfrm rot="10800000">
            <a:off x="-12240" y="-1440"/>
            <a:ext cx="9142200" cy="6856200"/>
          </a:xfrm>
          <a:prstGeom prst="rect">
            <a:avLst/>
          </a:prstGeom>
          <a:ln w="0">
            <a:noFill/>
          </a:ln>
        </p:spPr>
      </p:pic>
      <p:pic>
        <p:nvPicPr>
          <p:cNvPr id="106" name="Picture 8"/>
          <p:cNvPicPr/>
          <p:nvPr/>
        </p:nvPicPr>
        <p:blipFill>
          <a:blip r:embed="rId3"/>
          <a:stretch>
            <a:fillRect/>
          </a:stretch>
        </p:blipFill>
        <p:spPr>
          <a:xfrm flipH="1">
            <a:off x="1800" y="2520"/>
            <a:ext cx="9142200" cy="6868080"/>
          </a:xfrm>
          <a:prstGeom prst="rect">
            <a:avLst/>
          </a:prstGeom>
          <a:ln w="0">
            <a:noFill/>
          </a:ln>
        </p:spPr>
      </p:pic>
      <p:sp>
        <p:nvSpPr>
          <p:cNvPr id="107" name="Прямоугольник 9"/>
          <p:cNvSpPr/>
          <p:nvPr/>
        </p:nvSpPr>
        <p:spPr>
          <a:xfrm>
            <a:off x="-8640" y="39240"/>
            <a:ext cx="9142200" cy="6814440"/>
          </a:xfrm>
          <a:prstGeom prst="rect">
            <a:avLst/>
          </a:prstGeom>
          <a:noFill/>
          <a:ln w="762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/>
          <a:lstStyle/>
          <a:p/>
        </p:txBody>
      </p:sp>
      <p:sp>
        <p:nvSpPr>
          <p:cNvPr id="108" name="Прямоугольник 4"/>
          <p:cNvSpPr/>
          <p:nvPr/>
        </p:nvSpPr>
        <p:spPr>
          <a:xfrm rot="21586200">
            <a:off x="-1800" y="916920"/>
            <a:ext cx="9142560" cy="61203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tIns="45000" rIns="90000" bIns="4500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2200" b="0" strike="noStrike" spc="-1">
                <a:solidFill>
                  <a:srgbClr val="7030A0"/>
                </a:solidFill>
                <a:latin typeface="Monotype Corsiva"/>
                <a:ea typeface="DejaVu Sans"/>
              </a:rPr>
              <a:t>Дошкольное детство, является благоприятным периодом для развития творческих способностей, потому, что в этом возрасте дети чрезвычайно любознательны, у них есть огромное желание познать окружающий мир. И педагоги, и родители, поощряя любознательность, сообщая детям знания, вовлекая их в различные виды деятельности, способствуют расширению детского опыта. А накопление знаний и опыта – это необходимая предпосылка для будущей творческой личности.</a:t>
            </a:r>
            <a:endParaRPr lang="ru-RU" sz="2200" b="0" strike="noStrike" spc="-1">
              <a:latin typeface="Arial"/>
            </a:endParaRPr>
          </a:p>
          <a:p>
            <a:pPr algn="ctr">
              <a:lnSpc>
                <a:spcPct val="150000"/>
              </a:lnSpc>
            </a:pPr>
            <a:r>
              <a:rPr lang="ru-RU" sz="2200" b="0" strike="noStrike" spc="-1">
                <a:solidFill>
                  <a:srgbClr val="7030A0"/>
                </a:solidFill>
                <a:latin typeface="Monotype Corsiva"/>
                <a:ea typeface="DejaVu Sans"/>
              </a:rPr>
              <a:t>Творческие способности формируются и развиваются в деятельности. Поэтому для развития способностей необходимо включать ребенка с ранних лет в доступную его возрасту деятельность.</a:t>
            </a:r>
            <a:endParaRPr lang="ru-RU" sz="2200" b="0" strike="noStrike" spc="-1">
              <a:latin typeface="Arial"/>
            </a:endParaRPr>
          </a:p>
          <a:p>
            <a:pPr algn="ctr">
              <a:lnSpc>
                <a:spcPct val="150000"/>
              </a:lnSpc>
            </a:pPr>
            <a:endParaRPr lang="ru-RU" sz="2200" b="0" strike="noStrike" spc="-1">
              <a:latin typeface="Arial"/>
            </a:endParaRPr>
          </a:p>
          <a:p>
            <a:pPr algn="ctr">
              <a:lnSpc>
                <a:spcPct val="150000"/>
              </a:lnSpc>
            </a:pPr>
            <a:endParaRPr lang="ru-RU" sz="2200" b="0" strike="noStrike" spc="-1">
              <a:latin typeface="Arial"/>
            </a:endParaRPr>
          </a:p>
          <a:p>
            <a:pPr algn="ctr">
              <a:lnSpc>
                <a:spcPct val="150000"/>
              </a:lnSpc>
            </a:pPr>
            <a:endParaRPr lang="ru-RU" sz="2200" b="0" strike="noStrike" spc="-1">
              <a:latin typeface="Arial"/>
            </a:endParaRPr>
          </a:p>
        </p:txBody>
      </p:sp>
      <p:sp>
        <p:nvSpPr>
          <p:cNvPr id="109" name="TextBox 3"/>
          <p:cNvSpPr/>
          <p:nvPr/>
        </p:nvSpPr>
        <p:spPr>
          <a:xfrm>
            <a:off x="3212280" y="217800"/>
            <a:ext cx="2717640" cy="638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tIns="45000" rIns="90000" bIns="45000" anchor="t">
            <a:spAutoFit/>
          </a:bodyPr>
          <a:lstStyle/>
          <a:p>
            <a:pPr>
              <a:lnSpc>
                <a:spcPct val="100000"/>
              </a:lnSpc>
            </a:pPr>
            <a:r>
              <a:rPr lang="ru-RU" sz="3600" b="1" strike="noStrike" spc="-1">
                <a:solidFill>
                  <a:srgbClr val="7030A0"/>
                </a:solidFill>
                <a:latin typeface="Monotype Corsiva"/>
                <a:ea typeface="DejaVu Sans"/>
              </a:rPr>
              <a:t>Актуальность</a:t>
            </a:r>
            <a:endParaRPr lang="ru-RU" sz="3600" b="0" strike="noStrike" spc="-1">
              <a:latin typeface="Arial"/>
            </a:endParaRPr>
          </a:p>
        </p:txBody>
      </p:sp>
    </p:spTree>
  </p:cSld>
  <p:clrMapOvr>
    <a:masterClrMapping/>
  </p:clrMapOvr>
  <p:transition/>
  <p:timing/>
</p:sld>
</file>

<file path=ppt/slides/slide6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10" name="PlaceHolder 1"/>
          <p:cNvSpPr>
            <a:spLocks noGrp="1"/>
          </p:cNvSpPr>
          <p:nvPr>
            <p:ph type="title"/>
          </p:nvPr>
        </p:nvSpPr>
        <p:spPr>
          <a:xfrm>
            <a:off x="685800" y="1122480"/>
            <a:ext cx="7770600" cy="2385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b">
            <a:no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111" name="PlaceHolder 2"/>
          <p:cNvSpPr>
            <a:spLocks noGrp="1"/>
          </p:cNvSpPr>
          <p:nvPr>
            <p:ph type="subTitle"/>
          </p:nvPr>
        </p:nvSpPr>
        <p:spPr>
          <a:xfrm>
            <a:off x="1143000" y="3602160"/>
            <a:ext cx="6856200" cy="1653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algn="ctr"/>
            <a:endParaRPr lang="ru-RU" sz="3200" b="0" strike="noStrike" spc="-1">
              <a:latin typeface="Arial"/>
            </a:endParaRPr>
          </a:p>
        </p:txBody>
      </p:sp>
      <p:pic>
        <p:nvPicPr>
          <p:cNvPr id="112" name="Picture 2"/>
          <p:cNvPicPr/>
          <p:nvPr/>
        </p:nvPicPr>
        <p:blipFill>
          <a:blip r:embed="rId2"/>
          <a:stretch>
            <a:fillRect/>
          </a:stretch>
        </p:blipFill>
        <p:spPr>
          <a:xfrm rot="10800000">
            <a:off x="-12240" y="0"/>
            <a:ext cx="9142200" cy="6856200"/>
          </a:xfrm>
          <a:prstGeom prst="rect">
            <a:avLst/>
          </a:prstGeom>
          <a:ln w="0">
            <a:noFill/>
          </a:ln>
        </p:spPr>
      </p:pic>
      <p:pic>
        <p:nvPicPr>
          <p:cNvPr id="113" name="Picture 8"/>
          <p:cNvPicPr/>
          <p:nvPr/>
        </p:nvPicPr>
        <p:blipFill>
          <a:blip r:embed="rId3"/>
          <a:stretch>
            <a:fillRect/>
          </a:stretch>
        </p:blipFill>
        <p:spPr>
          <a:xfrm flipH="1">
            <a:off x="1800" y="2520"/>
            <a:ext cx="9142200" cy="6868080"/>
          </a:xfrm>
          <a:prstGeom prst="rect">
            <a:avLst/>
          </a:prstGeom>
          <a:ln w="0">
            <a:noFill/>
          </a:ln>
        </p:spPr>
      </p:pic>
      <p:sp>
        <p:nvSpPr>
          <p:cNvPr id="114" name="Прямоугольник 9"/>
          <p:cNvSpPr/>
          <p:nvPr/>
        </p:nvSpPr>
        <p:spPr>
          <a:xfrm>
            <a:off x="-8640" y="39240"/>
            <a:ext cx="9142200" cy="6814440"/>
          </a:xfrm>
          <a:prstGeom prst="rect">
            <a:avLst/>
          </a:prstGeom>
          <a:noFill/>
          <a:ln w="762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/>
          <a:lstStyle/>
          <a:p/>
        </p:txBody>
      </p:sp>
      <p:sp>
        <p:nvSpPr>
          <p:cNvPr id="115" name="Прямоугольник 4"/>
          <p:cNvSpPr/>
          <p:nvPr/>
        </p:nvSpPr>
        <p:spPr>
          <a:xfrm>
            <a:off x="360000" y="898200"/>
            <a:ext cx="8532720" cy="6121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tIns="45000" rIns="90000" bIns="45000" anchor="b">
            <a:spAutoFit/>
          </a:bodyPr>
          <a:lstStyle/>
          <a:p>
            <a:pPr>
              <a:lnSpc>
                <a:spcPct val="100000"/>
              </a:lnSpc>
            </a:pPr>
            <a:r>
              <a:rPr lang="ru-RU" sz="2200" b="0" strike="noStrike" spc="-1">
                <a:solidFill>
                  <a:srgbClr val="7030A0"/>
                </a:solidFill>
                <a:latin typeface="Monotype Corsiva"/>
                <a:ea typeface="DejaVu Sans"/>
              </a:rPr>
              <a:t>Активно развиваются творческие способности в художественных видах деятельности: </a:t>
            </a:r>
            <a:endParaRPr lang="ru-RU" sz="2200" b="0" strike="noStrike" spc="-1">
              <a:latin typeface="Arial"/>
            </a:endParaRPr>
          </a:p>
          <a:p>
            <a:pPr marL="1200240" lvl="2" indent="-285840">
              <a:lnSpc>
                <a:spcPct val="150000"/>
              </a:lnSpc>
              <a:buClr>
                <a:srgbClr val="7030A0"/>
              </a:buClr>
              <a:buFont typeface="Arial"/>
              <a:buChar char="•"/>
            </a:pPr>
            <a:r>
              <a:rPr lang="ru-RU" sz="2200" b="0" strike="noStrike" spc="-1">
                <a:solidFill>
                  <a:srgbClr val="7030A0"/>
                </a:solidFill>
                <a:latin typeface="Monotype Corsiva"/>
                <a:ea typeface="DejaVu Sans"/>
              </a:rPr>
              <a:t>музыкально-ритмических;  </a:t>
            </a:r>
            <a:endParaRPr lang="ru-RU" sz="2200" b="0" strike="noStrike" spc="-1">
              <a:latin typeface="Arial"/>
            </a:endParaRPr>
          </a:p>
          <a:p>
            <a:pPr marL="1200240" lvl="2" indent="-285840">
              <a:lnSpc>
                <a:spcPct val="150000"/>
              </a:lnSpc>
              <a:buClr>
                <a:srgbClr val="7030A0"/>
              </a:buClr>
              <a:buFont typeface="Arial"/>
              <a:buChar char="•"/>
            </a:pPr>
            <a:r>
              <a:rPr lang="ru-RU" sz="2200" b="0" strike="noStrike" spc="-1">
                <a:solidFill>
                  <a:srgbClr val="7030A0"/>
                </a:solidFill>
                <a:latin typeface="Monotype Corsiva"/>
                <a:ea typeface="DejaVu Sans"/>
              </a:rPr>
              <a:t>музыкально-игровых; </a:t>
            </a:r>
            <a:endParaRPr lang="ru-RU" sz="2200" b="0" strike="noStrike" spc="-1">
              <a:latin typeface="Arial"/>
            </a:endParaRPr>
          </a:p>
          <a:p>
            <a:pPr marL="1200240" lvl="2" indent="-285840">
              <a:lnSpc>
                <a:spcPct val="150000"/>
              </a:lnSpc>
              <a:buClr>
                <a:srgbClr val="7030A0"/>
              </a:buClr>
              <a:buFont typeface="Arial"/>
              <a:buChar char="•"/>
            </a:pPr>
            <a:r>
              <a:rPr lang="ru-RU" sz="2200" b="0" strike="noStrike" spc="-1">
                <a:solidFill>
                  <a:srgbClr val="7030A0"/>
                </a:solidFill>
                <a:latin typeface="Monotype Corsiva"/>
                <a:ea typeface="DejaVu Sans"/>
              </a:rPr>
              <a:t>рисовании;</a:t>
            </a:r>
            <a:endParaRPr lang="ru-RU" sz="2200" b="0" strike="noStrike" spc="-1">
              <a:latin typeface="Arial"/>
            </a:endParaRPr>
          </a:p>
          <a:p>
            <a:pPr marL="1200240" lvl="2" indent="-285840">
              <a:lnSpc>
                <a:spcPct val="150000"/>
              </a:lnSpc>
              <a:buClr>
                <a:srgbClr val="7030A0"/>
              </a:buClr>
              <a:buFont typeface="Arial"/>
              <a:buChar char="•"/>
            </a:pPr>
            <a:r>
              <a:rPr lang="ru-RU" sz="2200" b="0" strike="noStrike" spc="-1">
                <a:solidFill>
                  <a:srgbClr val="7030A0"/>
                </a:solidFill>
                <a:latin typeface="Monotype Corsiva"/>
                <a:ea typeface="DejaVu Sans"/>
              </a:rPr>
              <a:t>лепке;</a:t>
            </a:r>
            <a:endParaRPr lang="ru-RU" sz="2200" b="0" strike="noStrike" spc="-1">
              <a:latin typeface="Arial"/>
            </a:endParaRPr>
          </a:p>
          <a:p>
            <a:pPr marL="1200240" lvl="2" indent="-285840">
              <a:lnSpc>
                <a:spcPct val="150000"/>
              </a:lnSpc>
              <a:buClr>
                <a:srgbClr val="7030A0"/>
              </a:buClr>
              <a:buFont typeface="Arial"/>
              <a:buChar char="•"/>
            </a:pPr>
            <a:r>
              <a:rPr lang="ru-RU" sz="2200" b="0" strike="noStrike" spc="-1">
                <a:solidFill>
                  <a:srgbClr val="7030A0"/>
                </a:solidFill>
                <a:latin typeface="Monotype Corsiva"/>
                <a:ea typeface="DejaVu Sans"/>
              </a:rPr>
              <a:t>аппликации </a:t>
            </a:r>
            <a:endParaRPr lang="ru-RU" sz="22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ru-RU" sz="2200" b="0" strike="noStrike" spc="-1">
                <a:solidFill>
                  <a:srgbClr val="FF0000"/>
                </a:solidFill>
                <a:latin typeface="Monotype Corsiva"/>
                <a:ea typeface="DejaVu Sans"/>
              </a:rPr>
              <a:t>Ребёнку необходимо помочь развивать ту деятельность, которой он начинает заниматься. Сам ребёнок не найдёт эти средства, он сможет открыть только самые примитивные из них, и творчество его обречено остаться на самой низкой ступени.</a:t>
            </a:r>
            <a:endParaRPr lang="ru-RU" sz="2200" b="0" strike="noStrike" spc="-1">
              <a:latin typeface="Arial"/>
            </a:endParaRPr>
          </a:p>
          <a:p>
            <a:pPr algn="ctr">
              <a:lnSpc>
                <a:spcPct val="150000"/>
              </a:lnSpc>
            </a:pPr>
            <a:endParaRPr lang="ru-RU" sz="2200" b="0" strike="noStrike" spc="-1">
              <a:latin typeface="Arial"/>
            </a:endParaRPr>
          </a:p>
          <a:p>
            <a:pPr algn="ctr">
              <a:lnSpc>
                <a:spcPct val="150000"/>
              </a:lnSpc>
            </a:pPr>
            <a:endParaRPr lang="ru-RU" sz="2200" b="0" strike="noStrike" spc="-1">
              <a:latin typeface="Arial"/>
            </a:endParaRPr>
          </a:p>
          <a:p>
            <a:pPr algn="ctr">
              <a:lnSpc>
                <a:spcPct val="150000"/>
              </a:lnSpc>
            </a:pPr>
            <a:endParaRPr lang="ru-RU" sz="2200" b="0" strike="noStrike" spc="-1">
              <a:latin typeface="Arial"/>
            </a:endParaRPr>
          </a:p>
        </p:txBody>
      </p:sp>
      <p:sp>
        <p:nvSpPr>
          <p:cNvPr id="116" name="TextBox 3"/>
          <p:cNvSpPr/>
          <p:nvPr/>
        </p:nvSpPr>
        <p:spPr>
          <a:xfrm>
            <a:off x="2170080" y="171720"/>
            <a:ext cx="4995720" cy="638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tIns="45000" rIns="90000" bIns="45000" anchor="t">
            <a:spAutoFit/>
          </a:bodyPr>
          <a:lstStyle/>
          <a:p>
            <a:pPr>
              <a:lnSpc>
                <a:spcPct val="100000"/>
              </a:lnSpc>
            </a:pPr>
            <a:r>
              <a:rPr lang="ru-RU" sz="3600" b="1" strike="noStrike" spc="-1">
                <a:solidFill>
                  <a:srgbClr val="7030A0"/>
                </a:solidFill>
                <a:latin typeface="Monotype Corsiva"/>
                <a:ea typeface="DejaVu Sans"/>
              </a:rPr>
              <a:t>Как развивать творчество?</a:t>
            </a:r>
            <a:endParaRPr lang="ru-RU" sz="3600" b="0" strike="noStrike" spc="-1">
              <a:latin typeface="Arial"/>
            </a:endParaRPr>
          </a:p>
        </p:txBody>
      </p:sp>
    </p:spTree>
  </p:cSld>
  <p:clrMapOvr>
    <a:masterClrMapping/>
  </p:clrMapOvr>
  <p:transition/>
  <p:timing/>
</p:sld>
</file>

<file path=ppt/slides/slide7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17" name="PlaceHolder 1"/>
          <p:cNvSpPr>
            <a:spLocks noGrp="1"/>
          </p:cNvSpPr>
          <p:nvPr>
            <p:ph type="title"/>
          </p:nvPr>
        </p:nvSpPr>
        <p:spPr>
          <a:xfrm>
            <a:off x="685800" y="1122480"/>
            <a:ext cx="7770600" cy="2385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b">
            <a:no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118" name="PlaceHolder 2"/>
          <p:cNvSpPr>
            <a:spLocks noGrp="1"/>
          </p:cNvSpPr>
          <p:nvPr>
            <p:ph type="subTitle"/>
          </p:nvPr>
        </p:nvSpPr>
        <p:spPr>
          <a:xfrm>
            <a:off x="1143000" y="3602160"/>
            <a:ext cx="6856200" cy="1653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algn="ctr"/>
            <a:endParaRPr lang="ru-RU" sz="3200" b="0" strike="noStrike" spc="-1">
              <a:latin typeface="Arial"/>
            </a:endParaRPr>
          </a:p>
        </p:txBody>
      </p:sp>
      <p:pic>
        <p:nvPicPr>
          <p:cNvPr id="119" name="Picture 2"/>
          <p:cNvPicPr/>
          <p:nvPr/>
        </p:nvPicPr>
        <p:blipFill>
          <a:blip r:embed="rId2"/>
          <a:stretch>
            <a:fillRect/>
          </a:stretch>
        </p:blipFill>
        <p:spPr>
          <a:xfrm rot="10800000">
            <a:off x="-12240" y="0"/>
            <a:ext cx="9142200" cy="6856200"/>
          </a:xfrm>
          <a:prstGeom prst="rect">
            <a:avLst/>
          </a:prstGeom>
          <a:ln w="0">
            <a:noFill/>
          </a:ln>
        </p:spPr>
      </p:pic>
      <p:pic>
        <p:nvPicPr>
          <p:cNvPr id="120" name="Picture 8"/>
          <p:cNvPicPr/>
          <p:nvPr/>
        </p:nvPicPr>
        <p:blipFill>
          <a:blip r:embed="rId3"/>
          <a:stretch>
            <a:fillRect/>
          </a:stretch>
        </p:blipFill>
        <p:spPr>
          <a:xfrm flipH="1">
            <a:off x="1800" y="2520"/>
            <a:ext cx="9142200" cy="6868080"/>
          </a:xfrm>
          <a:prstGeom prst="rect">
            <a:avLst/>
          </a:prstGeom>
          <a:ln w="0">
            <a:noFill/>
          </a:ln>
        </p:spPr>
      </p:pic>
      <p:sp>
        <p:nvSpPr>
          <p:cNvPr id="121" name="Прямоугольник 9"/>
          <p:cNvSpPr/>
          <p:nvPr/>
        </p:nvSpPr>
        <p:spPr>
          <a:xfrm>
            <a:off x="-8640" y="39240"/>
            <a:ext cx="9142200" cy="6814440"/>
          </a:xfrm>
          <a:prstGeom prst="rect">
            <a:avLst/>
          </a:prstGeom>
          <a:noFill/>
          <a:ln w="762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/>
          <a:lstStyle/>
          <a:p/>
        </p:txBody>
      </p:sp>
      <p:sp>
        <p:nvSpPr>
          <p:cNvPr id="122" name="Прямоугольник 4"/>
          <p:cNvSpPr/>
          <p:nvPr/>
        </p:nvSpPr>
        <p:spPr>
          <a:xfrm>
            <a:off x="289080" y="988200"/>
            <a:ext cx="8532720" cy="51152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tIns="45000" rIns="90000" bIns="4500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2200" b="0" strike="noStrike" spc="-1">
                <a:solidFill>
                  <a:srgbClr val="7030A0"/>
                </a:solidFill>
                <a:latin typeface="Monotype Corsiva"/>
                <a:ea typeface="DejaVu Sans"/>
              </a:rPr>
              <a:t>Музыкально-ритмические движения заставляют детей переживать выраженное в музыке. А это, в свою очередь, оказывает влияние на качество исполнения. </a:t>
            </a:r>
            <a:endParaRPr lang="ru-RU" sz="2200" b="0" strike="noStrike" spc="-1">
              <a:latin typeface="Arial"/>
            </a:endParaRPr>
          </a:p>
          <a:p>
            <a:pPr algn="ctr">
              <a:lnSpc>
                <a:spcPct val="150000"/>
              </a:lnSpc>
            </a:pPr>
            <a:r>
              <a:rPr lang="ru-RU" sz="2200" b="0" strike="noStrike" spc="-1">
                <a:solidFill>
                  <a:srgbClr val="7030A0"/>
                </a:solidFill>
                <a:latin typeface="Monotype Corsiva"/>
                <a:ea typeface="DejaVu Sans"/>
              </a:rPr>
              <a:t>Радуясь музыке, ощущая красоту своих движений, ребенок эмоционально обогащается, испытывает особый подъем, жизнерадостность.</a:t>
            </a:r>
            <a:endParaRPr lang="ru-RU" sz="2200" b="0" strike="noStrike" spc="-1">
              <a:latin typeface="Arial"/>
            </a:endParaRPr>
          </a:p>
          <a:p>
            <a:pPr algn="ctr">
              <a:lnSpc>
                <a:spcPct val="150000"/>
              </a:lnSpc>
            </a:pPr>
            <a:r>
              <a:rPr lang="ru-RU" sz="2200" b="0" strike="noStrike" spc="-1">
                <a:solidFill>
                  <a:srgbClr val="7030A0"/>
                </a:solidFill>
                <a:latin typeface="Monotype Corsiva"/>
                <a:ea typeface="DejaVu Sans"/>
              </a:rPr>
              <a:t>Эмоциональная отзывчивость малышей выражается, прежде всего, в непроизвольных движениях во время слушания музыки: изменяется мимика, непроизвольно двигаются руки, ноги туловище.</a:t>
            </a:r>
            <a:endParaRPr lang="ru-RU" sz="2200" b="0" strike="noStrike" spc="-1">
              <a:latin typeface="Arial"/>
            </a:endParaRPr>
          </a:p>
          <a:p>
            <a:pPr algn="ctr">
              <a:lnSpc>
                <a:spcPct val="150000"/>
              </a:lnSpc>
            </a:pPr>
            <a:endParaRPr lang="ru-RU" sz="2200" b="0" strike="noStrike" spc="-1">
              <a:latin typeface="Arial"/>
            </a:endParaRPr>
          </a:p>
          <a:p>
            <a:pPr algn="ctr">
              <a:lnSpc>
                <a:spcPct val="150000"/>
              </a:lnSpc>
            </a:pPr>
            <a:endParaRPr lang="ru-RU" sz="2200" b="0" strike="noStrike" spc="-1">
              <a:latin typeface="Arial"/>
            </a:endParaRPr>
          </a:p>
        </p:txBody>
      </p:sp>
      <p:sp>
        <p:nvSpPr>
          <p:cNvPr id="123" name="TextBox 3"/>
          <p:cNvSpPr/>
          <p:nvPr/>
        </p:nvSpPr>
        <p:spPr>
          <a:xfrm>
            <a:off x="1595880" y="151560"/>
            <a:ext cx="6583680" cy="638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tIns="45000" rIns="90000" bIns="45000" anchor="t">
            <a:spAutoFit/>
          </a:bodyPr>
          <a:lstStyle/>
          <a:p>
            <a:pPr>
              <a:lnSpc>
                <a:spcPct val="100000"/>
              </a:lnSpc>
            </a:pPr>
            <a:r>
              <a:rPr lang="ru-RU" sz="3600" b="1" strike="noStrike" spc="-1">
                <a:solidFill>
                  <a:srgbClr val="7030A0"/>
                </a:solidFill>
                <a:latin typeface="Monotype Corsiva"/>
                <a:ea typeface="DejaVu Sans"/>
              </a:rPr>
              <a:t>Музыкально-ритмические движения</a:t>
            </a:r>
            <a:r>
              <a:rPr lang="ru-RU" sz="3600" b="0" strike="noStrike" spc="-1">
                <a:solidFill>
                  <a:srgbClr val="7030A0"/>
                </a:solidFill>
                <a:latin typeface="Impact"/>
                <a:ea typeface="DejaVu Sans"/>
              </a:rPr>
              <a:t> </a:t>
            </a:r>
            <a:endParaRPr lang="ru-RU" sz="3600" b="0" strike="noStrike" spc="-1">
              <a:latin typeface="Arial"/>
            </a:endParaRPr>
          </a:p>
        </p:txBody>
      </p:sp>
    </p:spTree>
  </p:cSld>
  <p:clrMapOvr>
    <a:masterClrMapping/>
  </p:clrMapOvr>
  <p:transition/>
  <p:timing/>
</p:sld>
</file>

<file path=ppt/slides/slide8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24" name="PlaceHolder 1"/>
          <p:cNvSpPr>
            <a:spLocks noGrp="1"/>
          </p:cNvSpPr>
          <p:nvPr>
            <p:ph type="title"/>
          </p:nvPr>
        </p:nvSpPr>
        <p:spPr>
          <a:xfrm>
            <a:off x="685800" y="1122480"/>
            <a:ext cx="7770600" cy="2385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b">
            <a:no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125" name="PlaceHolder 2"/>
          <p:cNvSpPr>
            <a:spLocks noGrp="1"/>
          </p:cNvSpPr>
          <p:nvPr>
            <p:ph type="subTitle"/>
          </p:nvPr>
        </p:nvSpPr>
        <p:spPr>
          <a:xfrm>
            <a:off x="1143000" y="3602160"/>
            <a:ext cx="6856200" cy="1653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algn="ctr"/>
            <a:endParaRPr lang="ru-RU" sz="3200" b="0" strike="noStrike" spc="-1">
              <a:latin typeface="Arial"/>
            </a:endParaRPr>
          </a:p>
        </p:txBody>
      </p:sp>
      <p:pic>
        <p:nvPicPr>
          <p:cNvPr id="126" name="Picture 2"/>
          <p:cNvPicPr/>
          <p:nvPr/>
        </p:nvPicPr>
        <p:blipFill>
          <a:blip r:embed="rId2"/>
          <a:stretch>
            <a:fillRect/>
          </a:stretch>
        </p:blipFill>
        <p:spPr>
          <a:xfrm rot="10800000">
            <a:off x="-12240" y="0"/>
            <a:ext cx="9142200" cy="6856200"/>
          </a:xfrm>
          <a:prstGeom prst="rect">
            <a:avLst/>
          </a:prstGeom>
          <a:ln w="0">
            <a:noFill/>
          </a:ln>
        </p:spPr>
      </p:pic>
      <p:pic>
        <p:nvPicPr>
          <p:cNvPr id="127" name="Picture 8"/>
          <p:cNvPicPr/>
          <p:nvPr/>
        </p:nvPicPr>
        <p:blipFill>
          <a:blip r:embed="rId3"/>
          <a:stretch>
            <a:fillRect/>
          </a:stretch>
        </p:blipFill>
        <p:spPr>
          <a:xfrm flipH="1">
            <a:off x="1800" y="2520"/>
            <a:ext cx="9142200" cy="6868080"/>
          </a:xfrm>
          <a:prstGeom prst="rect">
            <a:avLst/>
          </a:prstGeom>
          <a:ln w="0">
            <a:noFill/>
          </a:ln>
        </p:spPr>
      </p:pic>
      <p:sp>
        <p:nvSpPr>
          <p:cNvPr id="128" name="Прямоугольник 9"/>
          <p:cNvSpPr/>
          <p:nvPr/>
        </p:nvSpPr>
        <p:spPr>
          <a:xfrm>
            <a:off x="-8640" y="39240"/>
            <a:ext cx="9142200" cy="6814440"/>
          </a:xfrm>
          <a:prstGeom prst="rect">
            <a:avLst/>
          </a:prstGeom>
          <a:noFill/>
          <a:ln w="762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/>
          <a:lstStyle/>
          <a:p/>
        </p:txBody>
      </p:sp>
      <p:sp>
        <p:nvSpPr>
          <p:cNvPr id="129" name="Прямоугольник 4"/>
          <p:cNvSpPr/>
          <p:nvPr/>
        </p:nvSpPr>
        <p:spPr>
          <a:xfrm>
            <a:off x="289080" y="910080"/>
            <a:ext cx="8532720" cy="43268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tIns="45000" rIns="90000" bIns="45000" anchor="t">
            <a:spAutoFit/>
          </a:bodyPr>
          <a:lstStyle/>
          <a:p>
            <a:pPr algn="ctr">
              <a:lnSpc>
                <a:spcPct val="115000"/>
              </a:lnSpc>
            </a:pPr>
            <a:r>
              <a:rPr lang="ru-RU" sz="2200" b="0" strike="noStrike" spc="-1">
                <a:solidFill>
                  <a:srgbClr val="7030A0"/>
                </a:solidFill>
                <a:latin typeface="Monotype Corsiva"/>
                <a:ea typeface="DejaVu Sans"/>
              </a:rPr>
              <a:t>Музыкально-игровая деятельность - одна из самых доступных видов приобщения детей раннего возраста к творчеству, музыкальному искусству и воспитанию личности посредством музыкального искусства. </a:t>
            </a:r>
            <a:endParaRPr lang="ru-RU" sz="2200" b="0" strike="noStrike" spc="-1">
              <a:latin typeface="Arial"/>
            </a:endParaRPr>
          </a:p>
          <a:p>
            <a:pPr algn="ctr">
              <a:lnSpc>
                <a:spcPct val="115000"/>
              </a:lnSpc>
            </a:pPr>
            <a:r>
              <a:rPr lang="ru-RU" sz="2200" b="0" strike="noStrike" spc="-1">
                <a:solidFill>
                  <a:srgbClr val="7030A0"/>
                </a:solidFill>
                <a:latin typeface="Monotype Corsiva"/>
                <a:ea typeface="DejaVu Sans"/>
              </a:rPr>
              <a:t>В этой деятельности сочетаются музыка, движение и слово, что является природосообразным способом развития детей.</a:t>
            </a:r>
            <a:endParaRPr lang="ru-RU" sz="2200" b="0" strike="noStrike" spc="-1">
              <a:latin typeface="Arial"/>
            </a:endParaRPr>
          </a:p>
          <a:p>
            <a:pPr algn="ctr">
              <a:lnSpc>
                <a:spcPct val="115000"/>
              </a:lnSpc>
            </a:pPr>
            <a:endParaRPr lang="ru-RU" sz="2200" b="0" strike="noStrike" spc="-1">
              <a:latin typeface="Arial"/>
            </a:endParaRPr>
          </a:p>
          <a:p>
            <a:pPr algn="ctr">
              <a:lnSpc>
                <a:spcPct val="115000"/>
              </a:lnSpc>
            </a:pPr>
            <a:r>
              <a:rPr lang="ru-RU" sz="2200" b="0" strike="noStrike" spc="-1">
                <a:solidFill>
                  <a:srgbClr val="7030A0"/>
                </a:solidFill>
                <a:latin typeface="Monotype Corsiva"/>
                <a:ea typeface="DejaVu Sans"/>
              </a:rPr>
              <a:t>Каждый вид музыкально-игровой деятельности, имея свои особенности, предполагает овладение детьми теми способами деятельности, без которых она неосуществима, и оказывает специфическое влияние на музыкальное развитие дошкольников. Поэтому так важно использовать все виды музыкальной деятельности.</a:t>
            </a:r>
            <a:endParaRPr lang="ru-RU" sz="2200" b="0" strike="noStrike" spc="-1">
              <a:latin typeface="Arial"/>
            </a:endParaRPr>
          </a:p>
        </p:txBody>
      </p:sp>
      <p:sp>
        <p:nvSpPr>
          <p:cNvPr id="130" name="TextBox 3"/>
          <p:cNvSpPr/>
          <p:nvPr/>
        </p:nvSpPr>
        <p:spPr>
          <a:xfrm>
            <a:off x="1563480" y="157680"/>
            <a:ext cx="6500160" cy="638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tIns="45000" rIns="90000" bIns="45000" anchor="t">
            <a:spAutoFit/>
          </a:bodyPr>
          <a:lstStyle/>
          <a:p>
            <a:pPr>
              <a:lnSpc>
                <a:spcPct val="100000"/>
              </a:lnSpc>
            </a:pPr>
            <a:r>
              <a:rPr lang="ru-RU" sz="3600" b="1" strike="noStrike" spc="-1">
                <a:solidFill>
                  <a:srgbClr val="7030A0"/>
                </a:solidFill>
                <a:latin typeface="Monotype Corsiva"/>
                <a:ea typeface="DejaVu Sans"/>
              </a:rPr>
              <a:t>Музыкально - игровая деятельность</a:t>
            </a:r>
            <a:endParaRPr lang="ru-RU" sz="3600" b="0" strike="noStrike" spc="-1">
              <a:latin typeface="Arial"/>
            </a:endParaRPr>
          </a:p>
        </p:txBody>
      </p:sp>
    </p:spTree>
  </p:cSld>
  <p:clrMapOvr>
    <a:masterClrMapping/>
  </p:clrMapOvr>
  <p:transition/>
  <p:timing/>
</p:sld>
</file>

<file path=ppt/slides/slide9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31" name="PlaceHolder 1"/>
          <p:cNvSpPr>
            <a:spLocks noGrp="1"/>
          </p:cNvSpPr>
          <p:nvPr>
            <p:ph type="title"/>
          </p:nvPr>
        </p:nvSpPr>
        <p:spPr>
          <a:xfrm>
            <a:off x="685800" y="1122480"/>
            <a:ext cx="7770600" cy="2385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b">
            <a:no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132" name="PlaceHolder 2"/>
          <p:cNvSpPr>
            <a:spLocks noGrp="1"/>
          </p:cNvSpPr>
          <p:nvPr>
            <p:ph type="subTitle"/>
          </p:nvPr>
        </p:nvSpPr>
        <p:spPr>
          <a:xfrm>
            <a:off x="1143000" y="3602160"/>
            <a:ext cx="6856200" cy="1653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algn="ctr"/>
            <a:endParaRPr lang="ru-RU" sz="3200" b="0" strike="noStrike" spc="-1">
              <a:latin typeface="Arial"/>
            </a:endParaRPr>
          </a:p>
        </p:txBody>
      </p:sp>
      <p:pic>
        <p:nvPicPr>
          <p:cNvPr id="133" name="Picture 2"/>
          <p:cNvPicPr/>
          <p:nvPr/>
        </p:nvPicPr>
        <p:blipFill>
          <a:blip r:embed="rId2"/>
          <a:stretch>
            <a:fillRect/>
          </a:stretch>
        </p:blipFill>
        <p:spPr>
          <a:xfrm rot="10800000">
            <a:off x="-12240" y="0"/>
            <a:ext cx="9142200" cy="6856200"/>
          </a:xfrm>
          <a:prstGeom prst="rect">
            <a:avLst/>
          </a:prstGeom>
          <a:ln w="0">
            <a:noFill/>
          </a:ln>
        </p:spPr>
      </p:pic>
      <p:pic>
        <p:nvPicPr>
          <p:cNvPr id="134" name="Picture 8"/>
          <p:cNvPicPr/>
          <p:nvPr/>
        </p:nvPicPr>
        <p:blipFill>
          <a:blip r:embed="rId3"/>
          <a:stretch>
            <a:fillRect/>
          </a:stretch>
        </p:blipFill>
        <p:spPr>
          <a:xfrm flipH="1">
            <a:off x="1800" y="2520"/>
            <a:ext cx="9142200" cy="6868080"/>
          </a:xfrm>
          <a:prstGeom prst="rect">
            <a:avLst/>
          </a:prstGeom>
          <a:ln w="0">
            <a:noFill/>
          </a:ln>
        </p:spPr>
      </p:pic>
      <p:sp>
        <p:nvSpPr>
          <p:cNvPr id="135" name="Прямоугольник 9"/>
          <p:cNvSpPr/>
          <p:nvPr/>
        </p:nvSpPr>
        <p:spPr>
          <a:xfrm>
            <a:off x="-8640" y="39240"/>
            <a:ext cx="9142200" cy="6814440"/>
          </a:xfrm>
          <a:prstGeom prst="rect">
            <a:avLst/>
          </a:prstGeom>
          <a:noFill/>
          <a:ln w="762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/>
          <a:lstStyle/>
          <a:p/>
        </p:txBody>
      </p:sp>
      <p:sp>
        <p:nvSpPr>
          <p:cNvPr id="136" name="Прямоугольник 4"/>
          <p:cNvSpPr/>
          <p:nvPr/>
        </p:nvSpPr>
        <p:spPr>
          <a:xfrm>
            <a:off x="289080" y="910080"/>
            <a:ext cx="8709840" cy="4110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tIns="45000" rIns="90000" bIns="4500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2200" b="0" strike="noStrike" spc="-1">
                <a:solidFill>
                  <a:srgbClr val="7030A0"/>
                </a:solidFill>
                <a:latin typeface="Monotype Corsiva"/>
                <a:ea typeface="DejaVu Sans"/>
              </a:rPr>
              <a:t>Рисование - одно из любимых занятий детей, дающее большой простор для проявления их творческой активности.</a:t>
            </a:r>
            <a:endParaRPr lang="ru-RU" sz="2200" b="0" strike="noStrike" spc="-1">
              <a:latin typeface="Arial"/>
            </a:endParaRPr>
          </a:p>
          <a:p>
            <a:pPr algn="ctr">
              <a:lnSpc>
                <a:spcPct val="150000"/>
              </a:lnSpc>
            </a:pPr>
            <a:r>
              <a:rPr lang="ru-RU" sz="2200" b="0" strike="noStrike" spc="-1">
                <a:solidFill>
                  <a:srgbClr val="7030A0"/>
                </a:solidFill>
                <a:latin typeface="Monotype Corsiva"/>
                <a:ea typeface="DejaVu Sans"/>
              </a:rPr>
              <a:t>Для того что бы развить художественно – творческие способности и привить любовь к изобразительному искусству, вызвать интерес к рисованию у детей раннего возраста, нередко используются нетрадиционные способы изображения. </a:t>
            </a:r>
            <a:endParaRPr lang="ru-RU" sz="2200" b="0" strike="noStrike" spc="-1">
              <a:latin typeface="Arial"/>
            </a:endParaRPr>
          </a:p>
          <a:p>
            <a:pPr algn="ctr">
              <a:lnSpc>
                <a:spcPct val="150000"/>
              </a:lnSpc>
            </a:pPr>
            <a:r>
              <a:rPr lang="ru-RU" sz="2200" b="0" strike="noStrike" spc="-1">
                <a:solidFill>
                  <a:srgbClr val="7030A0"/>
                </a:solidFill>
                <a:latin typeface="Monotype Corsiva"/>
                <a:ea typeface="DejaVu Sans"/>
              </a:rPr>
              <a:t>Нетрадиционное рисование доставляет детям множество положительных эмоций, раскрывает возможность хорошо знакомых им предметов в качестве художественных материалов, удивляет своей непредсказуемостью. </a:t>
            </a:r>
            <a:endParaRPr lang="ru-RU" sz="2200" b="0" strike="noStrike" spc="-1">
              <a:latin typeface="Arial"/>
            </a:endParaRPr>
          </a:p>
        </p:txBody>
      </p:sp>
      <p:sp>
        <p:nvSpPr>
          <p:cNvPr id="137" name="TextBox 3"/>
          <p:cNvSpPr/>
          <p:nvPr/>
        </p:nvSpPr>
        <p:spPr>
          <a:xfrm>
            <a:off x="3615480" y="133200"/>
            <a:ext cx="1911240" cy="638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tIns="45000" rIns="90000" bIns="45000" anchor="t">
            <a:spAutoFit/>
          </a:bodyPr>
          <a:lstStyle/>
          <a:p>
            <a:pPr>
              <a:lnSpc>
                <a:spcPct val="100000"/>
              </a:lnSpc>
            </a:pPr>
            <a:r>
              <a:rPr lang="ru-RU" sz="3600" b="1" strike="noStrike" spc="-1">
                <a:solidFill>
                  <a:srgbClr val="7030A0"/>
                </a:solidFill>
                <a:latin typeface="Monotype Corsiva"/>
                <a:ea typeface="DejaVu Sans"/>
              </a:rPr>
              <a:t>Рисование</a:t>
            </a:r>
            <a:endParaRPr lang="ru-RU" sz="3600" b="0" strike="noStrike" spc="-1">
              <a:latin typeface="Arial"/>
            </a:endParaRPr>
          </a:p>
        </p:txBody>
      </p:sp>
    </p:spTree>
  </p:cSld>
  <p:clrMapOvr>
    <a:masterClrMapping/>
  </p:clrMapOvr>
  <p:transition/>
  <p:timing/>
</p:sld>
</file>

<file path=ppt/tags/tag1.xml><?xml version="1.0" encoding="utf-8"?>
<p:tagLst xmlns:p="http://schemas.openxmlformats.org/presentationml/2006/main">
  <p:tag name="AS_NET" val="4.0.30319.42000"/>
  <p:tag name="AS_OS" val="Microsoft Windows NT 10.0.14393.0"/>
  <p:tag name="AS_RELEASE_DATE" val="2019.12.14"/>
  <p:tag name="AS_TITLE" val="Aspose.Slides for .NET 4.0 Client Profile"/>
  <p:tag name="AS_VERSION" val="19.12"/>
</p:tagLst>
</file>

<file path=ppt/theme/theme1.xml><?xml version="1.0" encoding="utf-8"?>
<a:theme xmlns:r="http://schemas.openxmlformats.org/officeDocument/2006/relationships"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r="http://schemas.openxmlformats.org/officeDocument/2006/relationships"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:vt="http://schemas.openxmlformats.org/officeDocument/2006/docPropsVTypes" xmlns="http://schemas.openxmlformats.org/officeDocument/2006/extended-properties">
  <Template>Office Theme</Template>
  <Company/>
  <Paragraphs>75</Paragraphs>
  <Slides>20</Slides>
  <Notes>0</Notes>
  <TotalTime>275</TotalTime>
  <HiddenSlides>0</HiddenSlides>
  <MMClips>0</MMClips>
  <ScaleCrop>0</ScaleCrop>
  <HeadingPairs>
    <vt:vector baseType="variant" size="6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baseType="lpstr" size="29">
      <vt:lpstr>Arial</vt:lpstr>
      <vt:lpstr>DejaVu Sans</vt:lpstr>
      <vt:lpstr>Wingdings</vt:lpstr>
      <vt:lpstr>Symbol</vt:lpstr>
      <vt:lpstr>Calibri Light</vt:lpstr>
      <vt:lpstr>Monotype Corsiva</vt:lpstr>
      <vt:lpstr>Segoe Print</vt:lpstr>
      <vt:lpstr>Impact</vt:lpstr>
      <vt:lpstr>Office Theme</vt:lpstr>
      <vt:lpstr> «Развитие творческих способностей детей раннего возраста в процессе художественно-эстетического воспитания»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 Спасибо за внимание!</vt:lpstr>
    </vt:vector>
  </TitlesOfParts>
  <LinksUpToDate>0</LinksUpToDate>
  <SharedDoc>0</SharedDoc>
  <HyperlinksChanged>0</HyperlinksChanged>
  <Application>Aspose.Slides for .NET</Application>
  <AppVersion>19.1200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dc:title>Презентация PowerPoint</dc:title>
  <dc:creator>Microsoft Office User</dc:creator>
  <cp:revision>32</cp:revision>
  <dcterms:created xsi:type="dcterms:W3CDTF">2021-02-15T12:34:55Z</dcterms:created>
  <dcterms:modified xsi:type="dcterms:W3CDTF">2022-04-28T05:43:41Z</dcterms:modified>
</cp:coreProperties>
</file>

<file path=docProps/custom.xml><?xml version="1.0" encoding="utf-8"?>
<Properties xmlns:vt="http://schemas.openxmlformats.org/officeDocument/2006/docPropsVTypes" xmlns="http://schemas.openxmlformats.org/officeDocument/2006/custom-properties">
  <property fmtid="{D5CDD505-2E9C-101B-9397-08002B2CF9AE}" pid="2" name="NXPowerLiteLastOptimized">
    <vt:lpwstr>11991009</vt:lpwstr>
  </property>
  <property fmtid="{D5CDD505-2E9C-101B-9397-08002B2CF9AE}" pid="3" name="NXPowerLiteSettings">
    <vt:lpwstr>F7000400038000</vt:lpwstr>
  </property>
  <property fmtid="{D5CDD505-2E9C-101B-9397-08002B2CF9AE}" pid="4" name="NXPowerLiteVersion">
    <vt:lpwstr>S9.1.4</vt:lpwstr>
  </property>
  <property fmtid="{D5CDD505-2E9C-101B-9397-08002B2CF9AE}" pid="5" name="PresentationFormat">
    <vt:lpwstr>Экран (4:3)</vt:lpwstr>
  </property>
  <property fmtid="{D5CDD505-2E9C-101B-9397-08002B2CF9AE}" pid="6" name="Slides">
    <vt:i4>19</vt:i4>
  </property>
</Properties>
</file>