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4"/>
  </p:notesMasterIdLst>
  <p:sldIdLst>
    <p:sldId id="284" r:id="rId2"/>
    <p:sldId id="285" r:id="rId3"/>
    <p:sldId id="288" r:id="rId4"/>
    <p:sldId id="256" r:id="rId5"/>
    <p:sldId id="257" r:id="rId6"/>
    <p:sldId id="258" r:id="rId7"/>
    <p:sldId id="273" r:id="rId8"/>
    <p:sldId id="274" r:id="rId9"/>
    <p:sldId id="275" r:id="rId10"/>
    <p:sldId id="276" r:id="rId11"/>
    <p:sldId id="260" r:id="rId12"/>
    <p:sldId id="261" r:id="rId13"/>
    <p:sldId id="270" r:id="rId14"/>
    <p:sldId id="269" r:id="rId15"/>
    <p:sldId id="271" r:id="rId16"/>
    <p:sldId id="272" r:id="rId17"/>
    <p:sldId id="277" r:id="rId18"/>
    <p:sldId id="263" r:id="rId19"/>
    <p:sldId id="267" r:id="rId20"/>
    <p:sldId id="278" r:id="rId21"/>
    <p:sldId id="279" r:id="rId22"/>
    <p:sldId id="28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8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 snapToGrid="0">
      <p:cViewPr>
        <p:scale>
          <a:sx n="76" d="100"/>
          <a:sy n="76" d="100"/>
        </p:scale>
        <p:origin x="-474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1D258-6231-4724-8683-71BAC5A63880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69C00-8609-466B-A795-0E1FB7E7B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4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D7D2B1-43F8-4B6B-90D3-F563E180FBB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FD4045-5602-4FDD-9A3F-D235169B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Муниципальное казенное дошкольное общеобразовательное учреждение Агинский детский сад №3 «Родничок»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77655"/>
            <a:ext cx="10972800" cy="5031705"/>
          </a:xfrm>
        </p:spPr>
        <p:txBody>
          <a:bodyPr/>
          <a:lstStyle/>
          <a:p>
            <a:pPr marL="137160" indent="0" algn="ctr">
              <a:buNone/>
            </a:pPr>
            <a:r>
              <a:rPr lang="ru-RU" b="1" dirty="0">
                <a:ln w="1905">
                  <a:solidFill>
                    <a:srgbClr val="0000CC"/>
                  </a:solidFill>
                </a:ln>
                <a:solidFill>
                  <a:srgbClr val="2D08C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Районное методическое </a:t>
            </a:r>
            <a:r>
              <a:rPr lang="ru-RU" b="1" dirty="0" smtClean="0">
                <a:ln w="1905">
                  <a:solidFill>
                    <a:srgbClr val="0000CC"/>
                  </a:solidFill>
                </a:ln>
                <a:solidFill>
                  <a:srgbClr val="2D08C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объединение</a:t>
            </a:r>
          </a:p>
          <a:p>
            <a:pPr algn="ctr"/>
            <a:endParaRPr lang="ru-RU" b="1" dirty="0">
              <a:ln w="1905">
                <a:solidFill>
                  <a:srgbClr val="0000CC"/>
                </a:solidFill>
              </a:ln>
              <a:solidFill>
                <a:srgbClr val="2D08C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Sakkal Majalla" pitchFamily="2" charset="-78"/>
              </a:rPr>
              <a:t>Инновационные технологии социально- коммуникативного развития детей с ОВЗ старшего дошкольного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Sakkal Majalla" pitchFamily="2" charset="-78"/>
              </a:rPr>
              <a:t>возраста</a:t>
            </a:r>
          </a:p>
          <a:p>
            <a:pPr marL="137160" indent="0" algn="ctr">
              <a:buNone/>
            </a:pP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Sakkal Majalla" pitchFamily="2" charset="-78"/>
            </a:endParaRPr>
          </a:p>
          <a:p>
            <a:pPr marL="137160" indent="0" algn="ctr">
              <a:buNone/>
            </a:pP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Sakkal Majalla" pitchFamily="2" charset="-78"/>
            </a:endParaRPr>
          </a:p>
          <a:p>
            <a:pPr marL="0" indent="0" algn="r">
              <a:buNone/>
              <a:defRPr/>
            </a:pPr>
            <a:r>
              <a:rPr lang="ru-RU" sz="1800" dirty="0">
                <a:ln w="12700">
                  <a:solidFill>
                    <a:srgbClr val="0000FF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Подготовила: педагог-психолог </a:t>
            </a:r>
            <a:endParaRPr lang="ru-RU" sz="1800" dirty="0" smtClean="0">
              <a:ln w="12700">
                <a:solidFill>
                  <a:srgbClr val="0000FF"/>
                </a:solidFill>
                <a:prstDash val="solid"/>
              </a:ln>
              <a:solidFill>
                <a:srgbClr val="0000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</a:endParaRPr>
          </a:p>
          <a:p>
            <a:pPr marL="0" indent="0" algn="r">
              <a:buNone/>
              <a:defRPr/>
            </a:pPr>
            <a:r>
              <a:rPr lang="ru-RU" sz="1800" dirty="0" err="1" smtClean="0">
                <a:ln w="12700">
                  <a:solidFill>
                    <a:srgbClr val="0000FF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Черемшинская</a:t>
            </a:r>
            <a:r>
              <a:rPr lang="ru-RU" sz="1800" dirty="0" smtClean="0">
                <a:ln w="12700">
                  <a:solidFill>
                    <a:srgbClr val="0000FF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1800" dirty="0">
                <a:ln w="12700">
                  <a:solidFill>
                    <a:srgbClr val="0000FF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Анна Александровна</a:t>
            </a:r>
          </a:p>
          <a:p>
            <a:pPr algn="ctr">
              <a:defRPr/>
            </a:pPr>
            <a:endParaRPr lang="ru-RU" sz="3600" dirty="0"/>
          </a:p>
          <a:p>
            <a:endParaRPr lang="en-US" sz="3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2942" y="588723"/>
            <a:ext cx="11548997" cy="553744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II этап (работа  с детьми и  родителями</a:t>
            </a:r>
            <a:r>
              <a:rPr lang="ru-RU" sz="3200" b="1" dirty="0" smtClean="0">
                <a:solidFill>
                  <a:srgbClr val="FF0000"/>
                </a:solidFill>
              </a:rPr>
              <a:t>): </a:t>
            </a:r>
            <a:endParaRPr lang="ru-RU" sz="3200" b="1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0033CC"/>
                </a:solidFill>
              </a:rPr>
              <a:t>- ознакомление детей в группах с технологией «Волшебный телефон»;</a:t>
            </a:r>
          </a:p>
          <a:p>
            <a:r>
              <a:rPr lang="ru-RU" sz="2800" b="1" dirty="0">
                <a:solidFill>
                  <a:srgbClr val="0033CC"/>
                </a:solidFill>
              </a:rPr>
              <a:t> - создание и изучение правил о пользовании Волшебный телефоном, о соблюдении времени во время разговора с использованием песочных часов; </a:t>
            </a:r>
          </a:p>
          <a:p>
            <a:r>
              <a:rPr lang="ru-RU" sz="2800" b="1" dirty="0">
                <a:solidFill>
                  <a:srgbClr val="0033CC"/>
                </a:solidFill>
              </a:rPr>
              <a:t>- ознакомление с местом расположения «Волшебного телефона»;</a:t>
            </a:r>
          </a:p>
          <a:p>
            <a:r>
              <a:rPr lang="ru-RU" sz="2800" b="1" dirty="0">
                <a:solidFill>
                  <a:srgbClr val="0033CC"/>
                </a:solidFill>
              </a:rPr>
              <a:t>- выяснение, какие герои популярны у детей на рефлексивном круге. </a:t>
            </a:r>
          </a:p>
          <a:p>
            <a:endParaRPr lang="ru-RU" sz="2800" b="1" dirty="0">
              <a:solidFill>
                <a:srgbClr val="0033CC"/>
              </a:solidFill>
            </a:endParaRPr>
          </a:p>
          <a:p>
            <a:endParaRPr lang="ru-RU" sz="32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ANNA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277" y="4461411"/>
            <a:ext cx="3590708" cy="239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6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3200" dirty="0">
                <a:solidFill>
                  <a:srgbClr val="FF0000"/>
                </a:solidFill>
                <a:effectLst/>
              </a:rPr>
              <a:t>Технология организации «Волшебного телефона» следующая:</a:t>
            </a:r>
            <a:endParaRPr lang="ru-RU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6569"/>
            <a:ext cx="5047989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- В каждой группе рассказывают, что в саду появился волшебный телефон. Его приносят в группу. Детям объясняют, как им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пользоваться,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 кем можно поговорить и в какое время приходить в кабинет психолога. Как правило, это происходит после полдника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2-3 раза в неделю. </a:t>
            </a:r>
          </a:p>
          <a:p>
            <a:r>
              <a:rPr lang="ru-RU" b="1" dirty="0" smtClean="0"/>
              <a:t> </a:t>
            </a:r>
          </a:p>
        </p:txBody>
      </p:sp>
      <p:pic>
        <p:nvPicPr>
          <p:cNvPr id="1027" name="Picture 3" descr="C:\Users\User\Desktop\волшебный телефон\для през\IMG_11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004" y="909908"/>
            <a:ext cx="4059995" cy="2706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IMG_14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005" y="3425869"/>
            <a:ext cx="4059995" cy="270666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дминистратор\Desktop\tot\IMG_969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331" y="2290277"/>
            <a:ext cx="4086497" cy="272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2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/>
              </a:rPr>
              <a:t>Создание позитивного настроя: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1189" y="1634141"/>
            <a:ext cx="4964482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Какие любимые персонажи мультфильмов и сказок у наших детей. </a:t>
            </a: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b="1" dirty="0">
              <a:solidFill>
                <a:srgbClr val="00B050"/>
              </a:solidFill>
            </a:endParaRP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Демонстрация телефона,  места проведения данной «игры».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213" y="2870280"/>
            <a:ext cx="1947798" cy="205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Администратор\Desktop\tot\IMG_96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091" y="2131528"/>
            <a:ext cx="4120241" cy="288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NNA\Desktop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4369" y="1316346"/>
            <a:ext cx="3329668" cy="225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NNA\Desktop\Рисунок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2332" y="3575487"/>
            <a:ext cx="3373742" cy="194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8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6091" y="914401"/>
            <a:ext cx="11185743" cy="522335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- Самое простое – установить детский игрушечный телефон или рацию. Возможна и установка спаренного телефона: один находится в кабинете психолога, другой рядом с кабинетом психолога в специально оборудованном домике, где должен располагаться телефон для детей. Домик может быть самый простой, типа палатки (шатра), раскрашенный ярким узором; в ней находится домик с телефоном и кресло для ребёнка, а также подсказка в виде пиктограммы, как пользоваться телефоном. Рядом – песочные часы – таким образом дети учатся следить за временем, отпущенным для разговора (обычно 5-10 минут). Чаще всего детям удаётся соблюдать это правило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</a:p>
          <a:p>
            <a:endParaRPr lang="ru-RU" sz="24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68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Что главное в работе по данной технологии?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90181"/>
            <a:ext cx="5384800" cy="483598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Создать </a:t>
            </a:r>
            <a:r>
              <a:rPr lang="ru-RU" sz="2000" b="1" dirty="0">
                <a:solidFill>
                  <a:srgbClr val="00B050"/>
                </a:solidFill>
              </a:rPr>
              <a:t>благоприятные условия: шатёр уединения, мягкие подушки, пледы, красивый сказочный телефон, песочные часы, по которым ребёнок определяет время разговора.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164921"/>
            <a:ext cx="5739704" cy="5561556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sz="3400" b="1" dirty="0" smtClean="0">
                <a:solidFill>
                  <a:srgbClr val="7030A0"/>
                </a:solidFill>
              </a:rPr>
              <a:t> </a:t>
            </a:r>
            <a:r>
              <a:rPr lang="ru-RU" sz="3400" b="1" dirty="0">
                <a:solidFill>
                  <a:srgbClr val="7030A0"/>
                </a:solidFill>
              </a:rPr>
              <a:t>Огромное значение имеет личность ведущего «Волшебного телефона». Наиболее подходит для этой деятельности психолог ДОО, но им может быть любой сотрудник, соответствующий следующим критериям</a:t>
            </a:r>
            <a:r>
              <a:rPr lang="ru-RU" sz="3400" b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3400" b="1" dirty="0" smtClean="0">
                <a:solidFill>
                  <a:srgbClr val="7030A0"/>
                </a:solidFill>
              </a:rPr>
              <a:t>- </a:t>
            </a:r>
            <a:r>
              <a:rPr lang="ru-RU" sz="3400" b="1" dirty="0">
                <a:solidFill>
                  <a:srgbClr val="7030A0"/>
                </a:solidFill>
              </a:rPr>
              <a:t>наличие специальных знаний в области детской психологии;</a:t>
            </a:r>
          </a:p>
          <a:p>
            <a:r>
              <a:rPr lang="ru-RU" sz="3400" b="1" dirty="0">
                <a:solidFill>
                  <a:srgbClr val="7030A0"/>
                </a:solidFill>
              </a:rPr>
              <a:t>- знание детской субкультуры, особенно мультфильмов, которыми увлечены в данный период дети;</a:t>
            </a:r>
          </a:p>
          <a:p>
            <a:r>
              <a:rPr lang="ru-RU" sz="3400" b="1" dirty="0">
                <a:solidFill>
                  <a:srgbClr val="7030A0"/>
                </a:solidFill>
              </a:rPr>
              <a:t>- наличие у взрослых актёрских способностей;</a:t>
            </a:r>
          </a:p>
          <a:p>
            <a:r>
              <a:rPr lang="ru-RU" sz="3400" b="1" dirty="0">
                <a:solidFill>
                  <a:srgbClr val="7030A0"/>
                </a:solidFill>
              </a:rPr>
              <a:t>- способность сохранить конфиденциальность полученной в беседе с ребёнком информации, но вместе с тем умение донести до воспитателя и родителей её смысл, если это необходимо для коррекции развития ребёнка.</a:t>
            </a:r>
          </a:p>
          <a:p>
            <a:endParaRPr lang="ru-RU" dirty="0"/>
          </a:p>
        </p:txBody>
      </p:sp>
      <p:pic>
        <p:nvPicPr>
          <p:cNvPr id="2050" name="Picture 2" descr="C:\Users\ANNA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0" y="2937301"/>
            <a:ext cx="3300184" cy="235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Администратор\Desktop\tot\IMG_97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032" y="4304239"/>
            <a:ext cx="3494919" cy="233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76822" y="676405"/>
            <a:ext cx="10446707" cy="5549967"/>
          </a:xfrm>
        </p:spPr>
        <p:txBody>
          <a:bodyPr>
            <a:noAutofit/>
          </a:bodyPr>
          <a:lstStyle/>
          <a:p>
            <a:r>
              <a:rPr lang="ru-RU" sz="3400" b="1" dirty="0">
                <a:solidFill>
                  <a:srgbClr val="7030A0"/>
                </a:solidFill>
              </a:rPr>
              <a:t>- Как правило, за внедрение этой технологии отвечает психолог, хотя это может быть и любой другой педагог. Предварительно психолог выясняет, какие герои популярны у детей,- для этого опрашивают детей и родителей. Затем намечает примерные вопросы, которые он мог бы задать от лица какого-либо персонажа, и определить цель общения с каждым конкретным ребёнком. Это так же может быть и диагностикой проблем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77855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5885" y="425884"/>
            <a:ext cx="11386159" cy="589975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Вопросы: 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Какие передачи, мультфильмы нравятся тебе больше всего? Почему?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Какие герои мультфильмов тебе нравятся больше всего? Почему?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Какой герой компьютерных игр тебе нравится больше всего? Почему?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С какими героями мультфильмов и компьютерных игр ты бы стал дружить и почему?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Каких героев сказок ты знаешь?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Кто из них тебе нравятся и прочему?</a:t>
            </a:r>
          </a:p>
        </p:txBody>
      </p:sp>
    </p:spTree>
    <p:extLst>
      <p:ext uri="{BB962C8B-B14F-4D97-AF65-F5344CB8AC3E}">
        <p14:creationId xmlns:p14="http://schemas.microsoft.com/office/powerpoint/2010/main" val="330020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III </a:t>
            </a:r>
            <a:r>
              <a:rPr lang="ru-RU" dirty="0">
                <a:solidFill>
                  <a:srgbClr val="FF0000"/>
                </a:solidFill>
                <a:effectLst/>
              </a:rPr>
              <a:t>этап – запуск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технологии: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2021" y="1650306"/>
            <a:ext cx="10613721" cy="4525963"/>
          </a:xfrm>
        </p:spPr>
        <p:txBody>
          <a:bodyPr>
            <a:normAutofit/>
          </a:bodyPr>
          <a:lstStyle/>
          <a:p>
            <a:r>
              <a:rPr lang="ru-RU" sz="3200" b="1" dirty="0"/>
              <a:t>-</a:t>
            </a:r>
            <a:r>
              <a:rPr lang="ru-RU" sz="3200" b="1" dirty="0">
                <a:solidFill>
                  <a:srgbClr val="0033CC"/>
                </a:solidFill>
              </a:rPr>
              <a:t>психолог ведёт журнал, куда записывает проблемы ребёнка и свои дальнейшие действия в отношении коррекции его развития или поведения. 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-определяем цель общения с каждым конкретным ребёнком 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-</a:t>
            </a:r>
            <a:r>
              <a:rPr lang="ru-RU" sz="3200" b="1" dirty="0" err="1">
                <a:solidFill>
                  <a:srgbClr val="0033CC"/>
                </a:solidFill>
              </a:rPr>
              <a:t>конфидециальность</a:t>
            </a:r>
            <a:endParaRPr lang="ru-RU" sz="3200" b="1" dirty="0">
              <a:solidFill>
                <a:srgbClr val="0033CC"/>
              </a:solidFill>
            </a:endParaRPr>
          </a:p>
          <a:p>
            <a:r>
              <a:rPr lang="ru-RU" sz="3200" b="1" dirty="0">
                <a:solidFill>
                  <a:srgbClr val="0033CC"/>
                </a:solidFill>
              </a:rPr>
              <a:t>(даём рекомендации родителям в обобщённой форме)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2712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«Волшебный телефон» работает!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rgbClr val="0070C0"/>
                </a:solidFill>
              </a:rPr>
              <a:t>О</a:t>
            </a:r>
            <a:r>
              <a:rPr lang="ru-RU" sz="2800" b="1" dirty="0" smtClean="0">
                <a:solidFill>
                  <a:srgbClr val="0070C0"/>
                </a:solidFill>
              </a:rPr>
              <a:t>бщение с любимым персонажем наедине по телефону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ANNA\Desktop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194" y="1693120"/>
            <a:ext cx="4126219" cy="463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NNA\Desktop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26" y="3284560"/>
            <a:ext cx="4914291" cy="331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28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2290" y="914400"/>
            <a:ext cx="10480110" cy="5211764"/>
          </a:xfrm>
        </p:spPr>
        <p:txBody>
          <a:bodyPr>
            <a:normAutofit/>
          </a:bodyPr>
          <a:lstStyle/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«Как научиться, не заплакать, если ударился?»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«Как выдернуть зуб, если качается?»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«Девочки не принимают в игру?»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«Что делать, если не хочется спать …»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«Не разрешают смотреть мультфильмы…»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«Ребята бьют и обзываются…»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«Страшно спать одному...»</a:t>
            </a:r>
          </a:p>
          <a:p>
            <a:pPr indent="269875" algn="just" fontAlgn="base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«Не хочется идти в детский сад» и многие другие.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900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521" y="300625"/>
            <a:ext cx="11824569" cy="6008735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ru-RU" alt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комфортной среды, соответствующей индивидуальности каждого ребенка и обеспечивающей психологические условия для успешного развития его личности.</a:t>
            </a:r>
          </a:p>
          <a:p>
            <a:pPr algn="just">
              <a:buFont typeface="Arial" pitchFamily="34" charset="0"/>
              <a:buNone/>
              <a:defRPr/>
            </a:pPr>
            <a:endParaRPr lang="ru-RU" altLang="ru-RU" sz="36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None/>
              <a:defRPr/>
            </a:pPr>
            <a:r>
              <a:rPr lang="ru-RU" alt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образовательной области </a:t>
            </a:r>
            <a:endParaRPr lang="ru-RU" alt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None/>
              <a:defRPr/>
            </a:pPr>
            <a:r>
              <a:rPr lang="ru-RU" alt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Социально-коммуникативное развитие» у детей с ОВЗ</a:t>
            </a:r>
            <a:r>
              <a:rPr lang="ru-RU" alt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Arial" pitchFamily="34" charset="0"/>
              <a:buNone/>
              <a:defRPr/>
            </a:pPr>
            <a:endParaRPr lang="ru-RU" alt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ru-RU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побуждение интереса к себе, окружающему социальному миру;</a:t>
            </a:r>
          </a:p>
          <a:p>
            <a:pPr>
              <a:buFont typeface="Arial" pitchFamily="34" charset="0"/>
              <a:buNone/>
              <a:defRPr/>
            </a:pPr>
            <a:r>
              <a:rPr lang="ru-RU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развитие и тренировка механизмов, обеспечивающих адаптацию ребенка к новым социальным условиям;</a:t>
            </a:r>
          </a:p>
          <a:p>
            <a:pPr>
              <a:buFont typeface="Arial" pitchFamily="34" charset="0"/>
              <a:buNone/>
              <a:defRPr/>
            </a:pPr>
            <a:r>
              <a:rPr lang="ru-RU" alt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отработка средств коммуникации, приемов конструктивного общения и взаимодействия;</a:t>
            </a:r>
          </a:p>
          <a:p>
            <a:pPr>
              <a:buFont typeface="Arial" pitchFamily="34" charset="0"/>
              <a:buNone/>
              <a:defRPr/>
            </a:pPr>
            <a:r>
              <a:rPr lang="ru-RU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развитие эмоционально-личностной сферы и коррекция ее недостатков.</a:t>
            </a:r>
          </a:p>
          <a:p>
            <a:endParaRPr lang="en-US" sz="3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9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62931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Диагностика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психического развития ребёнка: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51978" y="2129425"/>
            <a:ext cx="10668000" cy="4259785"/>
          </a:xfrm>
        </p:spPr>
        <p:txBody>
          <a:bodyPr>
            <a:normAutofit/>
          </a:bodyPr>
          <a:lstStyle/>
          <a:p>
            <a:pPr indent="269875" algn="just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ea typeface="Times New Roman"/>
              </a:rPr>
              <a:t>состояние когнитивных процессов;</a:t>
            </a:r>
          </a:p>
          <a:p>
            <a:pPr indent="269875" algn="just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ea typeface="Times New Roman"/>
              </a:rPr>
              <a:t>особенности эмоционально-волевой сферы; </a:t>
            </a:r>
          </a:p>
          <a:p>
            <a:pPr indent="269875" algn="just">
              <a:spcAft>
                <a:spcPts val="0"/>
              </a:spcAft>
            </a:pPr>
            <a:r>
              <a:rPr lang="ru-RU" sz="3200" b="1" dirty="0">
                <a:solidFill>
                  <a:srgbClr val="0033CC"/>
                </a:solidFill>
                <a:ea typeface="Times New Roman"/>
              </a:rPr>
              <a:t>уровень развития межличностных отношений со взрослыми и сверстниками; </a:t>
            </a:r>
          </a:p>
          <a:p>
            <a:pPr indent="269875" algn="just">
              <a:spcAft>
                <a:spcPts val="0"/>
              </a:spcAft>
            </a:pPr>
            <a:r>
              <a:rPr lang="ru-RU" sz="3200" b="1" dirty="0" err="1">
                <a:solidFill>
                  <a:srgbClr val="0033CC"/>
                </a:solidFill>
                <a:ea typeface="Times New Roman"/>
              </a:rPr>
              <a:t>сформированность</a:t>
            </a:r>
            <a:r>
              <a:rPr lang="ru-RU" sz="3200" b="1" dirty="0">
                <a:solidFill>
                  <a:srgbClr val="0033CC"/>
                </a:solidFill>
                <a:ea typeface="Times New Roman"/>
              </a:rPr>
              <a:t> коммуникативных умений и навыков и т.д.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722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88722"/>
            <a:ext cx="10972800" cy="98955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Трудности: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75574" y="2054268"/>
            <a:ext cx="11256724" cy="4271376"/>
          </a:xfrm>
        </p:spPr>
        <p:txBody>
          <a:bodyPr/>
          <a:lstStyle/>
          <a:p>
            <a:r>
              <a:rPr lang="ru-RU" sz="3200" b="1" dirty="0">
                <a:solidFill>
                  <a:srgbClr val="0033CC"/>
                </a:solidFill>
              </a:rPr>
              <a:t>сомнения, «а правда ли всё это», 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вера, что «этот герой существует на самом деле» и что «телефон на самом деле волшебный». 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знание детской субкультуры, персонажей мультфильмов, 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обладание актёрскими способностями.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27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0312"/>
            <a:ext cx="10972800" cy="96450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Результаты: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17941" y="1009020"/>
            <a:ext cx="6196934" cy="75088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Мы заметили, что ребёнок: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63256" y="2016690"/>
            <a:ext cx="11523944" cy="4321479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- открывается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перед «сказочным героем», рассказывает ему то, что его беспокоит;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доверяет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  сказочному  персонажу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самые сокровенные, волнующие переживания;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- делится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своими незабываемыми впечатлениями с друзьями и родителями, более подробно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и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 открыто сообщает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о своих потребностях не только своим воспитателям, но и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другим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 сотрудникам детского   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сада; 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- ребёнок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привыкает следить за временем разговора, учится планировать свою деятельность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,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      совершенствует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навыки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общения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;</a:t>
            </a:r>
            <a:endParaRPr lang="ru-RU" sz="2000" b="1" dirty="0" smtClean="0">
              <a:solidFill>
                <a:srgbClr val="002060"/>
              </a:solidFill>
              <a:ea typeface="Times New Roman"/>
            </a:endParaRPr>
          </a:p>
          <a:p>
            <a:pPr marL="13716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- выражает </a:t>
            </a:r>
            <a:r>
              <a:rPr lang="ru-RU" sz="2000" b="1" dirty="0">
                <a:solidFill>
                  <a:srgbClr val="002060"/>
                </a:solidFill>
              </a:rPr>
              <a:t>желание становиться лучше, работать над собой, чтобы сообщить о </a:t>
            </a:r>
            <a:r>
              <a:rPr lang="ru-RU" sz="2000" b="1" dirty="0" smtClean="0">
                <a:solidFill>
                  <a:srgbClr val="002060"/>
                </a:solidFill>
              </a:rPr>
              <a:t>достигнутых</a:t>
            </a:r>
          </a:p>
          <a:p>
            <a:pPr marL="13716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результатах любимому </a:t>
            </a:r>
            <a:r>
              <a:rPr lang="ru-RU" sz="2000" b="1" dirty="0">
                <a:solidFill>
                  <a:srgbClr val="002060"/>
                </a:solidFill>
              </a:rPr>
              <a:t>герою во время следующего </a:t>
            </a:r>
            <a:r>
              <a:rPr lang="ru-RU" sz="2000" b="1" dirty="0" smtClean="0">
                <a:solidFill>
                  <a:srgbClr val="002060"/>
                </a:solidFill>
              </a:rPr>
              <a:t>сеанса.</a:t>
            </a:r>
            <a:endParaRPr lang="ru-RU" sz="2000" b="1" dirty="0">
              <a:solidFill>
                <a:srgbClr val="002060"/>
              </a:solidFill>
            </a:endParaRPr>
          </a:p>
          <a:p>
            <a:pPr marL="13716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Несмотря </a:t>
            </a:r>
            <a:r>
              <a:rPr lang="ru-RU" sz="2000" b="1" dirty="0">
                <a:solidFill>
                  <a:srgbClr val="002060"/>
                </a:solidFill>
              </a:rPr>
              <a:t>на нарушение правил детьми, в целом улучшилось поведение в группах;</a:t>
            </a:r>
          </a:p>
          <a:p>
            <a:pPr marL="13716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-</a:t>
            </a:r>
            <a:r>
              <a:rPr lang="ru-RU" sz="2000" b="1" dirty="0">
                <a:solidFill>
                  <a:srgbClr val="002060"/>
                </a:solidFill>
              </a:rPr>
              <a:t>понизилась агрессивность и конфликтность среди детей;</a:t>
            </a:r>
          </a:p>
          <a:p>
            <a:pPr marL="137160" indent="0"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-</a:t>
            </a:r>
            <a:r>
              <a:rPr lang="ru-RU" sz="2000" b="1" dirty="0">
                <a:solidFill>
                  <a:srgbClr val="002060"/>
                </a:solidFill>
              </a:rPr>
              <a:t>повысилась посещаемость детей детского сада.</a:t>
            </a:r>
          </a:p>
          <a:p>
            <a:pPr marL="0" indent="0" algn="just">
              <a:spcAft>
                <a:spcPts val="0"/>
              </a:spcAft>
            </a:pPr>
            <a:endParaRPr lang="ru-RU" sz="1800" b="1" dirty="0">
              <a:solidFill>
                <a:srgbClr val="002060"/>
              </a:solidFill>
              <a:ea typeface="Times New Roman"/>
            </a:endParaRPr>
          </a:p>
          <a:p>
            <a:endParaRPr lang="ru-RU" sz="18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3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312" y="350729"/>
            <a:ext cx="11432088" cy="5958631"/>
          </a:xfrm>
        </p:spPr>
        <p:txBody>
          <a:bodyPr>
            <a:normAutofit/>
          </a:bodyPr>
          <a:lstStyle/>
          <a:p>
            <a:pPr marL="137160" indent="0" algn="r">
              <a:buNone/>
            </a:pPr>
            <a:r>
              <a:rPr lang="ru-RU" sz="3000" b="1" dirty="0" smtClean="0">
                <a:solidFill>
                  <a:srgbClr val="0070C0"/>
                </a:solidFill>
              </a:rPr>
              <a:t> </a:t>
            </a:r>
          </a:p>
          <a:p>
            <a:pPr marL="274320" lvl="0" indent="-274320">
              <a:buClr>
                <a:srgbClr val="A28E6A"/>
              </a:buClr>
              <a:buSzPct val="95000"/>
              <a:buNone/>
            </a:pPr>
            <a:r>
              <a:rPr lang="en-US" sz="1600" b="1" dirty="0" smtClean="0">
                <a:solidFill>
                  <a:prstClr val="black"/>
                </a:solidFill>
                <a:latin typeface="Constantia"/>
              </a:rPr>
              <a:t>                                                  </a:t>
            </a:r>
            <a:r>
              <a:rPr lang="ru-RU" sz="1600" b="1" dirty="0" smtClean="0">
                <a:solidFill>
                  <a:prstClr val="black"/>
                </a:solidFill>
                <a:latin typeface="Constantia"/>
              </a:rPr>
              <a:t>      </a:t>
            </a:r>
            <a:r>
              <a:rPr lang="ru-RU" sz="1800" b="1" dirty="0" smtClean="0">
                <a:solidFill>
                  <a:prstClr val="black"/>
                </a:solidFill>
                <a:latin typeface="Constantia"/>
              </a:rPr>
              <a:t>Ст</a:t>
            </a:r>
            <a:r>
              <a:rPr lang="ru-RU" sz="1800" b="1" dirty="0">
                <a:solidFill>
                  <a:prstClr val="black"/>
                </a:solidFill>
                <a:latin typeface="Constantia"/>
              </a:rPr>
              <a:t>. научный сотрудник ИС РАН </a:t>
            </a:r>
          </a:p>
          <a:p>
            <a:pPr marL="274320" lvl="0" indent="-274320">
              <a:buClr>
                <a:srgbClr val="A28E6A"/>
              </a:buClr>
              <a:buSzPct val="95000"/>
              <a:buNone/>
            </a:pPr>
            <a:r>
              <a:rPr lang="en-US" sz="1800" b="1" dirty="0" smtClean="0">
                <a:solidFill>
                  <a:prstClr val="black"/>
                </a:solidFill>
                <a:latin typeface="Constantia"/>
              </a:rPr>
              <a:t>                                                  </a:t>
            </a:r>
            <a:r>
              <a:rPr lang="ru-RU" sz="1800" b="1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  <a:latin typeface="Constantia"/>
              </a:rPr>
              <a:t> </a:t>
            </a:r>
            <a:r>
              <a:rPr lang="ru-RU" sz="1800" b="1" dirty="0" smtClean="0">
                <a:solidFill>
                  <a:prstClr val="black"/>
                </a:solidFill>
                <a:latin typeface="Constantia"/>
              </a:rPr>
              <a:t>Гришаева </a:t>
            </a:r>
            <a:r>
              <a:rPr lang="ru-RU" sz="1800" b="1" dirty="0">
                <a:solidFill>
                  <a:prstClr val="black"/>
                </a:solidFill>
                <a:latin typeface="Constantia"/>
              </a:rPr>
              <a:t>Наталья Петровна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28600" algn="l"/>
              </a:tabLst>
            </a:pPr>
            <a:endParaRPr lang="ru-RU" sz="32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000" b="1" dirty="0" smtClean="0">
              <a:solidFill>
                <a:srgbClr val="00B050"/>
              </a:solidFill>
            </a:endParaRPr>
          </a:p>
          <a:p>
            <a:endParaRPr lang="en-US" sz="3000" b="1" dirty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20647" y="3029282"/>
            <a:ext cx="79289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1. Проблемная ситуация.​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2. Рефлексивный круг.​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3. Дети – волонтеры.​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4. Волшебный телефон.​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5. Ситуация месяца ​или образовательные события</a:t>
            </a:r>
          </a:p>
        </p:txBody>
      </p:sp>
      <p:pic>
        <p:nvPicPr>
          <p:cNvPr id="1026" name="Picture 2" descr="C:\Users\ANNA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65" y="1425113"/>
            <a:ext cx="2517775" cy="320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91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9857" y="137787"/>
            <a:ext cx="8624947" cy="1290180"/>
          </a:xfrm>
          <a:effectLst>
            <a:glow rad="2286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</a:rPr>
              <a:t>п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едагогическАЯ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  <a:effectLst/>
              </a:rPr>
              <a:t>ТехнологиЯ</a:t>
            </a:r>
            <a:r>
              <a:rPr lang="ru-RU" dirty="0" smtClean="0">
                <a:solidFill>
                  <a:srgbClr val="C00000"/>
                </a:solidFill>
                <a:effectLst/>
              </a:rPr>
              <a:t/>
            </a:r>
            <a:br>
              <a:rPr lang="ru-RU" dirty="0" smtClean="0">
                <a:solidFill>
                  <a:srgbClr val="C00000"/>
                </a:solidFill>
                <a:effectLst/>
              </a:rPr>
            </a:b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«Волшебный телефон»    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175" y="1604973"/>
            <a:ext cx="4716050" cy="4972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07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50730"/>
            <a:ext cx="10972800" cy="5561556"/>
          </a:xfrm>
        </p:spPr>
        <p:txBody>
          <a:bodyPr>
            <a:normAutofit lnSpcReduction="10000"/>
          </a:bodyPr>
          <a:lstStyle/>
          <a:p>
            <a:endParaRPr lang="ru-RU" sz="30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«Волшебный телефон» - педагогическая технология развивающего общения, предложенная  Н.П. Гришаевой. </a:t>
            </a:r>
          </a:p>
          <a:p>
            <a:pPr marL="137160" indent="0" algn="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</a:t>
            </a:r>
          </a:p>
          <a:p>
            <a:endParaRPr lang="en-US" sz="3600" b="1" dirty="0" smtClean="0">
              <a:solidFill>
                <a:srgbClr val="00B050"/>
              </a:solidFill>
            </a:endParaRPr>
          </a:p>
          <a:p>
            <a:r>
              <a:rPr lang="ru-RU" sz="3600" b="1" dirty="0" smtClean="0">
                <a:solidFill>
                  <a:srgbClr val="00B050"/>
                </a:solidFill>
              </a:rPr>
              <a:t>Это телефон доверия для детей, который дает им возможность открыть сказочному персонажу то, что трудно доверить взрослым при очном общении.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1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  <a:effectLst/>
              </a:rPr>
              <a:t>Задачи педагогической технологии</a:t>
            </a:r>
            <a:br>
              <a:rPr lang="ru-RU" sz="3600" b="1" dirty="0" smtClean="0">
                <a:solidFill>
                  <a:srgbClr val="FF0000"/>
                </a:solidFill>
                <a:effectLst/>
              </a:rPr>
            </a:br>
            <a:r>
              <a:rPr lang="ru-RU" sz="3600" b="1" dirty="0" smtClean="0">
                <a:solidFill>
                  <a:srgbClr val="FF0000"/>
                </a:solidFill>
                <a:effectLst/>
              </a:rPr>
              <a:t> «Волшебный телефон»</a:t>
            </a:r>
            <a:endParaRPr lang="ru-RU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Развивать у детей умение самостоятельно выражать свои мысли и чувства; развивать социальную активность.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Понять, что глубинно волнует ребенка, в какой помощи он нуждается.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Определять степень эффективности усвоения ребенком той или иной программы, технологии и т.д.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Дать позитивную инструкцию поведения или задать вопрос для дальнейшего морально-нравственного размышления.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Своевременно реагировать на решение детских проблем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9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Саморегуляция </a:t>
            </a:r>
            <a:br>
              <a:rPr lang="ru-RU" sz="4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(произвольность поведения)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33CC"/>
                </a:solidFill>
              </a:rPr>
              <a:t>Развитие </a:t>
            </a:r>
            <a:r>
              <a:rPr lang="ru-RU" sz="3600" b="1" dirty="0" err="1" smtClean="0">
                <a:solidFill>
                  <a:srgbClr val="0033CC"/>
                </a:solidFill>
              </a:rPr>
              <a:t>саморегуляции</a:t>
            </a:r>
            <a:r>
              <a:rPr lang="ru-RU" sz="3600" b="1" dirty="0" smtClean="0">
                <a:solidFill>
                  <a:srgbClr val="0033CC"/>
                </a:solidFill>
              </a:rPr>
              <a:t> - это одна из центральных линий развития детей старшего дошкольного возраста, это процесс управления человеком собственными психологическими и физиологическими состояниями и поступками.</a:t>
            </a:r>
          </a:p>
          <a:p>
            <a:endParaRPr lang="ru-RU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2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Достоинства данной технологии: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самостоятельность выбора любимого сказочного персонажа для общения;</a:t>
            </a:r>
          </a:p>
          <a:p>
            <a:r>
              <a:rPr lang="ru-RU" sz="3600" b="1" dirty="0" smtClean="0">
                <a:solidFill>
                  <a:srgbClr val="800000"/>
                </a:solidFill>
              </a:rPr>
              <a:t>открытость;</a:t>
            </a:r>
          </a:p>
          <a:p>
            <a:r>
              <a:rPr lang="ru-RU" sz="3600" b="1" dirty="0" smtClean="0">
                <a:solidFill>
                  <a:srgbClr val="800000"/>
                </a:solidFill>
              </a:rPr>
              <a:t>отсутствие прямого контакта «глаза в глаза» со сказочным героем побуждает ребёнка свободно исследовать и проявлять своё «Я».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01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Предварительная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6510" y="1415442"/>
            <a:ext cx="11311001" cy="508556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I этап (работа с педагогами):  </a:t>
            </a:r>
          </a:p>
          <a:p>
            <a:r>
              <a:rPr lang="ru-RU" b="1" dirty="0">
                <a:solidFill>
                  <a:srgbClr val="0033CC"/>
                </a:solidFill>
              </a:rPr>
              <a:t>- проведение семинара с педагогами по ознакомлению с данной технологией; </a:t>
            </a:r>
          </a:p>
          <a:p>
            <a:r>
              <a:rPr lang="ru-RU" b="1" dirty="0">
                <a:solidFill>
                  <a:srgbClr val="0033CC"/>
                </a:solidFill>
              </a:rPr>
              <a:t>- подготовка рекомендаций по внедрению этой технологии в образовательный процесс; </a:t>
            </a:r>
          </a:p>
          <a:p>
            <a:r>
              <a:rPr lang="ru-RU" b="1" dirty="0">
                <a:solidFill>
                  <a:srgbClr val="0033CC"/>
                </a:solidFill>
              </a:rPr>
              <a:t>обсуждение  организационных мероприятий; </a:t>
            </a:r>
          </a:p>
          <a:p>
            <a:r>
              <a:rPr lang="ru-RU" b="1" dirty="0">
                <a:solidFill>
                  <a:srgbClr val="0033CC"/>
                </a:solidFill>
              </a:rPr>
              <a:t>подготовили условия для проведения этой технологии.</a:t>
            </a:r>
          </a:p>
          <a:p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Администратор\Desktop\Документы\фото\IMG_3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152" y="4717221"/>
            <a:ext cx="3048059" cy="2034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29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702</TotalTime>
  <Words>1211</Words>
  <Application>Microsoft Office PowerPoint</Application>
  <PresentationFormat>Произвольный</PresentationFormat>
  <Paragraphs>122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Муниципальное казенное дошкольное общеобразовательное учреждение Агинский детский сад №3 «Родничок» </vt:lpstr>
      <vt:lpstr>Презентация PowerPoint</vt:lpstr>
      <vt:lpstr>Презентация PowerPoint</vt:lpstr>
      <vt:lpstr>педагогическАЯ ТехнологиЯ «Волшебный телефон»    </vt:lpstr>
      <vt:lpstr>Презентация PowerPoint</vt:lpstr>
      <vt:lpstr> Задачи педагогической технологии  «Волшебный телефон»</vt:lpstr>
      <vt:lpstr>Саморегуляция  (произвольность поведения)</vt:lpstr>
      <vt:lpstr>Достоинства данной технологии: </vt:lpstr>
      <vt:lpstr>Предварительная работа</vt:lpstr>
      <vt:lpstr>Презентация PowerPoint</vt:lpstr>
      <vt:lpstr> Технология организации «Волшебного телефона» следующая:</vt:lpstr>
      <vt:lpstr>Создание позитивного настроя:</vt:lpstr>
      <vt:lpstr>Презентация PowerPoint</vt:lpstr>
      <vt:lpstr>Что главное в работе по данной технологии?</vt:lpstr>
      <vt:lpstr>Презентация PowerPoint</vt:lpstr>
      <vt:lpstr>Презентация PowerPoint</vt:lpstr>
      <vt:lpstr>III этап – запуск технологии: </vt:lpstr>
      <vt:lpstr>«Волшебный телефон» работает!</vt:lpstr>
      <vt:lpstr>Презентация PowerPoint</vt:lpstr>
      <vt:lpstr>Диагностика  психического развития ребёнка: </vt:lpstr>
      <vt:lpstr>Трудности:</vt:lpstr>
      <vt:lpstr>Результаты: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развивающего общения   «Волшебный телефон»</dc:title>
  <dc:creator>admin1</dc:creator>
  <cp:lastModifiedBy>ANNA</cp:lastModifiedBy>
  <cp:revision>69</cp:revision>
  <dcterms:created xsi:type="dcterms:W3CDTF">2017-01-20T06:32:12Z</dcterms:created>
  <dcterms:modified xsi:type="dcterms:W3CDTF">2022-04-28T07:35:49Z</dcterms:modified>
</cp:coreProperties>
</file>