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142" y="2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Какими</a:t>
            </a:r>
            <a:r>
              <a:rPr lang="ru-RU" baseline="0" dirty="0"/>
              <a:t> шампунями вы пользуетесь?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Pantene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B7-4029-88FF-BFA1A01779D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Head&amp;Shoulders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B7-4029-88FF-BFA1A01779D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Estel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B7-4029-88FF-BFA1A01779D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Бессульфатные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BB7-4029-88FF-BFA1A01779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57844431"/>
        <c:axId val="2057842351"/>
      </c:barChart>
      <c:catAx>
        <c:axId val="20578444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57842351"/>
        <c:crosses val="autoZero"/>
        <c:auto val="1"/>
        <c:lblAlgn val="ctr"/>
        <c:lblOffset val="100"/>
        <c:noMultiLvlLbl val="0"/>
      </c:catAx>
      <c:valAx>
        <c:axId val="20578423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578444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Почему</a:t>
            </a:r>
            <a:r>
              <a:rPr lang="ru-RU" baseline="0" dirty="0"/>
              <a:t> вы пользуетесь этим средством?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Лист1!$A$2:$A$4</c:f>
              <c:strCache>
                <c:ptCount val="3"/>
                <c:pt idx="0">
                  <c:v>Цена</c:v>
                </c:pt>
                <c:pt idx="1">
                  <c:v>Фирма производителя</c:v>
                </c:pt>
                <c:pt idx="2">
                  <c:v>Состав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</c:v>
                </c:pt>
                <c:pt idx="1">
                  <c:v>13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4F-4FE6-9D7F-44C3F0145D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31T17:38:29.251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31T17:38:29.601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31T17:38:30.170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31T17:38:30.594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3-31T17:38:31.089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CC66C0-93CF-4EE5-9BEC-B2D435985BAA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52496-1A1E-4FED-AA40-CC18C69D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330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891254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77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75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10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1343798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10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02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790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065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3259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17668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90BF917-479C-4FED-99DB-ED270D6074C3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F443D6A-86A5-44D7-B6C0-87D5F9CD56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0427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7.jpeg"/><Relationship Id="rId3" Type="http://schemas.openxmlformats.org/officeDocument/2006/relationships/customXml" Target="../ink/ink1.xml"/><Relationship Id="rId7" Type="http://schemas.openxmlformats.org/officeDocument/2006/relationships/customXml" Target="../ink/ink4.xml"/><Relationship Id="rId12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3.xml"/><Relationship Id="rId11" Type="http://schemas.openxmlformats.org/officeDocument/2006/relationships/image" Target="../media/image5.jpg"/><Relationship Id="rId5" Type="http://schemas.openxmlformats.org/officeDocument/2006/relationships/customXml" Target="../ink/ink2.xml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customXml" Target="../ink/ink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89B880-0B03-4D20-A26E-492DF98D0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1882" y="2164011"/>
            <a:ext cx="8361229" cy="2098226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Учебно-исследовательский проект</a:t>
            </a:r>
            <a:br>
              <a:rPr lang="ru-RU" dirty="0"/>
            </a:br>
            <a:r>
              <a:rPr lang="ru-RU" sz="6700" b="1" dirty="0"/>
              <a:t>Влияние шампуней на кожу головы и волосы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D9BE24-BAD2-4187-911F-83679FAA98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4240" y="3429000"/>
            <a:ext cx="4610099" cy="231298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Проект выполнен</a:t>
            </a:r>
          </a:p>
          <a:p>
            <a:r>
              <a:rPr lang="ru-RU" dirty="0"/>
              <a:t>Вахрушевой Ксенией,</a:t>
            </a:r>
          </a:p>
          <a:p>
            <a:r>
              <a:rPr lang="ru-RU" dirty="0"/>
              <a:t>Ученицей 9 а класса</a:t>
            </a:r>
          </a:p>
          <a:p>
            <a:endParaRPr lang="ru-RU" dirty="0"/>
          </a:p>
          <a:p>
            <a:r>
              <a:rPr lang="ru-RU" dirty="0"/>
              <a:t>Руководитель проекта</a:t>
            </a:r>
          </a:p>
          <a:p>
            <a:r>
              <a:rPr lang="ru-RU" dirty="0"/>
              <a:t>Жукова А.Н.,</a:t>
            </a:r>
          </a:p>
          <a:p>
            <a:r>
              <a:rPr lang="ru-RU" dirty="0"/>
              <a:t>Учитель биологии</a:t>
            </a:r>
          </a:p>
        </p:txBody>
      </p:sp>
    </p:spTree>
    <p:extLst>
      <p:ext uri="{BB962C8B-B14F-4D97-AF65-F5344CB8AC3E}">
        <p14:creationId xmlns:p14="http://schemas.microsoft.com/office/powerpoint/2010/main" val="3170263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4F87B8-2340-4560-A45E-C9412F626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7F2C7B-5115-4794-9550-8AEB09079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538177"/>
            <a:ext cx="9601200" cy="4329223"/>
          </a:xfrm>
        </p:spPr>
        <p:txBody>
          <a:bodyPr>
            <a:normAutofit/>
          </a:bodyPr>
          <a:lstStyle/>
          <a:p>
            <a:r>
              <a:rPr lang="ru-RU" sz="2400" b="1" dirty="0"/>
              <a:t>Актуальность:</a:t>
            </a:r>
          </a:p>
          <a:p>
            <a:pPr marL="0" indent="0">
              <a:buNone/>
            </a:pPr>
            <a:r>
              <a:rPr lang="ru-RU" b="1" dirty="0"/>
              <a:t>Сейчас существует множества средств по уходу за волосами и кожей головы, мы в своей работе рассматриваем шампуни. Но не все шампуни приносят пользу. Чтобы не ошибиться в выборе средства, нужно узнать из чего оно состоит.</a:t>
            </a:r>
          </a:p>
          <a:p>
            <a:r>
              <a:rPr lang="ru-RU" sz="2400" b="1" dirty="0"/>
              <a:t>Гипотеза:</a:t>
            </a:r>
          </a:p>
          <a:p>
            <a:pPr marL="0" indent="0">
              <a:buNone/>
            </a:pPr>
            <a:r>
              <a:rPr lang="ru-RU" b="1" dirty="0"/>
              <a:t>Шампуни с разным составом и свойствами по-разному влияют на кожу головы и косметический уход за волосами.</a:t>
            </a:r>
          </a:p>
          <a:p>
            <a:r>
              <a:rPr lang="ru-RU" sz="2400" b="1" dirty="0"/>
              <a:t>Цель моей работы:</a:t>
            </a:r>
          </a:p>
          <a:p>
            <a:pPr marL="0" indent="0">
              <a:buNone/>
            </a:pPr>
            <a:r>
              <a:rPr lang="ru-RU" b="1" dirty="0"/>
              <a:t>Выяснить, как компоненты, находящиеся в составе шампуня влияют на здоровье кожи головы и уход за волосами.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728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38D48E-39DC-4BD1-812B-33B2D0C6B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685800"/>
            <a:ext cx="1523114" cy="398721"/>
          </a:xfrm>
        </p:spPr>
        <p:txBody>
          <a:bodyPr/>
          <a:lstStyle/>
          <a:p>
            <a:r>
              <a:rPr lang="ru-RU" sz="2800" b="1" dirty="0"/>
              <a:t>ЗАДАЧИ: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D89A8A-6B18-419A-AA4F-4D72F3E6B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Объект исследования: </a:t>
            </a:r>
            <a:r>
              <a:rPr lang="ru-RU" sz="2400" dirty="0"/>
              <a:t>шампунь, как средство ухода и защиты кожи головы.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b="1" dirty="0"/>
              <a:t>Предмет исследования: </a:t>
            </a:r>
            <a:r>
              <a:rPr lang="ru-RU" sz="2400" dirty="0"/>
              <a:t>состав и свойства шампуня, как основные компоненты, влияющие на здоровье и уход кожи головы.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b="1" dirty="0"/>
              <a:t>Методы исследования: </a:t>
            </a:r>
            <a:r>
              <a:rPr lang="ru-RU" sz="2400" dirty="0"/>
              <a:t>анализ, наблюдение, анкетирование, сравнение.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649DEE-3C14-4489-A4BF-9F1CA2126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6310" y="1503474"/>
            <a:ext cx="3855720" cy="4357577"/>
          </a:xfrm>
        </p:spPr>
        <p:txBody>
          <a:bodyPr>
            <a:normAutofit fontScale="92500"/>
          </a:bodyPr>
          <a:lstStyle/>
          <a:p>
            <a:r>
              <a:rPr lang="ru-RU" sz="2600" dirty="0"/>
              <a:t>Изучить историю шампуня</a:t>
            </a:r>
          </a:p>
          <a:p>
            <a:r>
              <a:rPr lang="ru-RU" sz="2600" dirty="0"/>
              <a:t>Изучить состав шампуня</a:t>
            </a:r>
          </a:p>
          <a:p>
            <a:r>
              <a:rPr lang="ru-RU" sz="2600" dirty="0"/>
              <a:t>Изучить влияние биологически активных веществ на кожу головы и структуру волос</a:t>
            </a:r>
          </a:p>
          <a:p>
            <a:r>
              <a:rPr lang="ru-RU" sz="2600" dirty="0"/>
              <a:t>Проанализировать данные социального опроса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030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BA6A196E-5022-4A34-A896-26552AE6C45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256" y="0"/>
            <a:ext cx="4294413" cy="43672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86D599-48A8-416A-B224-8E35D768A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906770" y="2427515"/>
            <a:ext cx="4637316" cy="805542"/>
          </a:xfrm>
        </p:spPr>
        <p:txBody>
          <a:bodyPr>
            <a:normAutofit/>
          </a:bodyPr>
          <a:lstStyle/>
          <a:p>
            <a:r>
              <a:rPr lang="ru-RU" sz="3600" dirty="0"/>
              <a:t>История шампуня</a:t>
            </a: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8E419BC6-F817-44F0-8FEB-E49C5F16BEC7}"/>
              </a:ext>
            </a:extLst>
          </p:cNvPr>
          <p:cNvGrpSpPr/>
          <p:nvPr/>
        </p:nvGrpSpPr>
        <p:grpSpPr>
          <a:xfrm>
            <a:off x="2661600" y="739963"/>
            <a:ext cx="360" cy="360"/>
            <a:chOff x="2661600" y="739963"/>
            <a:chExt cx="360" cy="360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3">
              <p14:nvContentPartPr>
                <p14:cNvPr id="11" name="Рукописный ввод 10">
                  <a:extLst>
                    <a:ext uri="{FF2B5EF4-FFF2-40B4-BE49-F238E27FC236}">
                      <a16:creationId xmlns:a16="http://schemas.microsoft.com/office/drawing/2014/main" id="{E7086107-C703-4022-9D9C-6126DC7A0262}"/>
                    </a:ext>
                  </a:extLst>
                </p14:cNvPr>
                <p14:cNvContentPartPr/>
                <p14:nvPr/>
              </p14:nvContentPartPr>
              <p14:xfrm>
                <a:off x="2661600" y="739963"/>
                <a:ext cx="360" cy="360"/>
              </p14:xfrm>
            </p:contentPart>
          </mc:Choice>
          <mc:Fallback>
            <p:pic>
              <p:nvPicPr>
                <p:cNvPr id="11" name="Рукописный ввод 10">
                  <a:extLst>
                    <a:ext uri="{FF2B5EF4-FFF2-40B4-BE49-F238E27FC236}">
                      <a16:creationId xmlns:a16="http://schemas.microsoft.com/office/drawing/2014/main" id="{E7086107-C703-4022-9D9C-6126DC7A026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643600" y="63232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5">
              <p14:nvContentPartPr>
                <p14:cNvPr id="12" name="Рукописный ввод 11">
                  <a:extLst>
                    <a:ext uri="{FF2B5EF4-FFF2-40B4-BE49-F238E27FC236}">
                      <a16:creationId xmlns:a16="http://schemas.microsoft.com/office/drawing/2014/main" id="{1EEEDC29-1F83-433E-9B02-4DE6DDA588EE}"/>
                    </a:ext>
                  </a:extLst>
                </p14:cNvPr>
                <p14:cNvContentPartPr/>
                <p14:nvPr/>
              </p14:nvContentPartPr>
              <p14:xfrm>
                <a:off x="2661600" y="739963"/>
                <a:ext cx="360" cy="360"/>
              </p14:xfrm>
            </p:contentPart>
          </mc:Choice>
          <mc:Fallback>
            <p:pic>
              <p:nvPicPr>
                <p:cNvPr id="12" name="Рукописный ввод 11">
                  <a:extLst>
                    <a:ext uri="{FF2B5EF4-FFF2-40B4-BE49-F238E27FC236}">
                      <a16:creationId xmlns:a16="http://schemas.microsoft.com/office/drawing/2014/main" id="{1EEEDC29-1F83-433E-9B02-4DE6DDA588E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643600" y="63232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6">
              <p14:nvContentPartPr>
                <p14:cNvPr id="13" name="Рукописный ввод 12">
                  <a:extLst>
                    <a:ext uri="{FF2B5EF4-FFF2-40B4-BE49-F238E27FC236}">
                      <a16:creationId xmlns:a16="http://schemas.microsoft.com/office/drawing/2014/main" id="{59276360-3B94-4A33-A976-A8AACC4C0061}"/>
                    </a:ext>
                  </a:extLst>
                </p14:cNvPr>
                <p14:cNvContentPartPr/>
                <p14:nvPr/>
              </p14:nvContentPartPr>
              <p14:xfrm>
                <a:off x="2661600" y="739963"/>
                <a:ext cx="360" cy="360"/>
              </p14:xfrm>
            </p:contentPart>
          </mc:Choice>
          <mc:Fallback>
            <p:pic>
              <p:nvPicPr>
                <p:cNvPr id="13" name="Рукописный ввод 12">
                  <a:extLst>
                    <a:ext uri="{FF2B5EF4-FFF2-40B4-BE49-F238E27FC236}">
                      <a16:creationId xmlns:a16="http://schemas.microsoft.com/office/drawing/2014/main" id="{59276360-3B94-4A33-A976-A8AACC4C006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643600" y="63232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7">
            <p14:nvContentPartPr>
              <p14:cNvPr id="14" name="Рукописный ввод 13">
                <a:extLst>
                  <a:ext uri="{FF2B5EF4-FFF2-40B4-BE49-F238E27FC236}">
                    <a16:creationId xmlns:a16="http://schemas.microsoft.com/office/drawing/2014/main" id="{42FA3121-117B-407C-9B7A-7DC63E4F22F8}"/>
                  </a:ext>
                </a:extLst>
              </p14:cNvPr>
              <p14:cNvContentPartPr/>
              <p14:nvPr/>
            </p14:nvContentPartPr>
            <p14:xfrm>
              <a:off x="2367120" y="816283"/>
              <a:ext cx="360" cy="360"/>
            </p14:xfrm>
          </p:contentPart>
        </mc:Choice>
        <mc:Fallback>
          <p:pic>
            <p:nvPicPr>
              <p:cNvPr id="14" name="Рукописный ввод 13">
                <a:extLst>
                  <a:ext uri="{FF2B5EF4-FFF2-40B4-BE49-F238E27FC236}">
                    <a16:creationId xmlns:a16="http://schemas.microsoft.com/office/drawing/2014/main" id="{42FA3121-117B-407C-9B7A-7DC63E4F22F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49480" y="70828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9">
            <p14:nvContentPartPr>
              <p14:cNvPr id="15" name="Рукописный ввод 14">
                <a:extLst>
                  <a:ext uri="{FF2B5EF4-FFF2-40B4-BE49-F238E27FC236}">
                    <a16:creationId xmlns:a16="http://schemas.microsoft.com/office/drawing/2014/main" id="{F0959E35-A8EC-4565-AEE9-F17DBED609C7}"/>
                  </a:ext>
                </a:extLst>
              </p14:cNvPr>
              <p14:cNvContentPartPr/>
              <p14:nvPr/>
            </p14:nvContentPartPr>
            <p14:xfrm>
              <a:off x="4223280" y="1360243"/>
              <a:ext cx="360" cy="360"/>
            </p14:xfrm>
          </p:contentPart>
        </mc:Choice>
        <mc:Fallback>
          <p:pic>
            <p:nvPicPr>
              <p:cNvPr id="15" name="Рукописный ввод 14">
                <a:extLst>
                  <a:ext uri="{FF2B5EF4-FFF2-40B4-BE49-F238E27FC236}">
                    <a16:creationId xmlns:a16="http://schemas.microsoft.com/office/drawing/2014/main" id="{F0959E35-A8EC-4565-AEE9-F17DBED609C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205640" y="1252603"/>
                <a:ext cx="36000" cy="216000"/>
              </a:xfrm>
              <a:prstGeom prst="rect">
                <a:avLst/>
              </a:prstGeom>
            </p:spPr>
          </p:pic>
        </mc:Fallback>
      </mc:AlternateContent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914C3B74-BFAC-45E3-930B-56018AAB2F4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60" y="3755954"/>
            <a:ext cx="3638605" cy="2967737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E871457A-E23A-405C-ADF6-4A728687F79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669" y="5444"/>
            <a:ext cx="4294414" cy="2339311"/>
          </a:xfrm>
          <a:prstGeom prst="rect">
            <a:avLst/>
          </a:prstGeo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CBEF10F2-203F-4581-9DF5-EE59AEEC0C3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45" y="1765833"/>
            <a:ext cx="3752139" cy="4781923"/>
          </a:xfrm>
        </p:spPr>
      </p:pic>
    </p:spTree>
    <p:extLst>
      <p:ext uri="{BB962C8B-B14F-4D97-AF65-F5344CB8AC3E}">
        <p14:creationId xmlns:p14="http://schemas.microsoft.com/office/powerpoint/2010/main" val="1399329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1A14F-E202-4716-9BBC-E83CCB9E3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171" y="435429"/>
            <a:ext cx="4405449" cy="1382485"/>
          </a:xfrm>
        </p:spPr>
        <p:txBody>
          <a:bodyPr/>
          <a:lstStyle/>
          <a:p>
            <a:r>
              <a:rPr lang="ru-RU" dirty="0"/>
              <a:t>Классификация шампуней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8F8ADBE-4164-4E1A-B985-E0F36621AE3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3" b="8763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3AD543D-8DFD-4428-8044-FDFBBB32E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0371" y="1937657"/>
            <a:ext cx="4329249" cy="442504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</a:t>
            </a:r>
            <a:r>
              <a:rPr lang="ru-RU" sz="2800" dirty="0"/>
              <a:t>Выделяется несколько шампуней: нормальные, жирные, сухие, вьющиеся, смешанные. Для каждого типа волос созданы специальные шампуни. Поэтому при выборе шампуней будьте внимательней.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310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B84365-2035-4EBF-92AC-DF6F06729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4376057" cy="745671"/>
          </a:xfrm>
        </p:spPr>
        <p:txBody>
          <a:bodyPr/>
          <a:lstStyle/>
          <a:p>
            <a:r>
              <a:rPr lang="ru-RU" b="1" dirty="0"/>
              <a:t>Состав шампуня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A2E904-05E3-4403-BC6A-52A56FF90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31471"/>
            <a:ext cx="9601200" cy="4435929"/>
          </a:xfrm>
        </p:spPr>
        <p:txBody>
          <a:bodyPr/>
          <a:lstStyle/>
          <a:p>
            <a:r>
              <a:rPr lang="ru-RU" sz="2400" dirty="0"/>
              <a:t>Вода</a:t>
            </a:r>
          </a:p>
          <a:p>
            <a:r>
              <a:rPr lang="ru-RU" sz="2400" dirty="0"/>
              <a:t>Поверхностно-активные вещества (ПАВ):</a:t>
            </a:r>
          </a:p>
          <a:p>
            <a:r>
              <a:rPr lang="ru-RU" sz="2400" dirty="0" err="1"/>
              <a:t>Лаурил</a:t>
            </a:r>
            <a:r>
              <a:rPr lang="en-US" sz="2400" dirty="0"/>
              <a:t>/</a:t>
            </a:r>
            <a:r>
              <a:rPr lang="ru-RU" sz="2400" dirty="0" err="1"/>
              <a:t>Лаурет</a:t>
            </a:r>
            <a:r>
              <a:rPr lang="ru-RU" sz="2400" dirty="0"/>
              <a:t> сульфат аммония, </a:t>
            </a:r>
            <a:r>
              <a:rPr lang="ru-RU" sz="2400" dirty="0" err="1"/>
              <a:t>Лаурил</a:t>
            </a:r>
            <a:r>
              <a:rPr lang="ru-RU" sz="2400" dirty="0"/>
              <a:t>/</a:t>
            </a:r>
            <a:r>
              <a:rPr lang="ru-RU" sz="2400" dirty="0" err="1"/>
              <a:t>Лаурет</a:t>
            </a:r>
            <a:r>
              <a:rPr lang="ru-RU" sz="2400" dirty="0"/>
              <a:t> сульфат натрия</a:t>
            </a:r>
          </a:p>
          <a:p>
            <a:r>
              <a:rPr lang="ru-RU" sz="2400" dirty="0" err="1"/>
              <a:t>Кокамидопропилбетаин</a:t>
            </a:r>
            <a:endParaRPr lang="ru-RU" sz="2400" dirty="0"/>
          </a:p>
          <a:p>
            <a:r>
              <a:rPr lang="ru-RU" sz="2400" dirty="0"/>
              <a:t>Цитрат натрия, или натриевая соль лимонной кислоты</a:t>
            </a:r>
          </a:p>
          <a:p>
            <a:r>
              <a:rPr lang="ru-RU" sz="2400" dirty="0"/>
              <a:t>Силикон</a:t>
            </a:r>
          </a:p>
          <a:p>
            <a:r>
              <a:rPr lang="ru-RU" sz="2400" dirty="0" err="1"/>
              <a:t>Пантенол</a:t>
            </a:r>
            <a:endParaRPr lang="ru-RU" sz="2400" dirty="0"/>
          </a:p>
          <a:p>
            <a:r>
              <a:rPr lang="ru-RU" sz="2400" dirty="0"/>
              <a:t>Синтетические ароматизаторы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077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7DE96-F94E-41DF-8812-E6443943B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Анкетирование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247C48A2-83FF-4FBE-BDCD-3AC01A0A94A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18636628"/>
              </p:ext>
            </p:extLst>
          </p:nvPr>
        </p:nvGraphicFramePr>
        <p:xfrm>
          <a:off x="1371600" y="1464129"/>
          <a:ext cx="5153025" cy="4403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1378ADDD-DC76-466C-897F-05226223005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59840252"/>
              </p:ext>
            </p:extLst>
          </p:nvPr>
        </p:nvGraphicFramePr>
        <p:xfrm>
          <a:off x="6524625" y="1513114"/>
          <a:ext cx="5378904" cy="4354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31590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A4273A-69E6-4180-A4F7-F696310C2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3058886" cy="59327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1FBB73-0C3B-44A9-9F65-8818C5624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1545771"/>
            <a:ext cx="9715500" cy="43216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Изучив данную тему, можно сделать вывод, что важно понимать состав шампуней, чтобы он положительно влиял на состояние кожи головы. Вместе с тем знания состава не гарантирует стопроцентного положительного результата, так как не являясь химиком-технологом, вы не можете определить процентный состав того или иного вещества. Поэтому следует выбирать шампуни, которые подходят и нравятся </a:t>
            </a:r>
            <a:r>
              <a:rPr lang="ru-RU" sz="2800"/>
              <a:t>именно вам.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69372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14BC4-C528-42BC-A036-46DA3D8C4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72143"/>
            <a:ext cx="5181600" cy="419100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Список использованной литературы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EDE2FD-A743-46DE-B154-AC2866F6D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5286" y="865415"/>
            <a:ext cx="11027228" cy="558437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https://</a:t>
            </a:r>
            <a:r>
              <a:rPr lang="ru-RU" dirty="0"/>
              <a:t>история-</a:t>
            </a:r>
            <a:r>
              <a:rPr lang="ru-RU" dirty="0" err="1"/>
              <a:t>вещей.рф</a:t>
            </a:r>
            <a:r>
              <a:rPr lang="ru-RU" dirty="0"/>
              <a:t>/</a:t>
            </a:r>
            <a:r>
              <a:rPr lang="en-US" dirty="0" err="1"/>
              <a:t>byitovaya-himiya</a:t>
            </a:r>
            <a:r>
              <a:rPr lang="en-US" dirty="0"/>
              <a:t>/istoriya-shampunya.html</a:t>
            </a:r>
          </a:p>
          <a:p>
            <a:r>
              <a:rPr lang="en-US" dirty="0"/>
              <a:t>https://myshampoo.ru/</a:t>
            </a:r>
          </a:p>
          <a:p>
            <a:r>
              <a:rPr lang="en-US" dirty="0"/>
              <a:t>https://myshampoo.ru/istoriya-shampunya/</a:t>
            </a:r>
          </a:p>
          <a:p>
            <a:r>
              <a:rPr lang="en-US" dirty="0"/>
              <a:t>http://www.kapitalpress.ru/kapitalist/archive/2011/53/1565/</a:t>
            </a:r>
          </a:p>
          <a:p>
            <a:r>
              <a:rPr lang="en-US" dirty="0"/>
              <a:t>https://azbyka.ru/zdorovie/vrednye-shampuni-dlya-volos-vse-o-sostave-shampunej#:~:text=</a:t>
            </a:r>
            <a:r>
              <a:rPr lang="ru-RU" dirty="0"/>
              <a:t>Поверхностно%20активные%20вещества%20в%20составе,стабилизатор%20пены%2</a:t>
            </a:r>
            <a:r>
              <a:rPr lang="en-US" dirty="0"/>
              <a:t>C%20</a:t>
            </a:r>
            <a:r>
              <a:rPr lang="ru-RU" dirty="0"/>
              <a:t>пеногаситель.%20Консерванты.%20Ароматизаторы</a:t>
            </a:r>
          </a:p>
          <a:p>
            <a:r>
              <a:rPr lang="en-US" dirty="0"/>
              <a:t>https://ru.wikipedia.org/wiki/</a:t>
            </a:r>
            <a:r>
              <a:rPr lang="ru-RU" dirty="0" err="1"/>
              <a:t>Кокамидопропилбетаин</a:t>
            </a:r>
            <a:endParaRPr lang="ru-RU" dirty="0"/>
          </a:p>
          <a:p>
            <a:r>
              <a:rPr lang="en-US" dirty="0"/>
              <a:t>https://cosmasi.ru/blog/uhod-za-volosami-blog/dobrye-i-zlye-dobavki-silikony-v-shampune.html</a:t>
            </a:r>
          </a:p>
          <a:p>
            <a:r>
              <a:rPr lang="en-US" dirty="0"/>
              <a:t>https://figaro.space/uhod-za-volosami/vitaminy-dlya-volos/pantenol-idealnoe-sredstvo.html</a:t>
            </a:r>
          </a:p>
          <a:p>
            <a:r>
              <a:rPr lang="en-US" dirty="0"/>
              <a:t>http://hairzone.ru/health/chitaem-mezhdu-strok-sostav-sredstv-po-uxodu-za-volosami/#:~:text=</a:t>
            </a:r>
            <a:r>
              <a:rPr lang="ru-RU" dirty="0"/>
              <a:t>Спирт%20(этанол%2</a:t>
            </a:r>
            <a:r>
              <a:rPr lang="en-US" dirty="0"/>
              <a:t>C%20</a:t>
            </a:r>
            <a:r>
              <a:rPr lang="ru-RU" dirty="0"/>
              <a:t>этиловый%20спирт%2</a:t>
            </a:r>
            <a:r>
              <a:rPr lang="en-US" dirty="0"/>
              <a:t>C%20Ethanol),</a:t>
            </a:r>
            <a:r>
              <a:rPr lang="ru-RU" dirty="0"/>
              <a:t>Недостаток%20спирта%20–%20пересушивает%20волосы</a:t>
            </a:r>
          </a:p>
          <a:p>
            <a:r>
              <a:rPr lang="en-US" dirty="0"/>
              <a:t>https://www.centre-trichology.ru/stati/shampuni-chast-1-obshhie-svedenija/#:~:text=</a:t>
            </a:r>
            <a:r>
              <a:rPr lang="ru-RU" dirty="0"/>
              <a:t>Самая%20распространенная%20классификация%20шампуней%20—,нормальные%20волосы%20встречаются%20довольно%20редко</a:t>
            </a:r>
          </a:p>
          <a:p>
            <a:r>
              <a:rPr lang="en-US" dirty="0"/>
              <a:t>https://studopedia.ru/22_58736_klassifikatsiya-shampuney.html</a:t>
            </a:r>
          </a:p>
          <a:p>
            <a:r>
              <a:rPr lang="en-US" dirty="0"/>
              <a:t>https://www.voloskova.ru/spravka/296-vrednye-komponenty-shampuney-na-chto-obratit-vnimanie-pri-vybore-shampunya.html</a:t>
            </a:r>
          </a:p>
          <a:p>
            <a:r>
              <a:rPr lang="en-US" dirty="0"/>
              <a:t>https://hair-trends.ru/sredstva-dlya-uhoda/vrednye-komponenty-v-shampunyah/</a:t>
            </a:r>
          </a:p>
          <a:p>
            <a:r>
              <a:rPr lang="en-US" dirty="0"/>
              <a:t>https://cosmasi.ru/blog/uhod-za-volosami-blog/dobryie-i-zlyie-dobavki-sulfatyi-v-shampunyah.html</a:t>
            </a:r>
          </a:p>
          <a:p>
            <a:r>
              <a:rPr lang="en-US" dirty="0"/>
              <a:t>https://www.lunifera.ru/blog/silikon-dlya-volos/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9806230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162</TotalTime>
  <Words>568</Words>
  <Application>Microsoft Office PowerPoint</Application>
  <PresentationFormat>Широкоэкранный</PresentationFormat>
  <Paragraphs>58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Calibri</vt:lpstr>
      <vt:lpstr>Franklin Gothic Book</vt:lpstr>
      <vt:lpstr>Уголки</vt:lpstr>
      <vt:lpstr>Учебно-исследовательский проект Влияние шампуней на кожу головы и волосы</vt:lpstr>
      <vt:lpstr>Введение</vt:lpstr>
      <vt:lpstr>ЗАДАЧИ:</vt:lpstr>
      <vt:lpstr>История шампуня</vt:lpstr>
      <vt:lpstr>Классификация шампуней </vt:lpstr>
      <vt:lpstr>Состав шампуня</vt:lpstr>
      <vt:lpstr>Анкетирование</vt:lpstr>
      <vt:lpstr>Заключение</vt:lpstr>
      <vt:lpstr>Список использованной литературы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Учебно-исследовательский проект Влияние шампуней на кожу головы и волосы</dc:title>
  <dc:creator>Виктор Галкин</dc:creator>
  <cp:lastModifiedBy>Виктор Галкин</cp:lastModifiedBy>
  <cp:revision>1</cp:revision>
  <dcterms:created xsi:type="dcterms:W3CDTF">2022-03-31T16:35:54Z</dcterms:created>
  <dcterms:modified xsi:type="dcterms:W3CDTF">2022-03-31T19:18:42Z</dcterms:modified>
</cp:coreProperties>
</file>