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2" r:id="rId1"/>
  </p:sldMasterIdLst>
  <p:notesMasterIdLst>
    <p:notesMasterId r:id="rId24"/>
  </p:notesMasterIdLst>
  <p:sldIdLst>
    <p:sldId id="256" r:id="rId2"/>
    <p:sldId id="258" r:id="rId3"/>
    <p:sldId id="259" r:id="rId4"/>
    <p:sldId id="261" r:id="rId5"/>
    <p:sldId id="262" r:id="rId6"/>
    <p:sldId id="260" r:id="rId7"/>
    <p:sldId id="257" r:id="rId8"/>
    <p:sldId id="268" r:id="rId9"/>
    <p:sldId id="267" r:id="rId10"/>
    <p:sldId id="266" r:id="rId11"/>
    <p:sldId id="265" r:id="rId12"/>
    <p:sldId id="264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EA8D8-FFC5-4B6C-A4AF-E24BAD07FDAC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D4B86-A5BF-4586-8EDF-1D168915E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D4B86-A5BF-4586-8EDF-1D168915EF4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5072098" cy="171451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Муниципальное  бюджетное общеобразовательное учреждение «Средняя школа №5имени Героя Советского Союза Г.А.Назарьева»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72428" cy="2857520"/>
          </a:xfrm>
        </p:spPr>
        <p:txBody>
          <a:bodyPr>
            <a:normAutofit/>
          </a:bodyPr>
          <a:lstStyle/>
          <a:p>
            <a:r>
              <a:rPr lang="ru-RU" b="1" dirty="0" smtClean="0"/>
              <a:t>«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Творческая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деятельность  учащихся младших классов на уроках-проектах».</a:t>
            </a:r>
            <a:endParaRPr lang="en-US" sz="4000" dirty="0" smtClean="0"/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Миронова И.Б.учитель начальных     классов ,высшая категория.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33400"/>
            <a:ext cx="8183562" cy="6096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«Узоры на посуде.»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SDC14155.JPG" id="4" name="Содержимое 3"/>
          <p:cNvPicPr>
            <a:picLocks noChangeAspect="1" noGrp="1"/>
          </p:cNvPicPr>
          <p:nvPr>
            <p:ph idx="1"/>
          </p:nvPr>
        </p:nvPicPr>
        <p:blipFill>
          <a:blip cstate="print" r:embed="rId2"/>
          <a:srcRect b="51" r="-8"/>
          <a:stretch>
            <a:fillRect/>
          </a:stretch>
        </p:blipFill>
        <p:spPr>
          <a:xfrm>
            <a:off x="175667" y="1214422"/>
            <a:ext cx="3324763" cy="292895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SDC14154.JPG" id="5" name="Рисунок 4"/>
          <p:cNvPicPr>
            <a:picLocks noChangeAspect="1"/>
          </p:cNvPicPr>
          <p:nvPr/>
        </p:nvPicPr>
        <p:blipFill>
          <a:blip cstate="print" r:embed="rId3"/>
          <a:srcRect b="-1" r="13"/>
          <a:stretch>
            <a:fillRect/>
          </a:stretch>
        </p:blipFill>
        <p:spPr>
          <a:xfrm>
            <a:off x="3571868" y="2714620"/>
            <a:ext cx="5143536" cy="342902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572428" cy="128588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«Красная книга».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SDC14163.JPG" id="44035" name="Рисунок 7"/>
          <p:cNvPicPr>
            <a:picLocks noChangeAspect="1"/>
          </p:cNvPicPr>
          <p:nvPr/>
        </p:nvPicPr>
        <p:blipFill>
          <a:blip cstate="print" r:embed="rId2"/>
          <a:srcRect b="1790" r="3"/>
          <a:stretch>
            <a:fillRect/>
          </a:stretch>
        </p:blipFill>
        <p:spPr bwMode="auto">
          <a:xfrm>
            <a:off x="785786" y="1428736"/>
            <a:ext cx="7572428" cy="457203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33400"/>
            <a:ext cx="8183562" cy="609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«Моя малая родина».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006.jpg" id="4" name="Рисунок 3"/>
          <p:cNvPicPr>
            <a:picLocks noChangeAspect="1"/>
          </p:cNvPicPr>
          <p:nvPr/>
        </p:nvPicPr>
        <p:blipFill>
          <a:blip cstate="print" r:embed="rId2"/>
          <a:srcRect b="37" r="56"/>
          <a:stretch>
            <a:fillRect/>
          </a:stretch>
        </p:blipFill>
        <p:spPr>
          <a:xfrm>
            <a:off x="0" y="1428736"/>
            <a:ext cx="2928926" cy="492922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007.jpg" id="5" name="Рисунок 4"/>
          <p:cNvPicPr>
            <a:picLocks noChangeAspect="1"/>
          </p:cNvPicPr>
          <p:nvPr/>
        </p:nvPicPr>
        <p:blipFill>
          <a:blip cstate="print" r:embed="rId3"/>
          <a:srcRect b="7" r="74"/>
          <a:stretch>
            <a:fillRect/>
          </a:stretch>
        </p:blipFill>
        <p:spPr>
          <a:xfrm>
            <a:off x="6072198" y="1428736"/>
            <a:ext cx="2643206" cy="478634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008.jpg" id="6" name="Рисунок 5"/>
          <p:cNvPicPr>
            <a:picLocks noChangeAspect="1"/>
          </p:cNvPicPr>
          <p:nvPr/>
        </p:nvPicPr>
        <p:blipFill>
          <a:blip cstate="print" r:embed="rId4"/>
          <a:srcRect b="35" r="31"/>
          <a:stretch>
            <a:fillRect/>
          </a:stretch>
        </p:blipFill>
        <p:spPr>
          <a:xfrm>
            <a:off x="3000364" y="1500174"/>
            <a:ext cx="3000396" cy="478634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7786742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 «Мои домашние питомцы».</a:t>
            </a:r>
            <a:endParaRPr lang="ru-RU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00174"/>
            <a:ext cx="7143800" cy="4610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7715304" cy="78581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«Красная книга.»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SDC14163.JPG" id="44035" name="Рисунок 7"/>
          <p:cNvPicPr>
            <a:picLocks noChangeAspect="1"/>
          </p:cNvPicPr>
          <p:nvPr/>
        </p:nvPicPr>
        <p:blipFill>
          <a:blip cstate="print" r:embed="rId2"/>
          <a:srcRect b="-4" r="1883"/>
          <a:stretch>
            <a:fillRect/>
          </a:stretch>
        </p:blipFill>
        <p:spPr bwMode="auto">
          <a:xfrm>
            <a:off x="629210" y="1571611"/>
            <a:ext cx="7300376" cy="457203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929618" cy="8572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День космонавтики.</a:t>
            </a:r>
            <a:endParaRPr lang="ru-RU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1357298"/>
            <a:ext cx="6929485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714356"/>
            <a:ext cx="7143800" cy="1000132"/>
          </a:xfrm>
        </p:spPr>
        <p:txBody>
          <a:bodyPr>
            <a:normAutofit/>
          </a:bodyPr>
          <a:lstStyle/>
          <a:p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«Математика вокруг нас».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H:\1класс мероприятия\Математика в пословицах\20201030_131521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13" r="8"/>
          <a:stretch>
            <a:fillRect/>
          </a:stretch>
        </p:blipFill>
        <p:spPr bwMode="auto">
          <a:xfrm>
            <a:off x="1142975" y="1571612"/>
            <a:ext cx="7363041" cy="435771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7158" y="500042"/>
            <a:ext cx="7572428" cy="1000132"/>
          </a:xfrm>
        </p:spPr>
        <p:txBody>
          <a:bodyPr>
            <a:normAutofit/>
          </a:bodyPr>
          <a:lstStyle/>
          <a:p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На пороге осень</a:t>
            </a:r>
            <a:r>
              <a:rPr dirty="0" lang="ru-RU" smtClean="0"/>
              <a:t>.</a:t>
            </a:r>
            <a:endParaRPr dirty="0" lang="ru-RU"/>
          </a:p>
        </p:txBody>
      </p:sp>
      <p:pic>
        <p:nvPicPr>
          <p:cNvPr id="2050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tretch>
            <a:fillRect/>
          </a:stretch>
        </p:blipFill>
        <p:spPr bwMode="auto">
          <a:xfrm>
            <a:off x="571472" y="2357430"/>
            <a:ext cx="2491989" cy="332265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rrowheads="1" noChangeAspect="1"/>
          </p:cNvPicPr>
          <p:nvPr/>
        </p:nvPicPr>
        <p:blipFill>
          <a:blip cstate="print" r:embed="rId3"/>
          <a:srcRect b="29" r="24"/>
          <a:stretch>
            <a:fillRect/>
          </a:stretch>
        </p:blipFill>
        <p:spPr bwMode="auto">
          <a:xfrm>
            <a:off x="3286116" y="1357298"/>
            <a:ext cx="5214942" cy="301588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7500990" cy="714380"/>
          </a:xfrm>
        </p:spPr>
        <p:txBody>
          <a:bodyPr>
            <a:normAutofit/>
          </a:bodyPr>
          <a:lstStyle/>
          <a:p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«Моя семья».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id="8" name="Picture 3"/>
          <p:cNvPicPr>
            <a:picLocks noChangeArrowheads="1" noChangeAspect="1" noGrp="1"/>
          </p:cNvPicPr>
          <p:nvPr>
            <p:ph idx="2" sz="quarter"/>
          </p:nvPr>
        </p:nvPicPr>
        <p:blipFill>
          <a:blip cstate="print" r:embed="rId2"/>
          <a:srcRect b="-35" l="-2501" r="-38"/>
          <a:stretch>
            <a:fillRect/>
          </a:stretch>
        </p:blipFill>
        <p:spPr bwMode="auto">
          <a:xfrm>
            <a:off x="357158" y="1571612"/>
            <a:ext cx="2928958" cy="35719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/>
          <p:cNvPicPr>
            <a:picLocks noChangeArrowheads="1" noChangeAspect="1"/>
          </p:cNvPicPr>
          <p:nvPr/>
        </p:nvPicPr>
        <p:blipFill>
          <a:blip cstate="print" r:embed="rId3"/>
          <a:srcRect b="57" r="12"/>
          <a:stretch>
            <a:fillRect/>
          </a:stretch>
        </p:blipFill>
        <p:spPr bwMode="auto">
          <a:xfrm>
            <a:off x="3929058" y="1621618"/>
            <a:ext cx="4143404" cy="3521893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7901014" cy="857240"/>
          </a:xfrm>
        </p:spPr>
        <p:txBody>
          <a:bodyPr>
            <a:normAutofit/>
          </a:bodyPr>
          <a:lstStyle/>
          <a:p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«Загадки».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id="5122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 b="19" r="18"/>
          <a:stretch>
            <a:fillRect/>
          </a:stretch>
        </p:blipFill>
        <p:spPr bwMode="auto">
          <a:xfrm flipH="1" flipV="1">
            <a:off x="857224" y="2143116"/>
            <a:ext cx="7499616" cy="400052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58204" cy="5574428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 проектов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способы организации самостоятельной деятельности обучающихся по достижению определенного результата. Он ориентирован на интерес, на творческую самореализацию развивающейся личности обучающегося, развитие его интеллектуальных и физических  возможностей, волевых качеств и творческих способностей в процессе деятельности по решению какой-либо интересующей его проблемы.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«Скороговорки».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id="614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 b="31" r="7"/>
          <a:stretch>
            <a:fillRect/>
          </a:stretch>
        </p:blipFill>
        <p:spPr bwMode="auto">
          <a:xfrm flipH="1" flipV="1">
            <a:off x="754610" y="1928802"/>
            <a:ext cx="7389289" cy="421484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43000"/>
            <a:ext cx="8143932" cy="714364"/>
          </a:xfrm>
        </p:spPr>
        <p:txBody>
          <a:bodyPr>
            <a:normAutofit/>
          </a:bodyPr>
          <a:lstStyle/>
          <a:p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Проект«Моя школа».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id="102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 b="6" r="-18"/>
          <a:stretch>
            <a:fillRect/>
          </a:stretch>
        </p:blipFill>
        <p:spPr bwMode="auto">
          <a:xfrm>
            <a:off x="428596" y="1785926"/>
            <a:ext cx="7957464" cy="4429155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7786742" cy="4286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8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503238" y="609600"/>
            <a:ext cx="7783538" cy="1176326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Классификация проектов.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554551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исследовательские,</a:t>
            </a:r>
          </a:p>
          <a:p>
            <a:pPr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творческие,</a:t>
            </a:r>
          </a:p>
          <a:p>
            <a:pPr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практико-ориентированные,</a:t>
            </a:r>
          </a:p>
          <a:p>
            <a:pPr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информационные,</a:t>
            </a:r>
          </a:p>
          <a:p>
            <a:pPr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приключенческие, игровые,</a:t>
            </a:r>
          </a:p>
          <a:p>
            <a:pPr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телекоммуникационные.</a:t>
            </a:r>
          </a:p>
          <a:p>
            <a:pPr eaLnBrk="1" hangingPunct="1">
              <a:buFontTx/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642910" y="642918"/>
            <a:ext cx="7143800" cy="928694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</a:t>
            </a: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ебный проект с точки зрения учащегося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931486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b="1" i="1" dirty="0" smtClean="0"/>
              <a:t>  </a:t>
            </a: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это возможность делать что-то интересное самостоятельно, в группе или самому, максимально используя свои возможности; это деятельность, позволяющая проявить себя, попробовать свои силы, приложить свои знания, принести пользу и показать публично достигнутый результат; это деятельность, направленная на решение интересной проблемы, сформулированной самими учащимися в виде цели и задачи, когда результат этой деятельности – найденный способ решения проблемы – носит практический характер, имеет важное прикладное значение и, что весьма важно, интересен и значим для самих открывателей.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 bwMode="auto">
          <a:xfrm>
            <a:off x="357158" y="785794"/>
            <a:ext cx="8229600" cy="10668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Учебный проект с точки зрения учителя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714348" y="1785926"/>
            <a:ext cx="8001056" cy="435771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это дидактическое средство, позволяющее обучать проектированию, т.е. целенаправленной деятельности по нахождению способа решения проблемы путем решения задач, вытекающих из этой проблемы при рассмотрении ее в определенной ситуации.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>
          <a:xfrm>
            <a:off x="285720" y="714356"/>
            <a:ext cx="6715172" cy="107157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Творческие проекты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86808" cy="428628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dirty="0" smtClean="0"/>
              <a:t>       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Творческие проекты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 имеют детально проработанной структуры совместной деятельности учащихся – она только намечается и далее развивается в соответствии с требованиями к форме и жанру конечного результата. Это может быть стенная газета, сценарий праздника, конференция и т.д.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428604"/>
            <a:ext cx="8001056" cy="857256"/>
          </a:xfrm>
        </p:spPr>
        <p:txBody>
          <a:bodyPr>
            <a:normAutofit/>
          </a:bodyPr>
          <a:lstStyle/>
          <a:p>
            <a:r>
              <a:rPr b="1" dirty="0" lang="ru-RU" smtClean="0" sz="3200">
                <a:latin charset="0" pitchFamily="34" typeface="Arial"/>
                <a:cs charset="0" pitchFamily="34" typeface="Arial"/>
              </a:rPr>
              <a:t>Проект «Береги воду»!</a:t>
            </a:r>
            <a:endParaRPr b="1" dirty="0" lang="ru-RU" sz="3200"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DSC02920.JPG" id="4" name="Содержимое 6"/>
          <p:cNvPicPr>
            <a:picLocks noChangeAspect="1"/>
          </p:cNvPicPr>
          <p:nvPr/>
        </p:nvPicPr>
        <p:blipFill>
          <a:blip cstate="print" r:embed="rId2"/>
          <a:srcRect b="-1" r="-51"/>
          <a:stretch>
            <a:fillRect/>
          </a:stretch>
        </p:blipFill>
        <p:spPr>
          <a:xfrm>
            <a:off x="500034" y="1500174"/>
            <a:ext cx="8072494" cy="435771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429652" cy="107157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«Рассказ о слове».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SDC14411.JPG" id="4" name="Содержимое 3"/>
          <p:cNvPicPr>
            <a:picLocks noChangeAspect="1" noGrp="1"/>
          </p:cNvPicPr>
          <p:nvPr>
            <p:ph idx="1"/>
          </p:nvPr>
        </p:nvPicPr>
        <p:blipFill>
          <a:blip cstate="print" r:embed="rId2"/>
          <a:srcRect b="-27" r="33"/>
          <a:stretch>
            <a:fillRect/>
          </a:stretch>
        </p:blipFill>
        <p:spPr>
          <a:xfrm>
            <a:off x="642910" y="1571612"/>
            <a:ext cx="7773754" cy="428628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428604"/>
            <a:ext cx="7858180" cy="128588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b="1" dirty="0" lang="ru-RU" smtClean="0" sz="3200">
                <a:solidFill>
                  <a:srgbClr val="002060"/>
                </a:solidFill>
                <a:latin charset="0" pitchFamily="34" typeface="Arial"/>
                <a:cs charset="0" pitchFamily="34" typeface="Arial"/>
              </a:rPr>
              <a:t>Проект «Моя родословная».</a:t>
            </a:r>
            <a:endParaRPr b="1" dirty="0" lang="ru-RU" sz="3200">
              <a:solidFill>
                <a:srgbClr val="002060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SDC14199.JPG" id="6" name="Содержимое 5"/>
          <p:cNvPicPr>
            <a:picLocks noChangeAspect="1" noGrp="1"/>
          </p:cNvPicPr>
          <p:nvPr>
            <p:ph idx="1" sz="half"/>
          </p:nvPr>
        </p:nvPicPr>
        <p:blipFill>
          <a:blip cstate="print" r:embed="rId2"/>
          <a:srcRect b="111" r="5"/>
          <a:stretch>
            <a:fillRect/>
          </a:stretch>
        </p:blipFill>
        <p:spPr>
          <a:xfrm>
            <a:off x="285720" y="1500174"/>
            <a:ext cx="3214710" cy="475218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SDC14200.JPG" id="7" name="Рисунок 6"/>
          <p:cNvPicPr>
            <a:picLocks noChangeAspect="1"/>
          </p:cNvPicPr>
          <p:nvPr/>
        </p:nvPicPr>
        <p:blipFill>
          <a:blip cstate="print" r:embed="rId3"/>
          <a:srcRect b="34" r="31"/>
          <a:stretch>
            <a:fillRect/>
          </a:stretch>
        </p:blipFill>
        <p:spPr>
          <a:xfrm>
            <a:off x="3428992" y="1500174"/>
            <a:ext cx="4429156" cy="2286016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SDC14201.JPG" id="8" name="Рисунок 7"/>
          <p:cNvPicPr>
            <a:picLocks noChangeAspect="1"/>
          </p:cNvPicPr>
          <p:nvPr/>
        </p:nvPicPr>
        <p:blipFill>
          <a:blip cstate="print" r:embed="rId4"/>
          <a:srcRect b="-30" r="-39"/>
          <a:stretch>
            <a:fillRect/>
          </a:stretch>
        </p:blipFill>
        <p:spPr>
          <a:xfrm>
            <a:off x="3500430" y="3786190"/>
            <a:ext cx="4357718" cy="231551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92</TotalTime>
  <Words>311</Words>
  <Application>Microsoft Office PowerPoint</Application>
  <PresentationFormat>Экран (4:3)</PresentationFormat>
  <Paragraphs>34</Paragraphs>
  <Slides>22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Муниципальное  бюджетное общеобразовательное учреждение «Средняя школа №5имени Героя Советского Союза Г.А.Назарьева»</vt:lpstr>
      <vt:lpstr>Слайд 2</vt:lpstr>
      <vt:lpstr>Классификация проектов.</vt:lpstr>
      <vt:lpstr>Учебный проект с точки зрения учащегося</vt:lpstr>
      <vt:lpstr>Учебный проект с точки зрения учителя</vt:lpstr>
      <vt:lpstr>Творческие проекты</vt:lpstr>
      <vt:lpstr>Проект «Береги воду»!</vt:lpstr>
      <vt:lpstr>Проект «Рассказ о слове».</vt:lpstr>
      <vt:lpstr>Проект «Моя родословная».</vt:lpstr>
      <vt:lpstr>Проект «Узоры на посуде.»</vt:lpstr>
      <vt:lpstr>Проект «Красная книга».</vt:lpstr>
      <vt:lpstr>Проект «Моя малая родина».</vt:lpstr>
      <vt:lpstr>Проект «Мои домашние питомцы».</vt:lpstr>
      <vt:lpstr>Проект «Красная книга.»</vt:lpstr>
      <vt:lpstr>День космонавтики.</vt:lpstr>
      <vt:lpstr>Проект «Математика вокруг нас».</vt:lpstr>
      <vt:lpstr>На пороге осень.</vt:lpstr>
      <vt:lpstr>Проект «Моя семья».</vt:lpstr>
      <vt:lpstr>Проект «Загадки».</vt:lpstr>
      <vt:lpstr>Проект «Скороговорки».</vt:lpstr>
      <vt:lpstr>Проект«Моя школа».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общеобразовательное учреждение «Средняя школа №5имени Героя Советского Союза Г.А.Назарьева»</dc:title>
  <dc:creator>admin</dc:creator>
  <cp:lastModifiedBy>admin</cp:lastModifiedBy>
  <cp:revision>48</cp:revision>
  <dcterms:created xsi:type="dcterms:W3CDTF">2021-11-22T17:34:24Z</dcterms:created>
  <dcterms:modified xsi:type="dcterms:W3CDTF">2021-11-22T19:36:18Z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846302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