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4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7" r:id="rId9"/>
    <p:sldId id="268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70" autoAdjust="0"/>
  </p:normalViewPr>
  <p:slideViewPr>
    <p:cSldViewPr>
      <p:cViewPr varScale="1">
        <p:scale>
          <a:sx n="104" d="100"/>
          <a:sy n="104" d="100"/>
        </p:scale>
        <p:origin x="18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14E1266-667C-4010-BD22-6ADA17F69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F26B9-BB54-4738-A90A-B00FFA553D8D}" type="slidenum">
              <a:rPr lang="ru-RU">
                <a:latin typeface="Arial" pitchFamily="34" charset="0"/>
              </a:rPr>
              <a:pPr/>
              <a:t>9</a:t>
            </a:fld>
            <a:endParaRPr lang="ru-RU">
              <a:latin typeface="Arial" pitchFamily="34" charset="0"/>
            </a:endParaRPr>
          </a:p>
        </p:txBody>
      </p:sp>
      <p:sp>
        <p:nvSpPr>
          <p:cNvPr id="174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>
              <a:latin typeface="Arial" pitchFamily="34" charset="0"/>
            </a:endParaRPr>
          </a:p>
        </p:txBody>
      </p:sp>
      <p:sp>
        <p:nvSpPr>
          <p:cNvPr id="184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2DDC347-3F5F-4072-848E-DF223B6A0A36}" type="slidenum">
              <a:rPr lang="ru-RU" sz="1200">
                <a:latin typeface="+mn-lt"/>
              </a:rPr>
              <a:pPr algn="r">
                <a:defRPr/>
              </a:pPr>
              <a:t>9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A3FC-F822-4C25-9033-56D090503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E785-5FB0-412E-AE11-1162AF9FF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1EBA-B200-4E40-891E-A96890D6F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FAC5-2242-4E93-B041-BB45C2E85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15E49-4595-4CA9-A384-08D26B89A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F1070-D204-4F42-9393-4952A9B19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61CEB-1709-4B48-A377-B21CDEDF7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81A95-0DC5-4DDA-BC02-428A04686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C7AD7-BB86-4873-BE7C-707AB2413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23EB0-033B-4FEE-8FD0-EF7CB1D36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FC10-1CCB-40B0-9DF3-928DB2DCC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09E8E74-6C14-4745-975A-792884CA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41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7" descr="C44-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5450" y="3933825"/>
            <a:ext cx="23685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0" y="3733800"/>
            <a:ext cx="7010400" cy="26098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Здоровый дух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553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здоровом теле</a:t>
            </a:r>
          </a:p>
        </p:txBody>
      </p:sp>
      <p:pic>
        <p:nvPicPr>
          <p:cNvPr id="3078" name="Picture 12" descr="C03-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9227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4300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i="1">
                <a:solidFill>
                  <a:srgbClr val="FF0000"/>
                </a:solidFill>
              </a:rPr>
              <a:t>Режим</a:t>
            </a:r>
            <a:r>
              <a:rPr lang="ru-RU" sz="7200">
                <a:solidFill>
                  <a:srgbClr val="FF0000"/>
                </a:solidFill>
              </a:rPr>
              <a:t> дня: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Копия rezhim_dn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526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Копия (2) rezhim_dny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0"/>
            <a:ext cx="20574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Копия (3) rezhim_dny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625" y="0"/>
            <a:ext cx="231457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rezhim_dny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0"/>
            <a:ext cx="19812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Копия (6) rezhim_dny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09800"/>
            <a:ext cx="2133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Копия (4) rezhim_dny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114800"/>
            <a:ext cx="1828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Копия (5) rezhim_dny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81200" y="4724400"/>
            <a:ext cx="2209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5" descr="Копия (8) rezhim_dny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05600" y="4572000"/>
            <a:ext cx="22860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6" descr="Копия (10) rezhim_dny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43400" y="4343400"/>
            <a:ext cx="2438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17" descr="Копия (7) rezhim_dny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43200" y="2057400"/>
            <a:ext cx="1905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19" descr="post-214038-130087037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76800" y="21336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1066800" y="258763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</a:t>
            </a: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1981200" y="1371600"/>
            <a:ext cx="10668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6.30-6.45</a:t>
            </a: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181600" y="304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6.45-7.00</a:t>
            </a: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6400800" y="304800"/>
            <a:ext cx="931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7.00-7.20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533400" y="3429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7.30</a:t>
            </a: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3048000" y="3657600"/>
            <a:ext cx="1030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8.00-14.00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4953000" y="35052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12.00</a:t>
            </a:r>
          </a:p>
        </p:txBody>
      </p:sp>
      <p:pic>
        <p:nvPicPr>
          <p:cNvPr id="26653" name="Picture 29" descr="rezhim_dnya (1)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10400" y="2057400"/>
            <a:ext cx="16938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7454900" y="38608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14.30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17475" y="58420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15.00-16.30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1889125" y="62992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16.30-18.30</a:t>
            </a: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4038600" y="48006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18.30-19.00</a:t>
            </a:r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8516938" y="5410200"/>
            <a:ext cx="627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22.00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3" dur="1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4" dur="1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5" dur="1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/>
      <p:bldP spid="26646" grpId="0"/>
      <p:bldP spid="26647" grpId="0"/>
      <p:bldP spid="26648" grpId="0"/>
      <p:bldP spid="26649" grpId="0"/>
      <p:bldP spid="26650" grpId="0"/>
      <p:bldP spid="26651" grpId="0"/>
      <p:bldP spid="26654" grpId="0"/>
      <p:bldP spid="26655" grpId="0"/>
      <p:bldP spid="26656" grpId="0"/>
      <p:bldP spid="26657" grpId="0"/>
      <p:bldP spid="266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57250" y="457200"/>
            <a:ext cx="74295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Скажи себе:</a:t>
            </a:r>
            <a:r>
              <a:rPr lang="ru-RU" sz="3600" b="1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 </a:t>
            </a:r>
          </a:p>
          <a:p>
            <a:endParaRPr lang="ru-RU" sz="3600" b="1">
              <a:solidFill>
                <a:srgbClr val="003366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«Я выбираю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здоровье, я выбираю 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здоровый образ жизни!»</a:t>
            </a:r>
            <a:r>
              <a:rPr lang="ru-RU" sz="360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772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XXI</a:t>
            </a: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веке быть здоровым, умным и успешным –</a:t>
            </a:r>
            <a:b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модно и престижно!</a:t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10246" name="Picture 6" descr="3084559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905000"/>
            <a:ext cx="19764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businessm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057400"/>
            <a:ext cx="2857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dieta_176_13__2_7533_befgkmsvx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828800"/>
            <a:ext cx="2895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>
                <a:solidFill>
                  <a:srgbClr val="FF0000"/>
                </a:solidFill>
              </a:rPr>
              <a:t>Знаешь ли ты, 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что здоровый образ жизни – это:</a:t>
            </a:r>
            <a:br>
              <a:rPr lang="ru-RU" sz="3600">
                <a:solidFill>
                  <a:srgbClr val="C00000"/>
                </a:solidFill>
              </a:rPr>
            </a:br>
            <a:endParaRPr lang="ru-RU" sz="3600">
              <a:solidFill>
                <a:srgbClr val="C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3366"/>
                </a:solidFill>
              </a:rPr>
              <a:t>активные занятия физкультурой и спортом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3366"/>
                </a:solidFill>
              </a:rPr>
              <a:t>правильное питание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3366"/>
                </a:solidFill>
              </a:rPr>
              <a:t>хорошее настроение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3366"/>
                </a:solidFill>
              </a:rPr>
              <a:t>отказ от курения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3366"/>
                </a:solidFill>
              </a:rPr>
              <a:t>«нет» наркотикам, пиву и другим алкогольным напиткам </a:t>
            </a:r>
          </a:p>
          <a:p>
            <a:pPr>
              <a:buFont typeface="Wingdings" pitchFamily="2" charset="2"/>
              <a:buChar char="Ø"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</a:rPr>
              <a:t>Здоровый образ жизни – это активные занятия физкультурой и спортом</a:t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003366"/>
                </a:solidFill>
              </a:rPr>
              <a:t>   Помни:</a:t>
            </a:r>
            <a:r>
              <a:rPr lang="ru-RU">
                <a:solidFill>
                  <a:srgbClr val="003366"/>
                </a:solidFill>
              </a:rPr>
              <a:t> если мало двигаться и долго находиться в одной позе, появятся нарушения осанки, сутулость, искривление позвоночника. Это приводит к снижению </a:t>
            </a:r>
            <a:r>
              <a:rPr lang="ru-RU" b="1">
                <a:solidFill>
                  <a:srgbClr val="003366"/>
                </a:solidFill>
              </a:rPr>
              <a:t>физической и умственной активности</a:t>
            </a:r>
            <a:r>
              <a:rPr lang="ru-RU">
                <a:solidFill>
                  <a:srgbClr val="003366"/>
                </a:solidFill>
              </a:rPr>
              <a:t>.</a:t>
            </a:r>
          </a:p>
          <a:p>
            <a:endParaRPr lang="ru-RU"/>
          </a:p>
        </p:txBody>
      </p:sp>
      <p:pic>
        <p:nvPicPr>
          <p:cNvPr id="4" name="Picture 5" descr="Darwinian"/>
          <p:cNvPicPr>
            <a:picLocks noChangeAspect="1" noChangeArrowheads="1"/>
          </p:cNvPicPr>
          <p:nvPr/>
        </p:nvPicPr>
        <p:blipFill>
          <a:blip r:embed="rId3"/>
          <a:srcRect l="998" t="2457" r="1164" b="18936"/>
          <a:stretch>
            <a:fillRect/>
          </a:stretch>
        </p:blipFill>
        <p:spPr bwMode="auto">
          <a:xfrm>
            <a:off x="609600" y="4267200"/>
            <a:ext cx="746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4 из 149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2025" y="2743200"/>
            <a:ext cx="43719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7818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/>
              <a:t> </a:t>
            </a:r>
            <a:r>
              <a:rPr lang="ru-RU">
                <a:solidFill>
                  <a:srgbClr val="003366"/>
                </a:solidFill>
              </a:rPr>
              <a:t>В пище содержатся основные </a:t>
            </a:r>
            <a:r>
              <a:rPr lang="ru-RU" b="1">
                <a:solidFill>
                  <a:srgbClr val="003366"/>
                </a:solidFill>
              </a:rPr>
              <a:t>питательные вещества</a:t>
            </a:r>
            <a:r>
              <a:rPr lang="ru-RU">
                <a:solidFill>
                  <a:srgbClr val="003366"/>
                </a:solidFill>
              </a:rPr>
              <a:t>, которые являются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>
                <a:solidFill>
                  <a:srgbClr val="003366"/>
                </a:solidFill>
              </a:rPr>
              <a:t>строительным материалом для организма человека,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>
                <a:solidFill>
                  <a:srgbClr val="003366"/>
                </a:solidFill>
              </a:rPr>
              <a:t>источником энергии,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>
                <a:solidFill>
                  <a:srgbClr val="003366"/>
                </a:solidFill>
              </a:rPr>
              <a:t>укрепляют иммунитет.</a:t>
            </a:r>
          </a:p>
          <a:p>
            <a:pPr marL="609600" indent="-609600">
              <a:buFont typeface="Wingdings" pitchFamily="2" charset="2"/>
              <a:buChar char="ü"/>
            </a:pPr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173643" y="277260"/>
            <a:ext cx="6795127" cy="1132513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Здоровый образ жизни </a:t>
            </a:r>
            <a:b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j-ea"/>
                <a:cs typeface="+mj-cs"/>
              </a:rPr>
              <a:t>П</a:t>
            </a: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равильное питание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1 из 3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220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990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Помни: вредные продукты организм отравят и здоровья не прибавят!</a:t>
            </a:r>
          </a:p>
        </p:txBody>
      </p:sp>
      <p:pic>
        <p:nvPicPr>
          <p:cNvPr id="4" name="i-main-pic" descr="Картинка 17 из 3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962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8 из 32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26320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5 из 3252"/>
          <p:cNvPicPr>
            <a:picLocks noChangeAspect="1" noChangeArrowheads="1"/>
          </p:cNvPicPr>
          <p:nvPr/>
        </p:nvPicPr>
        <p:blipFill>
          <a:blip r:embed="rId5"/>
          <a:srcRect l="6250" t="50008" r="12500" b="4166"/>
          <a:stretch>
            <a:fillRect/>
          </a:stretch>
        </p:blipFill>
        <p:spPr bwMode="auto">
          <a:xfrm>
            <a:off x="838200" y="4876800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57200" y="2286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 вы считаете, что должен делать человек, чтобы сохранить и укрепить свое здоровье: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33400" y="1905000"/>
            <a:ext cx="80772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3366"/>
              </a:buClr>
              <a:buSzPct val="120000"/>
              <a:buFont typeface="Wingdings" pitchFamily="2" charset="2"/>
              <a:buChar char="q"/>
            </a:pPr>
            <a:r>
              <a:rPr lang="ru-RU">
                <a:latin typeface="Times New Roman" pitchFamily="18" charset="0"/>
              </a:rPr>
              <a:t>  </a:t>
            </a: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Соблюдать режим дня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Утро начинать с зарядки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Закалять свой организм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Правильно и регулярно питаться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Заниматься спортом, больше двигаться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Следить за своей осанкой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Не курить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Высыпаться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Всё вместе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68338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Здоровый образ жизни</a:t>
            </a:r>
            <a:b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Отказ от вредных привычек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8338" y="1828800"/>
            <a:ext cx="7924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Курение, употребление пива и других алкогольных напитков, а также наркотиков – это вредные и опасные привычки!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42938" y="3643313"/>
            <a:ext cx="6096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Пороки злые победим!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Мы вправе сами выбирать: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здоровье долго жить счастливо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Или в болезнях умирать.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5" name="i-main-pic" descr="Картинка 19 из 2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071813"/>
            <a:ext cx="23034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45-1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85813" y="1000125"/>
            <a:ext cx="7358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1. Курение – вредная привычка, мерзкая для обоняния, вредная для мозга и опасная для легких.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85813" y="2571750"/>
            <a:ext cx="7500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2. Помни: алкоголь убивает рано или поздно… ВСЕГДА!!!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75" y="3714750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3. Никотиновая зависимость у подростков возникает через пять месяцев после начала курения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214313"/>
            <a:ext cx="1933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Помни!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357313" y="5214938"/>
            <a:ext cx="657225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Наркотикам, пиву и другим алкогольным напиткам – </a:t>
            </a:r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нет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!</a:t>
            </a:r>
            <a:endParaRPr lang="ru-RU" sz="32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323</Words>
  <Application>Microsoft Office PowerPoint</Application>
  <PresentationFormat>Экран (4:3)</PresentationFormat>
  <Paragraphs>60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Book Antiqua</vt:lpstr>
      <vt:lpstr>Calibri</vt:lpstr>
      <vt:lpstr>Lucida Sans</vt:lpstr>
      <vt:lpstr>Times New Roman</vt:lpstr>
      <vt:lpstr>Verdana</vt:lpstr>
      <vt:lpstr>Wingdings</vt:lpstr>
      <vt:lpstr>Wingdings 2</vt:lpstr>
      <vt:lpstr>Wingdings 3</vt:lpstr>
      <vt:lpstr>Апекс</vt:lpstr>
      <vt:lpstr>Презентация PowerPoint</vt:lpstr>
      <vt:lpstr>В XXI веке быть здоровым, умным и успешным – модно и престижно! </vt:lpstr>
      <vt:lpstr>Знаешь ли ты,  что здоровый образ жизни – это: </vt:lpstr>
      <vt:lpstr>Здоровый образ жизни – это активные занятия физкультурой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дня: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4</cp:revision>
  <cp:lastPrinted>1601-01-01T00:00:00Z</cp:lastPrinted>
  <dcterms:created xsi:type="dcterms:W3CDTF">1601-01-01T00:00:00Z</dcterms:created>
  <dcterms:modified xsi:type="dcterms:W3CDTF">2022-04-28T14:01:06Z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