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16"/>
  </p:notesMasterIdLst>
  <p:sldIdLst>
    <p:sldId id="256" r:id="rId2"/>
    <p:sldId id="259" r:id="rId3"/>
    <p:sldId id="260" r:id="rId4"/>
    <p:sldId id="262" r:id="rId5"/>
    <p:sldId id="280" r:id="rId6"/>
    <p:sldId id="278" r:id="rId7"/>
    <p:sldId id="263" r:id="rId8"/>
    <p:sldId id="276" r:id="rId9"/>
    <p:sldId id="277" r:id="rId10"/>
    <p:sldId id="281" r:id="rId11"/>
    <p:sldId id="282" r:id="rId12"/>
    <p:sldId id="283" r:id="rId13"/>
    <p:sldId id="284" r:id="rId14"/>
    <p:sldId id="274"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 xmlns:p14="http://schemas.microsoft.com/office/powerpoint/2010/main">
        <p14:section name="Раздел по умолчанию" id="{8CEBC5F8-2021-48A6-9F89-3669C4AF2604}">
          <p14:sldIdLst>
            <p14:sldId id="256"/>
            <p14:sldId id="259"/>
            <p14:sldId id="260"/>
            <p14:sldId id="262"/>
            <p14:sldId id="280"/>
            <p14:sldId id="278"/>
            <p14:sldId id="263"/>
            <p14:sldId id="275"/>
            <p14:sldId id="279"/>
            <p14:sldId id="276"/>
            <p14:sldId id="277"/>
            <p14:sldId id="281"/>
            <p14:sldId id="274"/>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691" autoAdjust="0"/>
    <p:restoredTop sz="94660"/>
  </p:normalViewPr>
  <p:slideViewPr>
    <p:cSldViewPr>
      <p:cViewPr varScale="1">
        <p:scale>
          <a:sx n="68" d="100"/>
          <a:sy n="68" d="100"/>
        </p:scale>
        <p:origin x="-1398"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9D0900-8E99-4B80-B712-AE542C4702F5}" type="datetimeFigureOut">
              <a:rPr lang="ru-RU" smtClean="0"/>
              <a:pPr/>
              <a:t>вс 17.04.22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C73633-E520-4448-B9AC-BF77D6940FA2}" type="slidenum">
              <a:rPr lang="ru-RU" smtClean="0"/>
              <a:pPr/>
              <a:t>‹#›</a:t>
            </a:fld>
            <a:endParaRPr lang="ru-RU"/>
          </a:p>
        </p:txBody>
      </p:sp>
    </p:spTree>
    <p:extLst>
      <p:ext uri="{BB962C8B-B14F-4D97-AF65-F5344CB8AC3E}">
        <p14:creationId xmlns="" xmlns:p14="http://schemas.microsoft.com/office/powerpoint/2010/main" val="12696787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4238956D-80A8-4B01-AE6C-2A66F1381165}" type="datetimeFigureOut">
              <a:rPr lang="ru-RU" smtClean="0"/>
              <a:pPr/>
              <a:t>вс 17.04.22</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85BDD3AE-6563-45D6-B67C-F89B0A9D33AA}"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238956D-80A8-4B01-AE6C-2A66F1381165}" type="datetimeFigureOut">
              <a:rPr lang="ru-RU" smtClean="0"/>
              <a:pPr/>
              <a:t>вс 17.04.22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5BDD3AE-6563-45D6-B67C-F89B0A9D33A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238956D-80A8-4B01-AE6C-2A66F1381165}" type="datetimeFigureOut">
              <a:rPr lang="ru-RU" smtClean="0"/>
              <a:pPr/>
              <a:t>вс 17.04.22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5BDD3AE-6563-45D6-B67C-F89B0A9D33A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238956D-80A8-4B01-AE6C-2A66F1381165}" type="datetimeFigureOut">
              <a:rPr lang="ru-RU" smtClean="0"/>
              <a:pPr/>
              <a:t>вс 17.04.22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5BDD3AE-6563-45D6-B67C-F89B0A9D33A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4238956D-80A8-4B01-AE6C-2A66F1381165}" type="datetimeFigureOut">
              <a:rPr lang="ru-RU" smtClean="0"/>
              <a:pPr/>
              <a:t>вс 17.04.22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5BDD3AE-6563-45D6-B67C-F89B0A9D33AA}"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238956D-80A8-4B01-AE6C-2A66F1381165}" type="datetimeFigureOut">
              <a:rPr lang="ru-RU" smtClean="0"/>
              <a:pPr/>
              <a:t>вс 17.04.22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5BDD3AE-6563-45D6-B67C-F89B0A9D33A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4238956D-80A8-4B01-AE6C-2A66F1381165}" type="datetimeFigureOut">
              <a:rPr lang="ru-RU" smtClean="0"/>
              <a:pPr/>
              <a:t>вс 17.04.22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85BDD3AE-6563-45D6-B67C-F89B0A9D33A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4238956D-80A8-4B01-AE6C-2A66F1381165}" type="datetimeFigureOut">
              <a:rPr lang="ru-RU" smtClean="0"/>
              <a:pPr/>
              <a:t>вс 17.04.22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85BDD3AE-6563-45D6-B67C-F89B0A9D33A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4238956D-80A8-4B01-AE6C-2A66F1381165}" type="datetimeFigureOut">
              <a:rPr lang="ru-RU" smtClean="0"/>
              <a:pPr/>
              <a:t>вс 17.04.22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85BDD3AE-6563-45D6-B67C-F89B0A9D33AA}"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238956D-80A8-4B01-AE6C-2A66F1381165}" type="datetimeFigureOut">
              <a:rPr lang="ru-RU" smtClean="0"/>
              <a:pPr/>
              <a:t>вс 17.04.22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5BDD3AE-6563-45D6-B67C-F89B0A9D33A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4238956D-80A8-4B01-AE6C-2A66F1381165}" type="datetimeFigureOut">
              <a:rPr lang="ru-RU" smtClean="0"/>
              <a:pPr/>
              <a:t>вс 17.04.22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5BDD3AE-6563-45D6-B67C-F89B0A9D33AA}"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238956D-80A8-4B01-AE6C-2A66F1381165}" type="datetimeFigureOut">
              <a:rPr lang="ru-RU" smtClean="0"/>
              <a:pPr/>
              <a:t>вс 17.04.22</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85BDD3AE-6563-45D6-B67C-F89B0A9D33AA}"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87624" y="188640"/>
            <a:ext cx="7702624" cy="4248472"/>
          </a:xfrm>
        </p:spPr>
        <p:txBody>
          <a:bodyPr>
            <a:normAutofit/>
          </a:bodyPr>
          <a:lstStyle/>
          <a:p>
            <a:pPr algn="ctr"/>
            <a:r>
              <a:rPr lang="ru-RU" sz="1400" dirty="0">
                <a:solidFill>
                  <a:schemeClr val="tx1"/>
                </a:solidFill>
                <a:effectLst/>
                <a:latin typeface="Times New Roman" pitchFamily="18" charset="0"/>
                <a:cs typeface="Times New Roman" pitchFamily="18" charset="0"/>
              </a:rPr>
              <a:t>Муниципальное общеобразовательное учреждение </a:t>
            </a:r>
            <a:br>
              <a:rPr lang="ru-RU" sz="1400" dirty="0">
                <a:solidFill>
                  <a:schemeClr val="tx1"/>
                </a:solidFill>
                <a:effectLst/>
                <a:latin typeface="Times New Roman" pitchFamily="18" charset="0"/>
                <a:cs typeface="Times New Roman" pitchFamily="18" charset="0"/>
              </a:rPr>
            </a:br>
            <a:r>
              <a:rPr lang="ru-RU" sz="1400" dirty="0">
                <a:solidFill>
                  <a:schemeClr val="tx1"/>
                </a:solidFill>
                <a:effectLst/>
                <a:latin typeface="Times New Roman" pitchFamily="18" charset="0"/>
                <a:cs typeface="Times New Roman" pitchFamily="18" charset="0"/>
              </a:rPr>
              <a:t>средняя общеобразовательная школа</a:t>
            </a:r>
            <a:br>
              <a:rPr lang="ru-RU" sz="1400" dirty="0">
                <a:solidFill>
                  <a:schemeClr val="tx1"/>
                </a:solidFill>
                <a:effectLst/>
                <a:latin typeface="Times New Roman" pitchFamily="18" charset="0"/>
                <a:cs typeface="Times New Roman" pitchFamily="18" charset="0"/>
              </a:rPr>
            </a:br>
            <a:r>
              <a:rPr lang="ru-RU" sz="1400" dirty="0">
                <a:solidFill>
                  <a:schemeClr val="tx1"/>
                </a:solidFill>
                <a:effectLst/>
                <a:latin typeface="Times New Roman" pitchFamily="18" charset="0"/>
                <a:cs typeface="Times New Roman" pitchFamily="18" charset="0"/>
              </a:rPr>
              <a:t> </a:t>
            </a:r>
            <a:r>
              <a:rPr lang="ru-RU" sz="1400" dirty="0" smtClean="0">
                <a:solidFill>
                  <a:schemeClr val="tx1"/>
                </a:solidFill>
                <a:effectLst/>
                <a:latin typeface="Times New Roman" pitchFamily="18" charset="0"/>
                <a:cs typeface="Times New Roman" pitchFamily="18" charset="0"/>
              </a:rPr>
              <a:t>д. Старая </a:t>
            </a:r>
            <a:r>
              <a:rPr lang="ru-RU" sz="1400" dirty="0" err="1" smtClean="0">
                <a:solidFill>
                  <a:schemeClr val="tx1"/>
                </a:solidFill>
                <a:effectLst/>
                <a:latin typeface="Times New Roman" pitchFamily="18" charset="0"/>
                <a:cs typeface="Times New Roman" pitchFamily="18" charset="0"/>
              </a:rPr>
              <a:t>Монья</a:t>
            </a:r>
            <a:r>
              <a:rPr lang="ru-RU" sz="3600" dirty="0">
                <a:solidFill>
                  <a:schemeClr val="tx1"/>
                </a:solidFill>
                <a:latin typeface="Times New Roman" pitchFamily="18" charset="0"/>
                <a:cs typeface="Times New Roman" pitchFamily="18" charset="0"/>
              </a:rPr>
              <a:t/>
            </a:r>
            <a:br>
              <a:rPr lang="ru-RU" sz="3600" dirty="0">
                <a:solidFill>
                  <a:schemeClr val="tx1"/>
                </a:solidFill>
                <a:latin typeface="Times New Roman" pitchFamily="18" charset="0"/>
                <a:cs typeface="Times New Roman" pitchFamily="18" charset="0"/>
              </a:rPr>
            </a:br>
            <a:r>
              <a:rPr lang="en-US" sz="3600" dirty="0" smtClean="0">
                <a:solidFill>
                  <a:schemeClr val="tx1"/>
                </a:solidFill>
                <a:latin typeface="Times New Roman" pitchFamily="18" charset="0"/>
                <a:cs typeface="Times New Roman" pitchFamily="18" charset="0"/>
              </a:rPr>
              <a:t/>
            </a:r>
            <a:br>
              <a:rPr lang="en-US" sz="3600" dirty="0" smtClean="0">
                <a:solidFill>
                  <a:schemeClr val="tx1"/>
                </a:solidFill>
                <a:latin typeface="Times New Roman" pitchFamily="18" charset="0"/>
                <a:cs typeface="Times New Roman" pitchFamily="18" charset="0"/>
              </a:rPr>
            </a:br>
            <a:r>
              <a:rPr lang="en-US" sz="3600" dirty="0" smtClean="0">
                <a:solidFill>
                  <a:schemeClr val="tx1"/>
                </a:solidFill>
                <a:latin typeface="Times New Roman" pitchFamily="18" charset="0"/>
                <a:cs typeface="Times New Roman" pitchFamily="18" charset="0"/>
              </a:rPr>
              <a:t/>
            </a:r>
            <a:br>
              <a:rPr lang="en-US" sz="3600" dirty="0" smtClean="0">
                <a:solidFill>
                  <a:schemeClr val="tx1"/>
                </a:solidFill>
                <a:latin typeface="Times New Roman" pitchFamily="18" charset="0"/>
                <a:cs typeface="Times New Roman" pitchFamily="18" charset="0"/>
              </a:rPr>
            </a:br>
            <a:r>
              <a:rPr lang="ru-RU" sz="4800" b="1" dirty="0">
                <a:solidFill>
                  <a:schemeClr val="tx1"/>
                </a:solidFill>
                <a:effectLst/>
                <a:latin typeface="Times New Roman" pitchFamily="18" charset="0"/>
                <a:cs typeface="Times New Roman" pitchFamily="18" charset="0"/>
              </a:rPr>
              <a:t>Решение экологических задач на уроках математики </a:t>
            </a:r>
            <a:endParaRPr lang="ru-RU" sz="4800" dirty="0">
              <a:solidFill>
                <a:schemeClr val="tx1"/>
              </a:solidFill>
              <a:effectLst/>
              <a:latin typeface="Times New Roman" pitchFamily="18" charset="0"/>
              <a:cs typeface="Times New Roman" pitchFamily="18" charset="0"/>
            </a:endParaRPr>
          </a:p>
        </p:txBody>
      </p:sp>
      <p:sp>
        <p:nvSpPr>
          <p:cNvPr id="5" name="TextBox 4"/>
          <p:cNvSpPr txBox="1"/>
          <p:nvPr/>
        </p:nvSpPr>
        <p:spPr>
          <a:xfrm>
            <a:off x="4500562" y="4929198"/>
            <a:ext cx="4320480" cy="646331"/>
          </a:xfrm>
          <a:prstGeom prst="rect">
            <a:avLst/>
          </a:prstGeom>
          <a:noFill/>
        </p:spPr>
        <p:txBody>
          <a:bodyPr wrap="square" rtlCol="0">
            <a:spAutoFit/>
          </a:bodyPr>
          <a:lstStyle/>
          <a:p>
            <a:r>
              <a:rPr lang="ru-RU" dirty="0" smtClean="0">
                <a:latin typeface="Georgia" pitchFamily="18" charset="0"/>
              </a:rPr>
              <a:t>Выполнил: Александрова Магдалина</a:t>
            </a:r>
          </a:p>
          <a:p>
            <a:r>
              <a:rPr lang="ru-RU" dirty="0" smtClean="0">
                <a:latin typeface="Georgia" pitchFamily="18" charset="0"/>
              </a:rPr>
              <a:t>Руководитель: Григорьева И.И.</a:t>
            </a:r>
            <a:endParaRPr lang="ru-RU" dirty="0">
              <a:latin typeface="Georgia" pitchFamily="18" charset="0"/>
            </a:endParaRPr>
          </a:p>
        </p:txBody>
      </p:sp>
    </p:spTree>
    <p:extLst>
      <p:ext uri="{BB962C8B-B14F-4D97-AF65-F5344CB8AC3E}">
        <p14:creationId xmlns="" xmlns:p14="http://schemas.microsoft.com/office/powerpoint/2010/main" val="115150035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1142976" y="0"/>
            <a:ext cx="7715304"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ru-RU" sz="32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450850" algn="just" defTabSz="914400" rtl="0" eaLnBrk="1" fontAlgn="base" latinLnBrk="0" hangingPunct="1">
              <a:lnSpc>
                <a:spcPct val="100000"/>
              </a:lnSpc>
              <a:spcBef>
                <a:spcPct val="0"/>
              </a:spcBef>
              <a:spcAft>
                <a:spcPct val="0"/>
              </a:spcAft>
              <a:buClrTx/>
              <a:buSzTx/>
              <a:buFontTx/>
              <a:buNone/>
              <a:tabLst/>
            </a:pPr>
            <a:endParaRPr lang="ru-RU" sz="3200" b="1" i="1" dirty="0" smtClean="0">
              <a:solidFill>
                <a:srgbClr val="000000"/>
              </a:solidFill>
              <a:latin typeface="Times New Roman" pitchFamily="18" charset="0"/>
              <a:ea typeface="Times New Roman" pitchFamily="18" charset="0"/>
              <a:cs typeface="Times New Roman" pitchFamily="18" charset="0"/>
            </a:endParaRPr>
          </a:p>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32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Задача.</a:t>
            </a:r>
            <a:r>
              <a:rPr kumimoji="0" lang="ru-RU" sz="3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В </a:t>
            </a:r>
            <a:r>
              <a:rPr kumimoji="0" lang="ru-RU" sz="3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выбросах загрязняющих веществ в атмосферу в целом по республике преобладают: оксид углерода – 31,622 тыс. т, углеводороды – 28,963 тыс. т, оксиды азота – 13,823 тыс. т, сернистый ангидрид – 5,583 тыс. т. Сколько тысяч тонн выбросов составляют преобладающие загрязняющие вещества? Ответ округлить до единиц.</a:t>
            </a:r>
            <a:endParaRPr kumimoji="0" lang="ru-RU" sz="3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 xmlns:p14="http://schemas.microsoft.com/office/powerpoint/2010/main" val="31882715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buNone/>
            </a:pPr>
            <a:r>
              <a:rPr lang="ru-RU" b="1" i="1" dirty="0" smtClean="0">
                <a:latin typeface="Times New Roman" pitchFamily="18" charset="0"/>
                <a:cs typeface="Times New Roman" pitchFamily="18" charset="0"/>
              </a:rPr>
              <a:t>Решение:</a:t>
            </a:r>
          </a:p>
          <a:p>
            <a:pPr algn="ctr">
              <a:buNone/>
            </a:pPr>
            <a:r>
              <a:rPr lang="ru-RU" sz="2800" dirty="0" smtClean="0">
                <a:latin typeface="Times New Roman" pitchFamily="18" charset="0"/>
                <a:cs typeface="Times New Roman" pitchFamily="18" charset="0"/>
              </a:rPr>
              <a:t>31,622+28,963+13,823+5,583= 79,991 (тыс.т)</a:t>
            </a:r>
          </a:p>
          <a:p>
            <a:pPr algn="ctr">
              <a:buNone/>
            </a:pPr>
            <a:r>
              <a:rPr lang="ru-RU" dirty="0" smtClean="0">
                <a:latin typeface="Times New Roman" pitchFamily="18" charset="0"/>
                <a:cs typeface="Times New Roman" pitchFamily="18" charset="0"/>
              </a:rPr>
              <a:t> (80 тысяч тонн).</a:t>
            </a:r>
          </a:p>
          <a:p>
            <a:pPr>
              <a:buNone/>
            </a:pP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marL="0" indent="0" algn="ctr">
              <a:buNone/>
            </a:pPr>
            <a:r>
              <a:rPr lang="ru-RU" sz="7200" b="1" dirty="0" smtClean="0">
                <a:latin typeface="Times New Roman" pitchFamily="18" charset="0"/>
                <a:cs typeface="Times New Roman" pitchFamily="18" charset="0"/>
              </a:rPr>
              <a:t>СПАСИБО ЗА ВНИМАНИЕ!</a:t>
            </a:r>
            <a:endParaRPr lang="ru-RU" sz="7200" b="1" dirty="0">
              <a:latin typeface="Times New Roman" pitchFamily="18" charset="0"/>
              <a:cs typeface="Times New Roman" pitchFamily="18" charset="0"/>
            </a:endParaRPr>
          </a:p>
        </p:txBody>
      </p:sp>
    </p:spTree>
    <p:extLst>
      <p:ext uri="{BB962C8B-B14F-4D97-AF65-F5344CB8AC3E}">
        <p14:creationId xmlns="" xmlns:p14="http://schemas.microsoft.com/office/powerpoint/2010/main" val="12332163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1331640" y="274638"/>
            <a:ext cx="7560840" cy="6106690"/>
          </a:xfrm>
        </p:spPr>
        <p:txBody>
          <a:bodyPr>
            <a:normAutofit fontScale="90000"/>
          </a:bodyPr>
          <a:lstStyle/>
          <a:p>
            <a:r>
              <a:rPr lang="ru-RU" sz="5400" b="1" dirty="0" smtClean="0">
                <a:solidFill>
                  <a:schemeClr val="tx1"/>
                </a:solidFill>
                <a:effectLst/>
                <a:latin typeface="Times New Roman" pitchFamily="18" charset="0"/>
                <a:cs typeface="Times New Roman" pitchFamily="18" charset="0"/>
              </a:rPr>
              <a:t>Цель: </a:t>
            </a:r>
            <a:r>
              <a:rPr lang="ru-RU" sz="6000" dirty="0" smtClean="0">
                <a:solidFill>
                  <a:schemeClr val="tx1"/>
                </a:solidFill>
                <a:effectLst/>
                <a:latin typeface="Times New Roman" pitchFamily="18" charset="0"/>
                <a:cs typeface="Times New Roman" pitchFamily="18" charset="0"/>
              </a:rPr>
              <a:t>подбор общих и региональных экологических </a:t>
            </a:r>
            <a:r>
              <a:rPr lang="ru-RU" sz="6000" dirty="0">
                <a:solidFill>
                  <a:schemeClr val="tx1"/>
                </a:solidFill>
                <a:effectLst/>
                <a:latin typeface="Times New Roman" pitchFamily="18" charset="0"/>
                <a:cs typeface="Times New Roman" pitchFamily="18" charset="0"/>
              </a:rPr>
              <a:t>задач </a:t>
            </a:r>
            <a:r>
              <a:rPr lang="ru-RU" sz="6000" dirty="0" smtClean="0">
                <a:solidFill>
                  <a:schemeClr val="tx1"/>
                </a:solidFill>
                <a:effectLst/>
                <a:latin typeface="Times New Roman" pitchFamily="18" charset="0"/>
                <a:cs typeface="Times New Roman" pitchFamily="18" charset="0"/>
              </a:rPr>
              <a:t>для решения на </a:t>
            </a:r>
            <a:r>
              <a:rPr lang="ru-RU" sz="6000" dirty="0">
                <a:solidFill>
                  <a:schemeClr val="tx1"/>
                </a:solidFill>
                <a:effectLst/>
                <a:latin typeface="Times New Roman" pitchFamily="18" charset="0"/>
                <a:cs typeface="Times New Roman" pitchFamily="18" charset="0"/>
              </a:rPr>
              <a:t>уроках </a:t>
            </a:r>
            <a:r>
              <a:rPr lang="ru-RU" sz="6000" dirty="0" smtClean="0">
                <a:solidFill>
                  <a:schemeClr val="tx1"/>
                </a:solidFill>
                <a:effectLst/>
                <a:latin typeface="Times New Roman" pitchFamily="18" charset="0"/>
                <a:cs typeface="Times New Roman" pitchFamily="18" charset="0"/>
              </a:rPr>
              <a:t>математики</a:t>
            </a:r>
            <a:r>
              <a:rPr lang="ru-RU" sz="5400" dirty="0">
                <a:effectLst/>
              </a:rPr>
              <a:t/>
            </a:r>
            <a:br>
              <a:rPr lang="ru-RU" sz="5400" dirty="0">
                <a:effectLst/>
              </a:rPr>
            </a:br>
            <a:r>
              <a:rPr lang="ru-RU" sz="5400" dirty="0">
                <a:solidFill>
                  <a:schemeClr val="tx1"/>
                </a:solidFill>
                <a:effectLst/>
                <a:latin typeface="Times New Roman" pitchFamily="18" charset="0"/>
                <a:cs typeface="Times New Roman" pitchFamily="18" charset="0"/>
              </a:rPr>
              <a:t/>
            </a:r>
            <a:br>
              <a:rPr lang="ru-RU" sz="5400" dirty="0">
                <a:solidFill>
                  <a:schemeClr val="tx1"/>
                </a:solidFill>
                <a:effectLst/>
                <a:latin typeface="Times New Roman" pitchFamily="18" charset="0"/>
                <a:cs typeface="Times New Roman" pitchFamily="18" charset="0"/>
              </a:rPr>
            </a:br>
            <a:endParaRPr lang="ru-RU" sz="5400" dirty="0">
              <a:solidFill>
                <a:schemeClr val="tx1"/>
              </a:solidFill>
              <a:effectLst/>
              <a:latin typeface="Times New Roman" pitchFamily="18" charset="0"/>
              <a:cs typeface="Times New Roman" pitchFamily="18" charset="0"/>
            </a:endParaRPr>
          </a:p>
        </p:txBody>
      </p:sp>
    </p:spTree>
    <p:extLst>
      <p:ext uri="{BB962C8B-B14F-4D97-AF65-F5344CB8AC3E}">
        <p14:creationId xmlns="" xmlns:p14="http://schemas.microsoft.com/office/powerpoint/2010/main" val="7569211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r>
              <a:rPr lang="ru-RU" dirty="0" smtClean="0">
                <a:solidFill>
                  <a:schemeClr val="bg1"/>
                </a:solidFill>
              </a:rPr>
              <a:t>1. Показать разнообразие бытового и строительного мусора , встречающегося на сельских свалках.</a:t>
            </a:r>
          </a:p>
          <a:p>
            <a:r>
              <a:rPr lang="ru-RU" dirty="0" smtClean="0">
                <a:solidFill>
                  <a:schemeClr val="bg1"/>
                </a:solidFill>
              </a:rPr>
              <a:t>2. Показать влияние мусора на окружающую среду.</a:t>
            </a:r>
          </a:p>
          <a:p>
            <a:r>
              <a:rPr lang="ru-RU" dirty="0" smtClean="0">
                <a:solidFill>
                  <a:schemeClr val="bg1"/>
                </a:solidFill>
              </a:rPr>
              <a:t>3. Определить проблемы утилизации мусора.</a:t>
            </a:r>
          </a:p>
          <a:p>
            <a:r>
              <a:rPr lang="ru-RU" dirty="0" smtClean="0">
                <a:solidFill>
                  <a:schemeClr val="bg1"/>
                </a:solidFill>
              </a:rPr>
              <a:t>4. Привлечь внимание к данной проблеме как можно больше людей. </a:t>
            </a:r>
            <a:endParaRPr lang="ru-RU" dirty="0">
              <a:solidFill>
                <a:schemeClr val="bg1"/>
              </a:solidFill>
            </a:endParaRPr>
          </a:p>
        </p:txBody>
      </p:sp>
      <p:sp>
        <p:nvSpPr>
          <p:cNvPr id="5" name="TextBox 4"/>
          <p:cNvSpPr txBox="1"/>
          <p:nvPr/>
        </p:nvSpPr>
        <p:spPr>
          <a:xfrm>
            <a:off x="1115616" y="333137"/>
            <a:ext cx="7560840" cy="6463308"/>
          </a:xfrm>
          <a:prstGeom prst="rect">
            <a:avLst/>
          </a:prstGeom>
          <a:noFill/>
        </p:spPr>
        <p:txBody>
          <a:bodyPr wrap="square" rtlCol="0">
            <a:spAutoFit/>
          </a:bodyPr>
          <a:lstStyle/>
          <a:p>
            <a:pPr lvl="0"/>
            <a:r>
              <a:rPr lang="ru-RU" sz="4000" b="1" dirty="0" smtClean="0">
                <a:latin typeface="Times New Roman" pitchFamily="18" charset="0"/>
                <a:cs typeface="Times New Roman" pitchFamily="18" charset="0"/>
              </a:rPr>
              <a:t>Задачи: </a:t>
            </a:r>
          </a:p>
          <a:p>
            <a:pPr marL="742950" lvl="0" indent="-742950">
              <a:buAutoNum type="arabicPeriod"/>
            </a:pPr>
            <a:r>
              <a:rPr lang="ru-RU" sz="4000" dirty="0" smtClean="0">
                <a:latin typeface="Times New Roman" pitchFamily="18" charset="0"/>
                <a:cs typeface="Times New Roman" pitchFamily="18" charset="0"/>
              </a:rPr>
              <a:t>Изучить литературу по данной теме.</a:t>
            </a:r>
          </a:p>
          <a:p>
            <a:pPr marL="742950" lvl="0" indent="-742950">
              <a:buAutoNum type="arabicPeriod"/>
            </a:pPr>
            <a:r>
              <a:rPr lang="ru-RU" sz="4000" dirty="0" smtClean="0">
                <a:latin typeface="Times New Roman" pitchFamily="18" charset="0"/>
                <a:cs typeface="Times New Roman" pitchFamily="18" charset="0"/>
              </a:rPr>
              <a:t>Отобрать и придумать наиболее подходящие задачи для своего возраста.</a:t>
            </a:r>
          </a:p>
          <a:p>
            <a:pPr marL="742950" lvl="0" indent="-742950">
              <a:buAutoNum type="arabicPeriod"/>
            </a:pPr>
            <a:r>
              <a:rPr lang="ru-RU" sz="4000" dirty="0" smtClean="0">
                <a:latin typeface="Times New Roman" pitchFamily="18" charset="0"/>
                <a:cs typeface="Times New Roman" pitchFamily="18" charset="0"/>
              </a:rPr>
              <a:t>Составить брошюру с региональными экологическими задачами.</a:t>
            </a:r>
          </a:p>
          <a:p>
            <a:pPr lvl="0"/>
            <a:endParaRPr lang="ru-RU" sz="3600" dirty="0"/>
          </a:p>
          <a:p>
            <a:endParaRPr lang="ru-RU" dirty="0"/>
          </a:p>
        </p:txBody>
      </p:sp>
      <p:sp>
        <p:nvSpPr>
          <p:cNvPr id="6" name="Овал 5"/>
          <p:cNvSpPr/>
          <p:nvPr/>
        </p:nvSpPr>
        <p:spPr>
          <a:xfrm>
            <a:off x="1619672" y="1628800"/>
            <a:ext cx="216024" cy="28803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Овал 6"/>
          <p:cNvSpPr/>
          <p:nvPr/>
        </p:nvSpPr>
        <p:spPr>
          <a:xfrm>
            <a:off x="1601683" y="3174553"/>
            <a:ext cx="216024" cy="28803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Овал 7"/>
          <p:cNvSpPr/>
          <p:nvPr/>
        </p:nvSpPr>
        <p:spPr>
          <a:xfrm>
            <a:off x="1583694" y="4149080"/>
            <a:ext cx="216024" cy="28803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Овал 8"/>
          <p:cNvSpPr/>
          <p:nvPr/>
        </p:nvSpPr>
        <p:spPr>
          <a:xfrm>
            <a:off x="1579560" y="5229200"/>
            <a:ext cx="216024" cy="28803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 xmlns:p14="http://schemas.microsoft.com/office/powerpoint/2010/main" val="29741053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dirty="0" smtClean="0">
                <a:solidFill>
                  <a:schemeClr val="bg1"/>
                </a:solidFill>
              </a:rPr>
              <a:t>Если составить перечень мероприятий борьбы с несанкционированными свалками и придерживаться его с малых лет, то уже с нашего поколения несанкционированные свалки будут значительно уменьшаться.</a:t>
            </a:r>
            <a:endParaRPr lang="ru-RU" dirty="0">
              <a:solidFill>
                <a:schemeClr val="bg1"/>
              </a:solidFill>
            </a:endParaRPr>
          </a:p>
        </p:txBody>
      </p:sp>
      <p:sp>
        <p:nvSpPr>
          <p:cNvPr id="5" name="TextBox 4"/>
          <p:cNvSpPr txBox="1"/>
          <p:nvPr/>
        </p:nvSpPr>
        <p:spPr>
          <a:xfrm>
            <a:off x="1043608" y="692696"/>
            <a:ext cx="7560840" cy="5632311"/>
          </a:xfrm>
          <a:prstGeom prst="rect">
            <a:avLst/>
          </a:prstGeom>
          <a:noFill/>
        </p:spPr>
        <p:txBody>
          <a:bodyPr wrap="square" rtlCol="0">
            <a:spAutoFit/>
          </a:bodyPr>
          <a:lstStyle/>
          <a:p>
            <a:pPr algn="just"/>
            <a:r>
              <a:rPr lang="ru-RU" sz="4000" b="1" dirty="0" smtClean="0">
                <a:latin typeface="Times New Roman" pitchFamily="18" charset="0"/>
                <a:cs typeface="Times New Roman" pitchFamily="18" charset="0"/>
              </a:rPr>
              <a:t>Гипотеза: </a:t>
            </a:r>
            <a:r>
              <a:rPr lang="ru-RU" sz="4000" dirty="0" smtClean="0">
                <a:latin typeface="Times New Roman" pitchFamily="18" charset="0"/>
                <a:cs typeface="Times New Roman" pitchFamily="18" charset="0"/>
              </a:rPr>
              <a:t>если </a:t>
            </a:r>
            <a:r>
              <a:rPr lang="ru-RU" sz="4000" dirty="0">
                <a:latin typeface="Times New Roman" pitchFamily="18" charset="0"/>
                <a:cs typeface="Times New Roman" pitchFamily="18" charset="0"/>
              </a:rPr>
              <a:t>подобрать и решать экологические задачи на уроках математики, то можно показать связь математики с экологией и, тем самым, повысить </a:t>
            </a:r>
            <a:r>
              <a:rPr lang="ru-RU" sz="4000" dirty="0" smtClean="0">
                <a:latin typeface="Times New Roman" pitchFamily="18" charset="0"/>
                <a:cs typeface="Times New Roman" pitchFamily="18" charset="0"/>
              </a:rPr>
              <a:t>интерес нашего поколения </a:t>
            </a:r>
            <a:r>
              <a:rPr lang="ru-RU" sz="4000" dirty="0">
                <a:latin typeface="Times New Roman" pitchFamily="18" charset="0"/>
                <a:cs typeface="Times New Roman" pitchFamily="18" charset="0"/>
              </a:rPr>
              <a:t>к проблеме </a:t>
            </a:r>
            <a:r>
              <a:rPr lang="ru-RU" sz="4000" dirty="0" smtClean="0">
                <a:latin typeface="Times New Roman" pitchFamily="18" charset="0"/>
                <a:cs typeface="Times New Roman" pitchFamily="18" charset="0"/>
              </a:rPr>
              <a:t>экологии  и привлечь </a:t>
            </a:r>
            <a:r>
              <a:rPr lang="ru-RU" sz="4000" dirty="0">
                <a:latin typeface="Times New Roman" pitchFamily="18" charset="0"/>
                <a:cs typeface="Times New Roman" pitchFamily="18" charset="0"/>
              </a:rPr>
              <a:t>к бережному отношению окружающей среды.</a:t>
            </a:r>
          </a:p>
        </p:txBody>
      </p:sp>
    </p:spTree>
    <p:extLst>
      <p:ext uri="{BB962C8B-B14F-4D97-AF65-F5344CB8AC3E}">
        <p14:creationId xmlns="" xmlns:p14="http://schemas.microsoft.com/office/powerpoint/2010/main" val="28779296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marL="82296" indent="0">
              <a:buNone/>
            </a:pPr>
            <a:r>
              <a:rPr lang="ru-RU" sz="4400" b="1" i="1" dirty="0">
                <a:latin typeface="Times New Roman" pitchFamily="18" charset="0"/>
                <a:cs typeface="Times New Roman" pitchFamily="18" charset="0"/>
              </a:rPr>
              <a:t>Этапы работы: </a:t>
            </a:r>
            <a:endParaRPr lang="ru-RU" sz="4400" dirty="0">
              <a:latin typeface="Times New Roman" pitchFamily="18" charset="0"/>
              <a:cs typeface="Times New Roman" pitchFamily="18" charset="0"/>
            </a:endParaRPr>
          </a:p>
          <a:p>
            <a:pPr marL="596646" indent="-514350">
              <a:buAutoNum type="arabicPeriod"/>
            </a:pPr>
            <a:r>
              <a:rPr lang="ru-RU" sz="4400" dirty="0" smtClean="0">
                <a:latin typeface="Times New Roman" pitchFamily="18" charset="0"/>
                <a:cs typeface="Times New Roman" pitchFamily="18" charset="0"/>
              </a:rPr>
              <a:t>Подготовительный этап</a:t>
            </a:r>
          </a:p>
          <a:p>
            <a:pPr marL="596646" indent="-514350">
              <a:buAutoNum type="arabicPeriod"/>
            </a:pPr>
            <a:r>
              <a:rPr lang="ru-RU" sz="4400" dirty="0" smtClean="0">
                <a:latin typeface="Times New Roman" pitchFamily="18" charset="0"/>
                <a:cs typeface="Times New Roman" pitchFamily="18" charset="0"/>
              </a:rPr>
              <a:t>Практический этап</a:t>
            </a:r>
          </a:p>
          <a:p>
            <a:pPr marL="596646" indent="-514350">
              <a:buAutoNum type="arabicPeriod"/>
            </a:pPr>
            <a:r>
              <a:rPr lang="ru-RU" sz="4400" dirty="0" smtClean="0">
                <a:latin typeface="Times New Roman" pitchFamily="18" charset="0"/>
                <a:cs typeface="Times New Roman" pitchFamily="18" charset="0"/>
              </a:rPr>
              <a:t>Обобщающий этап</a:t>
            </a:r>
            <a:endParaRPr lang="ru-RU" sz="4400" dirty="0">
              <a:latin typeface="Times New Roman" pitchFamily="18" charset="0"/>
              <a:cs typeface="Times New Roman" pitchFamily="18" charset="0"/>
            </a:endParaRPr>
          </a:p>
        </p:txBody>
      </p:sp>
    </p:spTree>
    <p:extLst>
      <p:ext uri="{BB962C8B-B14F-4D97-AF65-F5344CB8AC3E}">
        <p14:creationId xmlns="" xmlns:p14="http://schemas.microsoft.com/office/powerpoint/2010/main" val="11939272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59632" y="764704"/>
            <a:ext cx="7498080" cy="4800600"/>
          </a:xfrm>
        </p:spPr>
        <p:txBody>
          <a:bodyPr>
            <a:normAutofit/>
          </a:bodyPr>
          <a:lstStyle/>
          <a:p>
            <a:pPr marL="82296" indent="0">
              <a:buNone/>
            </a:pPr>
            <a:r>
              <a:rPr lang="ru-RU" sz="6000" b="1" dirty="0">
                <a:latin typeface="Times New Roman" pitchFamily="18" charset="0"/>
                <a:cs typeface="Times New Roman" pitchFamily="18" charset="0"/>
              </a:rPr>
              <a:t>Экология</a:t>
            </a:r>
            <a:r>
              <a:rPr lang="ru-RU" sz="6000" dirty="0">
                <a:latin typeface="Times New Roman" pitchFamily="18" charset="0"/>
                <a:cs typeface="Times New Roman" pitchFamily="18" charset="0"/>
              </a:rPr>
              <a:t> - наука о взаимоотношениях между живыми организмами и средой их обитания.</a:t>
            </a:r>
          </a:p>
        </p:txBody>
      </p:sp>
    </p:spTree>
    <p:extLst>
      <p:ext uri="{BB962C8B-B14F-4D97-AF65-F5344CB8AC3E}">
        <p14:creationId xmlns="" xmlns:p14="http://schemas.microsoft.com/office/powerpoint/2010/main" val="3381845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15616" y="620688"/>
            <a:ext cx="7776864" cy="4524315"/>
          </a:xfrm>
          <a:prstGeom prst="rect">
            <a:avLst/>
          </a:prstGeom>
          <a:noFill/>
        </p:spPr>
        <p:txBody>
          <a:bodyPr wrap="square" rtlCol="0">
            <a:spAutoFit/>
          </a:bodyPr>
          <a:lstStyle/>
          <a:p>
            <a:pPr algn="just" fontAlgn="base"/>
            <a:r>
              <a:rPr lang="ru-RU" sz="4800" b="1" dirty="0">
                <a:latin typeface="Times New Roman" pitchFamily="18" charset="0"/>
                <a:cs typeface="Times New Roman" pitchFamily="18" charset="0"/>
              </a:rPr>
              <a:t>Экология</a:t>
            </a:r>
            <a:r>
              <a:rPr lang="ru-RU" sz="4800" dirty="0">
                <a:latin typeface="Times New Roman" pitchFamily="18" charset="0"/>
                <a:cs typeface="Times New Roman" pitchFamily="18" charset="0"/>
              </a:rPr>
              <a:t> </a:t>
            </a:r>
            <a:r>
              <a:rPr lang="ru-RU" sz="4800" dirty="0" smtClean="0">
                <a:latin typeface="Times New Roman" pitchFamily="18" charset="0"/>
                <a:cs typeface="Times New Roman" pitchFamily="18" charset="0"/>
              </a:rPr>
              <a:t>– это </a:t>
            </a:r>
            <a:r>
              <a:rPr lang="ru-RU" sz="4800" dirty="0">
                <a:latin typeface="Times New Roman" pitchFamily="18" charset="0"/>
                <a:cs typeface="Times New Roman" pitchFamily="18" charset="0"/>
              </a:rPr>
              <a:t>«сумма знаний, относящихся </a:t>
            </a:r>
            <a:r>
              <a:rPr lang="ru-RU" sz="4800" dirty="0" smtClean="0">
                <a:latin typeface="Times New Roman" pitchFamily="18" charset="0"/>
                <a:cs typeface="Times New Roman" pitchFamily="18" charset="0"/>
              </a:rPr>
              <a:t>к экономике </a:t>
            </a:r>
            <a:r>
              <a:rPr lang="ru-RU" sz="4800" dirty="0">
                <a:latin typeface="Times New Roman" pitchFamily="18" charset="0"/>
                <a:cs typeface="Times New Roman" pitchFamily="18" charset="0"/>
              </a:rPr>
              <a:t>природы», т.е. исследования окружающего мира посредством предмета математики. </a:t>
            </a:r>
          </a:p>
        </p:txBody>
      </p:sp>
    </p:spTree>
    <p:extLst>
      <p:ext uri="{BB962C8B-B14F-4D97-AF65-F5344CB8AC3E}">
        <p14:creationId xmlns="" xmlns:p14="http://schemas.microsoft.com/office/powerpoint/2010/main" val="23286979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908720"/>
            <a:ext cx="7890080" cy="5256584"/>
          </a:xfrm>
        </p:spPr>
        <p:txBody>
          <a:bodyPr>
            <a:normAutofit/>
          </a:bodyPr>
          <a:lstStyle/>
          <a:p>
            <a:pPr marL="82296" indent="0" algn="just">
              <a:buNone/>
            </a:pPr>
            <a:r>
              <a:rPr lang="ru-RU" b="1" i="1" dirty="0" smtClean="0">
                <a:latin typeface="Times New Roman" pitchFamily="18" charset="0"/>
                <a:cs typeface="Times New Roman" pitchFamily="18" charset="0"/>
              </a:rPr>
              <a:t>Задача. </a:t>
            </a:r>
            <a:r>
              <a:rPr lang="ru-RU" dirty="0" smtClean="0">
                <a:latin typeface="Times New Roman" pitchFamily="18" charset="0"/>
                <a:cs typeface="Times New Roman" pitchFamily="18" charset="0"/>
              </a:rPr>
              <a:t>Брошенная </a:t>
            </a:r>
            <a:r>
              <a:rPr lang="ru-RU" dirty="0">
                <a:latin typeface="Times New Roman" pitchFamily="18" charset="0"/>
                <a:cs typeface="Times New Roman" pitchFamily="18" charset="0"/>
              </a:rPr>
              <a:t>на землю кожура от банана в нашем климате разлагается около 2 лет. Брошенный окурок сигареты разлагается на два года дольше. Пластиковый пакет разлагается на восемь лет дольше, чем окурок. Сколько лет потребуется для того чтобы разложился пакет? На сколько лет раньше разложится кожура от банана?</a:t>
            </a:r>
          </a:p>
          <a:p>
            <a:pPr marL="82296" indent="0">
              <a:buNone/>
            </a:pPr>
            <a:endParaRPr lang="ru-RU" dirty="0"/>
          </a:p>
        </p:txBody>
      </p:sp>
    </p:spTree>
    <p:extLst>
      <p:ext uri="{BB962C8B-B14F-4D97-AF65-F5344CB8AC3E}">
        <p14:creationId xmlns="" xmlns:p14="http://schemas.microsoft.com/office/powerpoint/2010/main" val="34738347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lnSpcReduction="20000"/>
          </a:bodyPr>
          <a:lstStyle/>
          <a:p>
            <a:pPr marL="82296" indent="0" algn="just">
              <a:buNone/>
            </a:pPr>
            <a:r>
              <a:rPr lang="ru-RU" b="1" i="1" dirty="0">
                <a:latin typeface="Times New Roman" pitchFamily="18" charset="0"/>
                <a:cs typeface="Times New Roman" pitchFamily="18" charset="0"/>
              </a:rPr>
              <a:t>Решение:</a:t>
            </a:r>
            <a:r>
              <a:rPr lang="ru-RU" dirty="0">
                <a:latin typeface="Times New Roman" pitchFamily="18" charset="0"/>
                <a:cs typeface="Times New Roman" pitchFamily="18" charset="0"/>
              </a:rPr>
              <a:t> </a:t>
            </a:r>
            <a:endParaRPr lang="ru-RU" dirty="0" smtClean="0">
              <a:latin typeface="Times New Roman" pitchFamily="18" charset="0"/>
              <a:cs typeface="Times New Roman" pitchFamily="18" charset="0"/>
            </a:endParaRPr>
          </a:p>
          <a:p>
            <a:pPr marL="82296" indent="0" algn="just">
              <a:buNone/>
            </a:pPr>
            <a:endParaRPr lang="ru-RU" dirty="0" smtClean="0">
              <a:latin typeface="Times New Roman" pitchFamily="18" charset="0"/>
              <a:cs typeface="Times New Roman" pitchFamily="18" charset="0"/>
            </a:endParaRPr>
          </a:p>
          <a:p>
            <a:pPr marL="596646" indent="-514350" algn="just">
              <a:buAutoNum type="arabicParenR"/>
            </a:pPr>
            <a:r>
              <a:rPr lang="ru-RU" dirty="0" smtClean="0">
                <a:latin typeface="Times New Roman" pitchFamily="18" charset="0"/>
                <a:cs typeface="Times New Roman" pitchFamily="18" charset="0"/>
              </a:rPr>
              <a:t>2+2=4 </a:t>
            </a:r>
            <a:r>
              <a:rPr lang="ru-RU" dirty="0">
                <a:latin typeface="Times New Roman" pitchFamily="18" charset="0"/>
                <a:cs typeface="Times New Roman" pitchFamily="18" charset="0"/>
              </a:rPr>
              <a:t>(г) – разлагается окурок сигареты</a:t>
            </a:r>
            <a:r>
              <a:rPr lang="ru-RU" dirty="0" smtClean="0">
                <a:latin typeface="Times New Roman" pitchFamily="18" charset="0"/>
                <a:cs typeface="Times New Roman" pitchFamily="18" charset="0"/>
              </a:rPr>
              <a:t>;</a:t>
            </a:r>
          </a:p>
          <a:p>
            <a:pPr marL="596646" indent="-514350" algn="just">
              <a:buFont typeface="Wingdings 2"/>
              <a:buAutoNum type="arabicParenR"/>
            </a:pPr>
            <a:r>
              <a:rPr lang="ru-RU" dirty="0">
                <a:latin typeface="Times New Roman" pitchFamily="18" charset="0"/>
                <a:cs typeface="Times New Roman" pitchFamily="18" charset="0"/>
              </a:rPr>
              <a:t>4+8=12 (л) – разлагается пластиковый пакет</a:t>
            </a:r>
            <a:r>
              <a:rPr lang="ru-RU" dirty="0" smtClean="0">
                <a:latin typeface="Times New Roman" pitchFamily="18" charset="0"/>
                <a:cs typeface="Times New Roman" pitchFamily="18" charset="0"/>
              </a:rPr>
              <a:t>;</a:t>
            </a:r>
          </a:p>
          <a:p>
            <a:pPr marL="596646" indent="-514350" algn="just">
              <a:buFont typeface="Wingdings 2"/>
              <a:buAutoNum type="arabicParenR"/>
            </a:pPr>
            <a:r>
              <a:rPr lang="ru-RU" dirty="0">
                <a:latin typeface="Times New Roman" pitchFamily="18" charset="0"/>
                <a:cs typeface="Times New Roman" pitchFamily="18" charset="0"/>
              </a:rPr>
              <a:t>12-2= на 10 лет раньше разложится кожура банана, чем пакет</a:t>
            </a:r>
            <a:r>
              <a:rPr lang="ru-RU" dirty="0"/>
              <a:t>.</a:t>
            </a:r>
          </a:p>
          <a:p>
            <a:pPr marL="596646" indent="-514350" algn="just">
              <a:buFont typeface="Wingdings 2"/>
              <a:buAutoNum type="arabicParenR"/>
            </a:pPr>
            <a:endParaRPr lang="ru-RU" dirty="0" smtClean="0">
              <a:latin typeface="Times New Roman" pitchFamily="18" charset="0"/>
              <a:cs typeface="Times New Roman" pitchFamily="18" charset="0"/>
            </a:endParaRPr>
          </a:p>
          <a:p>
            <a:pPr marL="82296" indent="0">
              <a:buNone/>
            </a:pPr>
            <a:endParaRPr lang="ru-RU" dirty="0"/>
          </a:p>
          <a:p>
            <a:pPr marL="82296" indent="0" algn="just">
              <a:buNone/>
            </a:pPr>
            <a:endParaRPr lang="ru-RU" dirty="0">
              <a:latin typeface="Times New Roman" pitchFamily="18" charset="0"/>
              <a:cs typeface="Times New Roman" pitchFamily="18" charset="0"/>
            </a:endParaRPr>
          </a:p>
          <a:p>
            <a:pPr marL="82296" indent="0" algn="just">
              <a:buNone/>
            </a:pP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 </a:t>
            </a:r>
            <a:endParaRPr lang="ru-RU" dirty="0"/>
          </a:p>
        </p:txBody>
      </p:sp>
    </p:spTree>
    <p:extLst>
      <p:ext uri="{BB962C8B-B14F-4D97-AF65-F5344CB8AC3E}">
        <p14:creationId xmlns="" xmlns:p14="http://schemas.microsoft.com/office/powerpoint/2010/main" val="4866123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1379</TotalTime>
  <Words>365</Words>
  <Application>Microsoft Office PowerPoint</Application>
  <PresentationFormat>Экран (4:3)</PresentationFormat>
  <Paragraphs>37</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Солнцестояние</vt:lpstr>
      <vt:lpstr>Муниципальное общеобразовательное учреждение  средняя общеобразовательная школа  д. Старая Монья   Решение экологических задач на уроках математики </vt:lpstr>
      <vt:lpstr>Цель: подбор общих и региональных экологических задач для решения на уроках математики  </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HP</cp:lastModifiedBy>
  <cp:revision>50</cp:revision>
  <dcterms:created xsi:type="dcterms:W3CDTF">2017-04-05T16:37:09Z</dcterms:created>
  <dcterms:modified xsi:type="dcterms:W3CDTF">2022-04-17T19:23:22Z</dcterms:modified>
</cp:coreProperties>
</file>