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0" r:id="rId4"/>
    <p:sldId id="259" r:id="rId5"/>
    <p:sldId id="262" r:id="rId6"/>
    <p:sldId id="261" r:id="rId7"/>
    <p:sldId id="265" r:id="rId8"/>
    <p:sldId id="264" r:id="rId9"/>
    <p:sldId id="267" r:id="rId10"/>
    <p:sldId id="266" r:id="rId11"/>
    <p:sldId id="269" r:id="rId12"/>
    <p:sldId id="268" r:id="rId13"/>
    <p:sldId id="271" r:id="rId14"/>
    <p:sldId id="270" r:id="rId15"/>
    <p:sldId id="273" r:id="rId16"/>
    <p:sldId id="275" r:id="rId17"/>
    <p:sldId id="274" r:id="rId18"/>
    <p:sldId id="277" r:id="rId19"/>
    <p:sldId id="276" r:id="rId20"/>
    <p:sldId id="278" r:id="rId21"/>
    <p:sldId id="279" r:id="rId22"/>
    <p:sldId id="281" r:id="rId23"/>
    <p:sldId id="280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9" d="100"/>
          <a:sy n="59" d="100"/>
        </p:scale>
        <p:origin x="-2214" y="-63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32C3F-FC4B-4E75-A314-FF86236C8DB1}" type="datetimeFigureOut">
              <a:rPr lang="ru-RU" smtClean="0"/>
              <a:pPr/>
              <a:t>29.04.2022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FA6980-112E-4F07-AB24-73384E4A69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32C3F-FC4B-4E75-A314-FF86236C8DB1}" type="datetimeFigureOut">
              <a:rPr lang="ru-RU" smtClean="0"/>
              <a:pPr/>
              <a:t>29.04.2022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FA6980-112E-4F07-AB24-73384E4A69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32C3F-FC4B-4E75-A314-FF86236C8DB1}" type="datetimeFigureOut">
              <a:rPr lang="ru-RU" smtClean="0"/>
              <a:pPr/>
              <a:t>29.04.2022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FA6980-112E-4F07-AB24-73384E4A69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32C3F-FC4B-4E75-A314-FF86236C8DB1}" type="datetimeFigureOut">
              <a:rPr lang="ru-RU" smtClean="0"/>
              <a:pPr/>
              <a:t>29.04.2022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FA6980-112E-4F07-AB24-73384E4A69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32C3F-FC4B-4E75-A314-FF86236C8DB1}" type="datetimeFigureOut">
              <a:rPr lang="ru-RU" smtClean="0"/>
              <a:pPr/>
              <a:t>29.04.2022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FA6980-112E-4F07-AB24-73384E4A69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32C3F-FC4B-4E75-A314-FF86236C8DB1}" type="datetimeFigureOut">
              <a:rPr lang="ru-RU" smtClean="0"/>
              <a:pPr/>
              <a:t>29.04.2022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FA6980-112E-4F07-AB24-73384E4A69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32C3F-FC4B-4E75-A314-FF86236C8DB1}" type="datetimeFigureOut">
              <a:rPr lang="ru-RU" smtClean="0"/>
              <a:pPr/>
              <a:t>29.04.2022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FA6980-112E-4F07-AB24-73384E4A69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32C3F-FC4B-4E75-A314-FF86236C8DB1}" type="datetimeFigureOut">
              <a:rPr lang="ru-RU" smtClean="0"/>
              <a:pPr/>
              <a:t>29.04.2022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FA6980-112E-4F07-AB24-73384E4A69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32C3F-FC4B-4E75-A314-FF86236C8DB1}" type="datetimeFigureOut">
              <a:rPr lang="ru-RU" smtClean="0"/>
              <a:pPr/>
              <a:t>29.04.2022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FA6980-112E-4F07-AB24-73384E4A69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32C3F-FC4B-4E75-A314-FF86236C8DB1}" type="datetimeFigureOut">
              <a:rPr lang="ru-RU" smtClean="0"/>
              <a:pPr/>
              <a:t>29.04.2022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FA6980-112E-4F07-AB24-73384E4A69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32C3F-FC4B-4E75-A314-FF86236C8DB1}" type="datetimeFigureOut">
              <a:rPr lang="ru-RU" smtClean="0"/>
              <a:pPr/>
              <a:t>29.04.2022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FA6980-112E-4F07-AB24-73384E4A69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E32C3F-FC4B-4E75-A314-FF86236C8DB1}" type="datetimeFigureOut">
              <a:rPr lang="ru-RU" smtClean="0"/>
              <a:pPr/>
              <a:t>29.04.2022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FA6980-112E-4F07-AB24-73384E4A69C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fs.znanio.ru/methodology/images/20/42/20428be4ae31dfc6da4d301f5bd07279a1ecc67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691680" y="1412776"/>
            <a:ext cx="6264696" cy="2369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Родительское  собрание</a:t>
            </a:r>
          </a:p>
          <a:p>
            <a:endParaRPr lang="ru-RU" sz="44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4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ru-RU" sz="6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ЕГЭ - 2022</a:t>
            </a:r>
            <a:endParaRPr lang="ru-RU" sz="60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fs.znanio.ru/methodology/images/20/42/20428be4ae31dfc6da4d301f5bd07279a1ecc67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4578" name="Picture 2" descr="Предметы по выбору ЕГЭ&#10;Физика&#10;Химия&#10;Биология&#10;География&#10;История&#10;Информатика и..."/>
          <p:cNvPicPr>
            <a:picLocks noChangeAspect="1" noChangeArrowheads="1"/>
          </p:cNvPicPr>
          <p:nvPr/>
        </p:nvPicPr>
        <p:blipFill>
          <a:blip r:embed="rId3" cstate="print"/>
          <a:srcRect r="11801"/>
          <a:stretch>
            <a:fillRect/>
          </a:stretch>
        </p:blipFill>
        <p:spPr bwMode="auto">
          <a:xfrm>
            <a:off x="1331640" y="332656"/>
            <a:ext cx="7560840" cy="61206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fs.znanio.ru/methodology/images/20/42/20428be4ae31dfc6da4d301f5bd07279a1ecc67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5602" name="Picture 2" descr="Продолжительность экзаменов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75656" y="332656"/>
            <a:ext cx="7488832" cy="607960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fs.znanio.ru/methodology/images/20/42/20428be4ae31dfc6da4d301f5bd07279a1ecc67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6626" name="Picture 2" descr="ЕГЭ проводится в специальных &#10;пунктах проведения экзамена (ППЭ).&#10;&#10;В ППЭ нужно..."/>
          <p:cNvPicPr>
            <a:picLocks noChangeAspect="1" noChangeArrowheads="1"/>
          </p:cNvPicPr>
          <p:nvPr/>
        </p:nvPicPr>
        <p:blipFill>
          <a:blip r:embed="rId3" cstate="print"/>
          <a:srcRect r="10751"/>
          <a:stretch>
            <a:fillRect/>
          </a:stretch>
        </p:blipFill>
        <p:spPr bwMode="auto">
          <a:xfrm>
            <a:off x="1475656" y="332656"/>
            <a:ext cx="7416824" cy="60486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fs.znanio.ru/methodology/images/20/42/20428be4ae31dfc6da4d301f5bd07279a1ecc67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7652" name="Picture 4" descr="На экзаменах запрещено использовать :&#10;&#10;мобильные телефоны или иные средства...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75656" y="260648"/>
            <a:ext cx="7416824" cy="61926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fs.znanio.ru/methodology/images/20/42/20428be4ae31dfc6da4d301f5bd07279a1ecc67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8674" name="Picture 2" descr="Если обучающийся по состоянию здоровья не может завершить выполнение экзамена..."/>
          <p:cNvPicPr>
            <a:picLocks noChangeAspect="1" noChangeArrowheads="1"/>
          </p:cNvPicPr>
          <p:nvPr/>
        </p:nvPicPr>
        <p:blipFill>
          <a:blip r:embed="rId3" cstate="print"/>
          <a:srcRect r="16001"/>
          <a:stretch>
            <a:fillRect/>
          </a:stretch>
        </p:blipFill>
        <p:spPr bwMode="auto">
          <a:xfrm>
            <a:off x="1475656" y="764704"/>
            <a:ext cx="7416824" cy="51435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fs.znanio.ru/methodology/images/20/42/20428be4ae31dfc6da4d301f5bd07279a1ecc67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1746" name="Picture 2" descr="Лица, допустившие нарушение устанавливаемого порядка проведения ГИА, &#10;удаляют..."/>
          <p:cNvPicPr>
            <a:picLocks noChangeAspect="1" noChangeArrowheads="1"/>
          </p:cNvPicPr>
          <p:nvPr/>
        </p:nvPicPr>
        <p:blipFill>
          <a:blip r:embed="rId3" cstate="print"/>
          <a:srcRect r="11801"/>
          <a:stretch>
            <a:fillRect/>
          </a:stretch>
        </p:blipFill>
        <p:spPr bwMode="auto">
          <a:xfrm>
            <a:off x="1547664" y="476672"/>
            <a:ext cx="6696744" cy="56886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fs.znanio.ru/methodology/images/20/42/20428be4ae31dfc6da4d301f5bd07279a1ecc67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9698" name="Picture 2" descr="    Неудовлетворительный результат&#10;    Если выпускник текущего года получает..."/>
          <p:cNvPicPr>
            <a:picLocks noChangeAspect="1" noChangeArrowheads="1"/>
          </p:cNvPicPr>
          <p:nvPr/>
        </p:nvPicPr>
        <p:blipFill>
          <a:blip r:embed="rId3" cstate="print"/>
          <a:srcRect r="10751"/>
          <a:stretch>
            <a:fillRect/>
          </a:stretch>
        </p:blipFill>
        <p:spPr bwMode="auto">
          <a:xfrm>
            <a:off x="1619672" y="260648"/>
            <a:ext cx="7272808" cy="60486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fs.znanio.ru/methodology/images/20/42/20428be4ae31dfc6da4d301f5bd07279a1ecc67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0722" name="Picture 2" descr="Если выпускник текущего года получает результат ниже минимального количества..."/>
          <p:cNvPicPr>
            <a:picLocks noChangeAspect="1" noChangeArrowheads="1"/>
          </p:cNvPicPr>
          <p:nvPr/>
        </p:nvPicPr>
        <p:blipFill>
          <a:blip r:embed="rId3" cstate="print"/>
          <a:srcRect r="12851"/>
          <a:stretch>
            <a:fillRect/>
          </a:stretch>
        </p:blipFill>
        <p:spPr bwMode="auto">
          <a:xfrm>
            <a:off x="1475656" y="332656"/>
            <a:ext cx="6912768" cy="56886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fs.znanio.ru/methodology/images/20/42/20428be4ae31dfc6da4d301f5bd07279a1ecc67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3794" name="Picture 2" descr="Если выпускник текущего года получает результат ниже минимального количества..."/>
          <p:cNvPicPr>
            <a:picLocks noChangeAspect="1" noChangeArrowheads="1"/>
          </p:cNvPicPr>
          <p:nvPr/>
        </p:nvPicPr>
        <p:blipFill>
          <a:blip r:embed="rId3" cstate="print"/>
          <a:srcRect r="10751"/>
          <a:stretch>
            <a:fillRect/>
          </a:stretch>
        </p:blipFill>
        <p:spPr bwMode="auto">
          <a:xfrm>
            <a:off x="1331640" y="764704"/>
            <a:ext cx="7560840" cy="51435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fs.znanio.ru/methodology/images/20/42/20428be4ae31dfc6da4d301f5bd07279a1ecc67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4818" name="Picture 2" descr="Апелляция.&#10;Апелляция – это письменное заявление участника ЕГЭ &#10;либо о нарушен..."/>
          <p:cNvPicPr>
            <a:picLocks noChangeAspect="1" noChangeArrowheads="1"/>
          </p:cNvPicPr>
          <p:nvPr/>
        </p:nvPicPr>
        <p:blipFill>
          <a:blip r:embed="rId3" cstate="print"/>
          <a:srcRect r="12851"/>
          <a:stretch>
            <a:fillRect/>
          </a:stretch>
        </p:blipFill>
        <p:spPr bwMode="auto">
          <a:xfrm>
            <a:off x="1259632" y="476672"/>
            <a:ext cx="7632848" cy="51435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fs.znanio.ru/methodology/images/20/42/20428be4ae31dfc6da4d301f5bd07279a1ecc67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403648" y="1052736"/>
            <a:ext cx="7344816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Единый государственный экзамен (ЕГЭ) – основная форма государственной итоговой аттестации выпускников</a:t>
            </a:r>
          </a:p>
          <a:p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ш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кол Российской Федерации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fs.znanio.ru/methodology/images/20/42/20428be4ae31dfc6da4d301f5bd07279a1ecc67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6866" name="Picture 2" descr="Апелляция о нарушении установленного порядка проведения ЕГЭ подается в день э..."/>
          <p:cNvPicPr>
            <a:picLocks noChangeAspect="1" noChangeArrowheads="1"/>
          </p:cNvPicPr>
          <p:nvPr/>
        </p:nvPicPr>
        <p:blipFill>
          <a:blip r:embed="rId3" cstate="print"/>
          <a:srcRect r="12851"/>
          <a:stretch>
            <a:fillRect/>
          </a:stretch>
        </p:blipFill>
        <p:spPr bwMode="auto">
          <a:xfrm>
            <a:off x="1187624" y="332656"/>
            <a:ext cx="7488832" cy="57606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fs.znanio.ru/methodology/images/20/42/20428be4ae31dfc6da4d301f5bd07279a1ecc67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5842" name="Picture 2" descr="Результаты  рассмотрения апелляцииПо результатам рассмотрения апелляции колич..."/>
          <p:cNvPicPr>
            <a:picLocks noChangeAspect="1" noChangeArrowheads="1"/>
          </p:cNvPicPr>
          <p:nvPr/>
        </p:nvPicPr>
        <p:blipFill>
          <a:blip r:embed="rId3" cstate="print"/>
          <a:srcRect r="11801"/>
          <a:stretch>
            <a:fillRect/>
          </a:stretch>
        </p:blipFill>
        <p:spPr bwMode="auto">
          <a:xfrm>
            <a:off x="1331640" y="692696"/>
            <a:ext cx="7272808" cy="51435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fs.znanio.ru/methodology/images/20/42/20428be4ae31dfc6da4d301f5bd07279a1ecc67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7890" name="Picture 2" descr="Удовлетворительные результаты государственной итоговой аттестации &#10;по русском..."/>
          <p:cNvPicPr>
            <a:picLocks noChangeAspect="1" noChangeArrowheads="1"/>
          </p:cNvPicPr>
          <p:nvPr/>
        </p:nvPicPr>
        <p:blipFill>
          <a:blip r:embed="rId3" cstate="print"/>
          <a:srcRect r="10751"/>
          <a:stretch>
            <a:fillRect/>
          </a:stretch>
        </p:blipFill>
        <p:spPr bwMode="auto">
          <a:xfrm>
            <a:off x="1331640" y="260648"/>
            <a:ext cx="7632848" cy="62646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fs.znanio.ru/methodology/images/20/42/20428be4ae31dfc6da4d301f5bd07279a1ecc67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8916" name="Picture 4" descr="В аттестат выпускнику, &#10;получившему &#10;удовлетворительные результаты на государ..."/>
          <p:cNvPicPr>
            <a:picLocks noChangeAspect="1" noChangeArrowheads="1"/>
          </p:cNvPicPr>
          <p:nvPr/>
        </p:nvPicPr>
        <p:blipFill>
          <a:blip r:embed="rId3" cstate="print"/>
          <a:srcRect r="10751"/>
          <a:stretch>
            <a:fillRect/>
          </a:stretch>
        </p:blipFill>
        <p:spPr bwMode="auto">
          <a:xfrm>
            <a:off x="1475656" y="620688"/>
            <a:ext cx="7488832" cy="51435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fs.znanio.ru/methodology/images/20/42/20428be4ae31dfc6da4d301f5bd07279a1ecc67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4098" name="Picture 2" descr="Основные сведения о ЕГЭЕГЭ проводится во всех субъектах Российской Федерации..."/>
          <p:cNvPicPr>
            <a:picLocks noChangeAspect="1" noChangeArrowheads="1"/>
          </p:cNvPicPr>
          <p:nvPr/>
        </p:nvPicPr>
        <p:blipFill>
          <a:blip r:embed="rId3" cstate="print"/>
          <a:srcRect r="12851"/>
          <a:stretch>
            <a:fillRect/>
          </a:stretch>
        </p:blipFill>
        <p:spPr bwMode="auto">
          <a:xfrm>
            <a:off x="1403648" y="404664"/>
            <a:ext cx="7344816" cy="59766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fs.znanio.ru/methodology/images/20/42/20428be4ae31dfc6da4d301f5bd07279a1ecc67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122" name="Picture 2" descr="ЕГЭ-2022 К прохождению ГИА      &#10; допускаются учащиеся: &#10;не имеющие &#10;  академ..."/>
          <p:cNvPicPr>
            <a:picLocks noChangeAspect="1" noChangeArrowheads="1"/>
          </p:cNvPicPr>
          <p:nvPr/>
        </p:nvPicPr>
        <p:blipFill>
          <a:blip r:embed="rId3" cstate="print"/>
          <a:srcRect r="10751"/>
          <a:stretch>
            <a:fillRect/>
          </a:stretch>
        </p:blipFill>
        <p:spPr bwMode="auto">
          <a:xfrm>
            <a:off x="1403648" y="332656"/>
            <a:ext cx="7488832" cy="60486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fs.znanio.ru/methodology/images/20/42/20428be4ae31dfc6da4d301f5bd07279a1ecc67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8436" name="Picture 4" descr="Заявление на участие в итоговом сочинении&#10;необходимо подать &#10;в конце октября-..."/>
          <p:cNvPicPr>
            <a:picLocks noChangeAspect="1" noChangeArrowheads="1"/>
          </p:cNvPicPr>
          <p:nvPr/>
        </p:nvPicPr>
        <p:blipFill>
          <a:blip r:embed="rId3" cstate="print"/>
          <a:srcRect r="11801"/>
          <a:stretch>
            <a:fillRect/>
          </a:stretch>
        </p:blipFill>
        <p:spPr bwMode="auto">
          <a:xfrm>
            <a:off x="1547664" y="404664"/>
            <a:ext cx="7344816" cy="58326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fs.znanio.ru/methodology/images/20/42/20428be4ae31dfc6da4d301f5bd07279a1ecc67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" name="Picture 2" descr="В связи с регистрацией обучающихся на ГИА и итоговое сочинение необходимо пр..."/>
          <p:cNvPicPr>
            <a:picLocks noChangeAspect="1" noChangeArrowheads="1"/>
          </p:cNvPicPr>
          <p:nvPr/>
        </p:nvPicPr>
        <p:blipFill>
          <a:blip r:embed="rId3" cstate="print"/>
          <a:srcRect r="11801"/>
          <a:stretch>
            <a:fillRect/>
          </a:stretch>
        </p:blipFill>
        <p:spPr bwMode="auto">
          <a:xfrm>
            <a:off x="1259632" y="404664"/>
            <a:ext cx="7560840" cy="492747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fs.znanio.ru/methodology/images/20/42/20428be4ae31dfc6da4d301f5bd07279a1ecc67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1506" name="Picture 2" descr="ИТОГОВОЕ СОЧИНЕНИЕ&#10;В 2021-2022 учебном году &#10;итоговое сочинение (изложение) ..."/>
          <p:cNvPicPr>
            <a:picLocks noChangeAspect="1" noChangeArrowheads="1"/>
          </p:cNvPicPr>
          <p:nvPr/>
        </p:nvPicPr>
        <p:blipFill>
          <a:blip r:embed="rId3" cstate="print"/>
          <a:srcRect r="11801"/>
          <a:stretch>
            <a:fillRect/>
          </a:stretch>
        </p:blipFill>
        <p:spPr bwMode="auto">
          <a:xfrm>
            <a:off x="1187624" y="332656"/>
            <a:ext cx="7704856" cy="61926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fs.znanio.ru/methodology/images/20/42/20428be4ae31dfc6da4d301f5bd07279a1ecc67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2530" name="Picture 2" descr="Заявление на участие в ЕГЭс указанием предметов, &#10;которые выпускник&#10;собирает..."/>
          <p:cNvPicPr>
            <a:picLocks noChangeAspect="1" noChangeArrowheads="1"/>
          </p:cNvPicPr>
          <p:nvPr/>
        </p:nvPicPr>
        <p:blipFill>
          <a:blip r:embed="rId3" cstate="print"/>
          <a:srcRect r="10751"/>
          <a:stretch>
            <a:fillRect/>
          </a:stretch>
        </p:blipFill>
        <p:spPr bwMode="auto">
          <a:xfrm>
            <a:off x="1547664" y="404664"/>
            <a:ext cx="7344816" cy="57606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fs.znanio.ru/methodology/images/20/42/20428be4ae31dfc6da4d301f5bd07279a1ecc67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3554" name="Picture 2" descr="Для получения аттестата &#10;выпускники текущего года сдают обязательные предметы..."/>
          <p:cNvPicPr>
            <a:picLocks noChangeAspect="1" noChangeArrowheads="1"/>
          </p:cNvPicPr>
          <p:nvPr/>
        </p:nvPicPr>
        <p:blipFill>
          <a:blip r:embed="rId3" cstate="print"/>
          <a:srcRect r="10751"/>
          <a:stretch>
            <a:fillRect/>
          </a:stretch>
        </p:blipFill>
        <p:spPr bwMode="auto">
          <a:xfrm>
            <a:off x="1259632" y="332656"/>
            <a:ext cx="7704856" cy="61206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434</TotalTime>
  <Words>23</Words>
  <Application>Microsoft Office PowerPoint</Application>
  <PresentationFormat>Экран (4:3)</PresentationFormat>
  <Paragraphs>5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Asus</dc:creator>
  <cp:lastModifiedBy>Asus</cp:lastModifiedBy>
  <cp:revision>13</cp:revision>
  <dcterms:created xsi:type="dcterms:W3CDTF">2021-11-09T14:46:38Z</dcterms:created>
  <dcterms:modified xsi:type="dcterms:W3CDTF">2022-04-29T07:31:46Z</dcterms:modified>
</cp:coreProperties>
</file>