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4" r:id="rId4"/>
    <p:sldId id="266" r:id="rId5"/>
    <p:sldId id="272" r:id="rId6"/>
    <p:sldId id="267" r:id="rId7"/>
    <p:sldId id="271" r:id="rId8"/>
    <p:sldId id="260" r:id="rId9"/>
    <p:sldId id="270" r:id="rId10"/>
    <p:sldId id="265" r:id="rId11"/>
    <p:sldId id="268" r:id="rId12"/>
    <p:sldId id="278" r:id="rId13"/>
    <p:sldId id="281" r:id="rId14"/>
    <p:sldId id="279" r:id="rId15"/>
    <p:sldId id="273" r:id="rId16"/>
    <p:sldId id="275" r:id="rId17"/>
    <p:sldId id="274" r:id="rId18"/>
    <p:sldId id="276" r:id="rId19"/>
    <p:sldId id="277" r:id="rId20"/>
    <p:sldId id="269" r:id="rId21"/>
    <p:sldId id="25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56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E581FF-AA13-4CB0-8703-7D271DC09D0B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6689C1-6562-41B0-8BCC-DBA596C7C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302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EA2544-0F80-4FDE-8D17-8C371FF14BD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485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5FE3E6-F59F-41CA-9DFE-A485D0D1F4B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451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689C5B-D98B-4F5A-A4EE-4F5CB00758F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53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60F61-40D7-486D-867F-17A1F34A4FAA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25633-F390-4395-B48F-651C6B3531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8245-8475-4494-90CB-105E74D95C5A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CDF7F-7FEF-4C12-AF4A-711ED074AE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0B19F-DA2F-4B40-BA5F-EFEBDC09F04D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CEACD-F0B7-402E-9CF2-6FE6E0D1D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6C47-6697-4A05-A41A-48ED151DA984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3640-D9D0-49D7-8627-C2647DF700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228F-2099-4A7E-A185-3070E657A073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99336-1513-4E58-9F8C-A8EEB4E606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46CA3-279C-44A9-BA7B-80B14C1E6447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40D4-6861-43F1-B7EC-D5BF5496B7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2D638-511E-48ED-8B5A-1EDFB2A01C94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D064D-6EED-42E0-8D90-DDA2C6EB9F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F6E80-108A-4B7C-8E68-F5BA348D85F3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3796D-7B98-4A14-A535-C3950A20F1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F385A-B4DD-4305-9743-61E29F16B2C4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8BA81-8E35-4B78-8FD3-2883E30E40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987CB-002B-4401-AEDF-12831B2D8BEF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906F4-9621-4C73-817A-538C0B7F66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1182B-76F3-431F-9E91-605D09FFE31F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4E7BB-BF5F-46F5-80B4-089209E832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1B517-DA3E-4DE2-A3A2-9B3AC938FDAC}" type="datetimeFigureOut">
              <a:rPr lang="ru-RU"/>
              <a:pPr>
                <a:defRPr/>
              </a:pPr>
              <a:t>29.04.2022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4DC4EA-4B99-4A8C-9EE0-1ECB90801B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5288" y="1700213"/>
            <a:ext cx="8208962" cy="28813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«Реализация  долгосрочного проекта  «Книжкин дом»</a:t>
            </a:r>
          </a:p>
          <a:p>
            <a:pPr algn="ctr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сетевого взаимодействия ДОУ»</a:t>
            </a:r>
          </a:p>
          <a:p>
            <a:pPr algn="just"/>
            <a:endParaRPr lang="ru-RU" sz="20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313" y="188913"/>
            <a:ext cx="7991475" cy="7921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города Нижневартовска  детский сад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№60 «Золушка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8313" y="5661025"/>
            <a:ext cx="7991475" cy="863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МАДОУ города Нижневартовска ДС №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 «Золушка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defRPr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Абакумова Елена Владимировна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475" y="188913"/>
            <a:ext cx="3384550" cy="3603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Этапы работы </a:t>
            </a:r>
          </a:p>
        </p:txBody>
      </p:sp>
      <p:graphicFrame>
        <p:nvGraphicFramePr>
          <p:cNvPr id="24604" name="Group 2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3860657"/>
              </p:ext>
            </p:extLst>
          </p:nvPr>
        </p:nvGraphicFramePr>
        <p:xfrm>
          <a:off x="250825" y="676275"/>
          <a:ext cx="8713788" cy="5519739"/>
        </p:xfrm>
        <a:graphic>
          <a:graphicData uri="http://schemas.openxmlformats.org/drawingml/2006/table">
            <a:tbl>
              <a:tblPr/>
              <a:tblGrid>
                <a:gridCol w="1955800"/>
                <a:gridCol w="6757988"/>
              </a:tblGrid>
              <a:tr h="395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– Подготовительный (март – май 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1238">
                <a:tc rowSpan="7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целей  и форм взаимодействия с объектом социума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1. Анализ выявленных потенциальных возможностей и интересов участников образовательных отношений,  определение целесообразности установления  сетевого взаимодействия.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711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 Установление контактов с социальным партнером –  Городской  библиотекой №12.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Определение  направлений взаимодействия.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67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Разработка проекта сотрудничества с определением  конкретных форм  взаимодействия и сроков.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Заключение договора о совместной работе.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884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Оптимизация помещений ДОУ для создания библиотечного центра «Книжкин дом» и его организация;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6.1. Формирование библиотечного фонда.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5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Представление проекта «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Книжкин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дом» для родителей на родительском собрании ДОУ.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48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658453"/>
              </p:ext>
            </p:extLst>
          </p:nvPr>
        </p:nvGraphicFramePr>
        <p:xfrm>
          <a:off x="250825" y="260350"/>
          <a:ext cx="8712200" cy="5767390"/>
        </p:xfrm>
        <a:graphic>
          <a:graphicData uri="http://schemas.openxmlformats.org/drawingml/2006/table">
            <a:tbl>
              <a:tblPr/>
              <a:tblGrid>
                <a:gridCol w="2473325"/>
                <a:gridCol w="6238875"/>
              </a:tblGrid>
              <a:tr h="7207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 – Практический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(сентябрь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года -   май 2016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600">
                <a:tc row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 сетевого взаимодействия с социальным партнером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1.  Организация экскурсий дошкольников (5 лет – 7 лет) в библиотечный центр  детского сада «Книжкин дом»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446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2.  Организация тематических выставок  в ДОУ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Выход детей на экскурсии в Городскую библиотеку                                             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№12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804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выездной Городской библиотеки №12   в ДОУ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Посещение библиотечного центра «Книжкин дом» воспитанниками совместно с родителями (законными представителями)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11668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Создание дошкольниками совместно с родителями (законными представителями) книжек – малышек».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Выявление лучшего читателя среди воспитанников ДОУ.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F:\ФОТО БИБЛИОТЕКА\DSC03804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716338"/>
            <a:ext cx="40322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7" descr="F:\ФОТО БИБЛИОТЕКА\IMG_6343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33375"/>
            <a:ext cx="375920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F:\ФОТО БИБЛИОТЕКА\IMG_6325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41481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F:\ФОТО БИБЛИОТЕКА\IMG_6384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421163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F:\ФОТО БИБЛИОТЕКА\IMG_64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29632">
            <a:off x="323850" y="333375"/>
            <a:ext cx="453548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5" descr="F:\ФОТО БИБЛИОТЕКА\IMG_63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3153">
            <a:off x="5060950" y="439738"/>
            <a:ext cx="373062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Users\User\Desktop\гмо О.С\Дети\DSC021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07265">
            <a:off x="5092700" y="3648075"/>
            <a:ext cx="351472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F:\ФОТО БИБЛИОТЕКА\IMG_64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8837">
            <a:off x="466725" y="3641725"/>
            <a:ext cx="4202113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 descr="F:\ФОТО БИБЛИОТЕКА\IMG_6379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37496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F:\ФОТО БИБЛИОТЕКА\IMG_635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4392612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F:\ФОТО БИБЛИОТЕКА\20151208_155554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44640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F:\ФОТО БИБЛИОТЕКА\DSC02171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33375"/>
            <a:ext cx="44640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4" descr="C:\Users\User\Desktop\гмо О.С\Дети\DSC02172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38">
            <a:off x="5840413" y="2652713"/>
            <a:ext cx="2981325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F:\ФОТО БИБЛИОТЕКА\DSC021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3573463"/>
            <a:ext cx="3889375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F:\ФОТО БИБЛИОТЕКА\Выездная библиотека\20151110_103213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4032250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G:\фото\IMG_64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997200"/>
            <a:ext cx="48307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F:\ФОТО БИБЛИОТЕКА\акция\IMG_20151209_1453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4262">
            <a:off x="533400" y="371475"/>
            <a:ext cx="2614613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 descr="G:\фото\IMG_64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149725"/>
            <a:ext cx="316865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G:\фото\IMG_64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20650"/>
            <a:ext cx="295275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F:\ФОТО БИБЛИОТЕКА\музей в чемодане\DSC_01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50913">
            <a:off x="36512" y="790576"/>
            <a:ext cx="3090863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3" descr="F:\ФОТО БИБЛИОТЕКА\музей в чемодане\DSC_0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05334">
            <a:off x="5930900" y="833438"/>
            <a:ext cx="30607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F:\ФОТО БИБЛИОТЕКА\музей в чемодане\20151208_1423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33375"/>
            <a:ext cx="23764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 descr="F:\ФОТО БИБЛИОТЕКА\20151208_155812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89363"/>
            <a:ext cx="435292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 descr="F:\ФОТО БИБЛИОТЕКА\IMG_087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404018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F:\ФОТО БИБЛИОТЕКА\поход в биб-ку\IMG_6146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476250"/>
            <a:ext cx="464502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5" descr="F:\ФОТО БИБЛИОТЕКА\поход в биб-ку\IMG_6155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3789363"/>
            <a:ext cx="40322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F:\ФОТО БИБЛИОТЕКА\поход в биб-ку\IMG_64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836613"/>
            <a:ext cx="41814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Содержимое 5"/>
          <p:cNvGraphicFramePr>
            <a:graphicFrameLocks/>
          </p:cNvGraphicFramePr>
          <p:nvPr/>
        </p:nvGraphicFramePr>
        <p:xfrm>
          <a:off x="273050" y="1577975"/>
          <a:ext cx="8670925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r:id="rId3" imgW="8669263" imgH="4999153" progId="Excel.Chart.8">
                  <p:embed/>
                </p:oleObj>
              </mc:Choice>
              <mc:Fallback>
                <p:oleObj r:id="rId3" imgW="8669263" imgH="4999153" progId="Excel.Chart.8">
                  <p:embed/>
                  <p:pic>
                    <p:nvPicPr>
                      <p:cNvPr id="0" name="Содержимое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577975"/>
                        <a:ext cx="8670925" cy="499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11188" y="765175"/>
            <a:ext cx="7921625" cy="71913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Промежуточные результаты  реализации проекта «Книжкин дом»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550" y="188913"/>
            <a:ext cx="7848600" cy="50323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000" b="1" i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179388" y="1268413"/>
            <a:ext cx="649287" cy="48577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трелка вправо с вырезом 5"/>
          <p:cNvSpPr/>
          <p:nvPr/>
        </p:nvSpPr>
        <p:spPr>
          <a:xfrm>
            <a:off x="179388" y="2924175"/>
            <a:ext cx="649287" cy="48577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323850" y="5589588"/>
            <a:ext cx="576263" cy="48577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2988" y="5445125"/>
            <a:ext cx="7921625" cy="7921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Библиотека обладает уникальными ресурсами для эффективной поддержки социальной рекламы чтения, формирует интерес читателя.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550" y="2636838"/>
            <a:ext cx="7993063" cy="9366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- время активного становления читателя в ребенке, требующее внимания и кропотливой совместной работы ДОУ и семьи во взаимодействии с другими социальными институтами.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00113" y="1125538"/>
            <a:ext cx="8064500" cy="863600"/>
          </a:xfrm>
          <a:prstGeom prst="roundRect">
            <a:avLst>
              <a:gd name="adj" fmla="val 2120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Читатель начинается раньше, чем ребенок научится читать. </a:t>
            </a:r>
          </a:p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Ребенок-слушатель — это уже читатель. </a:t>
            </a:r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250825" y="4437063"/>
            <a:ext cx="649288" cy="48577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550" y="4292600"/>
            <a:ext cx="7993063" cy="7921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Необходим поиск резерва развития интереса у детей к книге, процессу чтения, общению с литературой.</a:t>
            </a:r>
          </a:p>
        </p:txBody>
      </p:sp>
      <p:sp>
        <p:nvSpPr>
          <p:cNvPr id="2" name="Скругленный прямоугольник 8"/>
          <p:cNvSpPr/>
          <p:nvPr/>
        </p:nvSpPr>
        <p:spPr>
          <a:xfrm>
            <a:off x="1042988" y="2636838"/>
            <a:ext cx="7993062" cy="9366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- время активного становления читателя в ребенке, требующее внимания и кропотливой совместной работы ДОУ и семьи во взаимодействии с другими социальными институтами. 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1042988" y="4292600"/>
            <a:ext cx="7993062" cy="7921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Необходим поиск резерва развития интереса у детей к книге, процессу чтения, общению с литературой.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83" name="Group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461358"/>
              </p:ext>
            </p:extLst>
          </p:nvPr>
        </p:nvGraphicFramePr>
        <p:xfrm>
          <a:off x="250825" y="260350"/>
          <a:ext cx="8516938" cy="4048126"/>
        </p:xfrm>
        <a:graphic>
          <a:graphicData uri="http://schemas.openxmlformats.org/drawingml/2006/table">
            <a:tbl>
              <a:tblPr/>
              <a:tblGrid>
                <a:gridCol w="1944688"/>
                <a:gridCol w="6572250"/>
              </a:tblGrid>
              <a:tr h="6619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этап –Заключительный (май - август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8350"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 работы  по реализации проекта «Книжкин дом»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1.  Проведение анализа проделанной работы: определение эффективности, целесообразности, перспектив дальнейшего сотрудничества;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46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2. Представление результатов  работы: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педагогическом совете ДОУ;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итоговом родительском собрании;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Диссеминация опыта: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городскому сообществу педагогов;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педагогическому сообществу в сети Интернет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>
                        <a:alpha val="20000"/>
                      </a:srgbClr>
                    </a:solidFill>
                  </a:tcPr>
                </a:tc>
              </a:tr>
              <a:tr h="642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Публикация в СМИ  с целью социального позиционирования  в сфере дошкольного образования.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C:\Users\User\Desktop\Фото книжкин дом\IMG_63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781300"/>
            <a:ext cx="55435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68313" y="404813"/>
            <a:ext cx="8351837" cy="20875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Отраженье исчезнувших лет, облегченье житейского ига, вечных истин немеркнущий свет — это — книга…</a:t>
            </a:r>
          </a:p>
          <a:p>
            <a:pPr algn="just"/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Т. Л. Щепкина-Куперник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0825" y="188913"/>
            <a:ext cx="8677275" cy="7191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Нормативно – правовые документы:</a:t>
            </a:r>
          </a:p>
          <a:p>
            <a:pPr>
              <a:defRPr/>
            </a:pPr>
            <a:endParaRPr lang="ru-RU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388" y="1052513"/>
            <a:ext cx="8785225" cy="5472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algn="just">
              <a:buFontTx/>
              <a:buAutoNum type="arabicPeriod"/>
              <a:tabLst>
                <a:tab pos="79375" algn="l"/>
              </a:tabLst>
            </a:pPr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ст.15.  Федерального закона «Об образовании в Российской Федерации» от 29.12.2012г. №273-ФЗ, </a:t>
            </a:r>
          </a:p>
          <a:p>
            <a:pPr marL="457200" indent="-457200" algn="just">
              <a:tabLst>
                <a:tab pos="79375" algn="l"/>
              </a:tabLst>
            </a:pPr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tabLst>
                <a:tab pos="79375" algn="l"/>
              </a:tabLst>
            </a:pPr>
            <a:r>
              <a:rPr lang="ru-RU"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п.п.2.11.2 п.2 гл.2 Приказа Министерства образования и науки Российской Федерации «Об утверждении федерального государственного образовательного стандарта дошкольного образования» от 17.10.2013 г. №1155</a:t>
            </a:r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 eaLnBrk="0" hangingPunct="0">
              <a:tabLst>
                <a:tab pos="79375" algn="l"/>
              </a:tabLst>
            </a:pPr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tabLst>
                <a:tab pos="79375" algn="l"/>
              </a:tabLst>
            </a:pPr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п.5 ст.17 ч.4 Приказа Минобрнауки «Об утверждении Порядка организации и осуществления образовательной деятельности по основным общеобразовательным программам» от 30.08.2013г. №1014.</a:t>
            </a:r>
          </a:p>
          <a:p>
            <a:pPr marL="457200" indent="-457200" algn="just">
              <a:tabLst>
                <a:tab pos="79375" algn="l"/>
              </a:tabLst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11413" y="620713"/>
            <a:ext cx="4465637" cy="9366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Сетевое взаимодействие</a:t>
            </a:r>
            <a:endParaRPr lang="ru-RU" sz="20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450" y="1844675"/>
            <a:ext cx="7056438" cy="12969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совместная деятельность субъектов  сетевой организации </a:t>
            </a:r>
          </a:p>
          <a:p>
            <a:pPr algn="ctr"/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решению общих проблем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550" y="4508500"/>
            <a:ext cx="7704138" cy="9366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Алексахина Н. В., Бойцова Е. Г., Чичев Е. М. </a:t>
            </a:r>
          </a:p>
          <a:p>
            <a:pPr algn="r">
              <a:defRPr/>
            </a:pPr>
            <a:r>
              <a:rPr 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средствами сетевых технологий // </a:t>
            </a:r>
          </a:p>
          <a:p>
            <a:pPr algn="r">
              <a:defRPr/>
            </a:pPr>
            <a:r>
              <a:rPr 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качеством образования. – 2014. - № 3. – С. 58-67</a:t>
            </a:r>
          </a:p>
          <a:p>
            <a:pPr algn="ctr">
              <a:defRPr/>
            </a:pPr>
            <a:endParaRPr lang="ru-RU" sz="140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835150" y="260350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pic>
        <p:nvPicPr>
          <p:cNvPr id="18434" name="Picture 2" descr="C:\Users\User\Desktop\гмо О.С\БИБЛИОТЕЧКА\ФГОС 6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145" t="40971" r="37889" b="38412"/>
          <a:stretch>
            <a:fillRect/>
          </a:stretch>
        </p:blipFill>
        <p:spPr bwMode="auto">
          <a:xfrm>
            <a:off x="2700338" y="3213100"/>
            <a:ext cx="2951162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188" y="1557338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32138" y="1404938"/>
            <a:ext cx="2520950" cy="12747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 flipV="1">
            <a:off x="1331913" y="2492375"/>
            <a:ext cx="1368425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2195513" y="4076700"/>
            <a:ext cx="504825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284663" y="2708275"/>
            <a:ext cx="0" cy="433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580063" y="2276475"/>
            <a:ext cx="1079500" cy="1081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5580063" y="4868863"/>
            <a:ext cx="647700" cy="72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724525" y="4149725"/>
            <a:ext cx="719138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356100" y="4868863"/>
            <a:ext cx="36513" cy="504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5"/>
          <p:cNvSpPr/>
          <p:nvPr/>
        </p:nvSpPr>
        <p:spPr>
          <a:xfrm>
            <a:off x="1835150" y="260350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3" name="Прямоугольник 7"/>
          <p:cNvSpPr/>
          <p:nvPr/>
        </p:nvSpPr>
        <p:spPr>
          <a:xfrm>
            <a:off x="611188" y="1557338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4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5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7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19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20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21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26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27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28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29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30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31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32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33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34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35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36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37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38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39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40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41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43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44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45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47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48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49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50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51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53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54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55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56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57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58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59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60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61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62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63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32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18433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435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436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437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438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439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440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441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442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43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sp>
        <p:nvSpPr>
          <p:cNvPr id="18444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5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446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447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448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449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450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451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452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453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54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455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6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57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458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459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460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461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462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463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464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465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66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467" name="Прямая со стрелкой 22"/>
          <p:cNvCxnSpPr/>
          <p:nvPr/>
        </p:nvCxnSpPr>
        <p:spPr>
          <a:xfrm flipH="1" flipV="1">
            <a:off x="2195513" y="4076700"/>
            <a:ext cx="504825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68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69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70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471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472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473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474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475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476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477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478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79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480" name="Прямая со стрелкой 17"/>
          <p:cNvCxnSpPr/>
          <p:nvPr/>
        </p:nvCxnSpPr>
        <p:spPr>
          <a:xfrm flipH="1" flipV="1">
            <a:off x="1331913" y="2492375"/>
            <a:ext cx="1368425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81" name="Прямая со стрелкой 22"/>
          <p:cNvCxnSpPr/>
          <p:nvPr/>
        </p:nvCxnSpPr>
        <p:spPr>
          <a:xfrm flipH="1" flipV="1">
            <a:off x="2195513" y="4076700"/>
            <a:ext cx="504825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82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83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84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485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486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487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488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489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490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491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492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493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494" name="Прямая со стрелкой 23"/>
          <p:cNvCxnSpPr/>
          <p:nvPr/>
        </p:nvCxnSpPr>
        <p:spPr>
          <a:xfrm flipV="1">
            <a:off x="4284663" y="2708275"/>
            <a:ext cx="0" cy="433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95" name="Прямая со стрелкой 17"/>
          <p:cNvCxnSpPr/>
          <p:nvPr/>
        </p:nvCxnSpPr>
        <p:spPr>
          <a:xfrm flipH="1" flipV="1">
            <a:off x="1331913" y="2492375"/>
            <a:ext cx="1368425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96" name="Прямая со стрелкой 22"/>
          <p:cNvCxnSpPr/>
          <p:nvPr/>
        </p:nvCxnSpPr>
        <p:spPr>
          <a:xfrm flipH="1" flipV="1">
            <a:off x="2195513" y="4076700"/>
            <a:ext cx="504825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97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98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99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500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501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502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503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504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505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506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507" name="Скругленный прямоугольник 5"/>
          <p:cNvSpPr/>
          <p:nvPr/>
        </p:nvSpPr>
        <p:spPr>
          <a:xfrm>
            <a:off x="1835150" y="268288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508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509" name="Прямая со стрелкой 24"/>
          <p:cNvCxnSpPr/>
          <p:nvPr/>
        </p:nvCxnSpPr>
        <p:spPr>
          <a:xfrm flipV="1">
            <a:off x="5580063" y="2276475"/>
            <a:ext cx="1079500" cy="1081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10" name="Прямая со стрелкой 23"/>
          <p:cNvCxnSpPr/>
          <p:nvPr/>
        </p:nvCxnSpPr>
        <p:spPr>
          <a:xfrm flipV="1">
            <a:off x="4284663" y="2708275"/>
            <a:ext cx="0" cy="433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11" name="Прямая со стрелкой 17"/>
          <p:cNvCxnSpPr/>
          <p:nvPr/>
        </p:nvCxnSpPr>
        <p:spPr>
          <a:xfrm flipH="1" flipV="1">
            <a:off x="1331913" y="2492375"/>
            <a:ext cx="1368425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12" name="Прямая со стрелкой 22"/>
          <p:cNvCxnSpPr/>
          <p:nvPr/>
        </p:nvCxnSpPr>
        <p:spPr>
          <a:xfrm flipH="1" flipV="1">
            <a:off x="2195513" y="4076700"/>
            <a:ext cx="504825" cy="73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13" name="Прямая со стрелкой 21"/>
          <p:cNvCxnSpPr/>
          <p:nvPr/>
        </p:nvCxnSpPr>
        <p:spPr>
          <a:xfrm flipH="1">
            <a:off x="1763713" y="4868863"/>
            <a:ext cx="1008062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14" name="Прямоугольник 12"/>
          <p:cNvSpPr/>
          <p:nvPr/>
        </p:nvSpPr>
        <p:spPr>
          <a:xfrm>
            <a:off x="250825" y="5516563"/>
            <a:ext cx="2665413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поликлиника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15" name="Прямоугольник 8"/>
          <p:cNvSpPr/>
          <p:nvPr/>
        </p:nvSpPr>
        <p:spPr>
          <a:xfrm>
            <a:off x="395288" y="3644900"/>
            <a:ext cx="18002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Пожарная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часть </a:t>
            </a:r>
          </a:p>
        </p:txBody>
      </p:sp>
      <p:sp>
        <p:nvSpPr>
          <p:cNvPr id="18516" name="Прямоугольник 6"/>
          <p:cNvSpPr/>
          <p:nvPr/>
        </p:nvSpPr>
        <p:spPr>
          <a:xfrm>
            <a:off x="3059113" y="3644900"/>
            <a:ext cx="2017712" cy="576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МАДОУ ДС №60 «ЗОЛУШКА»</a:t>
            </a:r>
          </a:p>
        </p:txBody>
      </p:sp>
      <p:sp>
        <p:nvSpPr>
          <p:cNvPr id="18517" name="Прямоугольник 14"/>
          <p:cNvSpPr/>
          <p:nvPr/>
        </p:nvSpPr>
        <p:spPr>
          <a:xfrm>
            <a:off x="3563938" y="5373688"/>
            <a:ext cx="1944687" cy="431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18518" name="Прямоугольник 11"/>
          <p:cNvSpPr/>
          <p:nvPr/>
        </p:nvSpPr>
        <p:spPr>
          <a:xfrm>
            <a:off x="6227763" y="5589588"/>
            <a:ext cx="2628900" cy="79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Лечебно –физкультурный диспансер</a:t>
            </a:r>
          </a:p>
        </p:txBody>
      </p:sp>
      <p:sp>
        <p:nvSpPr>
          <p:cNvPr id="18519" name="Прямоугольник 13"/>
          <p:cNvSpPr/>
          <p:nvPr/>
        </p:nvSpPr>
        <p:spPr>
          <a:xfrm>
            <a:off x="6443663" y="3860800"/>
            <a:ext cx="2160587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  <p:sp>
        <p:nvSpPr>
          <p:cNvPr id="18520" name="Прямоугольник 10"/>
          <p:cNvSpPr/>
          <p:nvPr/>
        </p:nvSpPr>
        <p:spPr>
          <a:xfrm>
            <a:off x="6443663" y="2708275"/>
            <a:ext cx="2211387" cy="649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18521" name="Прямоугольник 15"/>
          <p:cNvSpPr/>
          <p:nvPr/>
        </p:nvSpPr>
        <p:spPr>
          <a:xfrm>
            <a:off x="6659563" y="1628775"/>
            <a:ext cx="1995487" cy="6477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№31</a:t>
            </a:r>
          </a:p>
        </p:txBody>
      </p:sp>
      <p:sp>
        <p:nvSpPr>
          <p:cNvPr id="18522" name="Прямоугольник 9"/>
          <p:cNvSpPr/>
          <p:nvPr/>
        </p:nvSpPr>
        <p:spPr>
          <a:xfrm>
            <a:off x="3132138" y="1412875"/>
            <a:ext cx="2520950" cy="12747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Городская библиотека №12</a:t>
            </a:r>
          </a:p>
        </p:txBody>
      </p:sp>
      <p:sp>
        <p:nvSpPr>
          <p:cNvPr id="18523" name="Скругленный прямоугольник 5"/>
          <p:cNvSpPr/>
          <p:nvPr/>
        </p:nvSpPr>
        <p:spPr>
          <a:xfrm>
            <a:off x="1835150" y="260350"/>
            <a:ext cx="604996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Социальные партнеры</a:t>
            </a:r>
          </a:p>
        </p:txBody>
      </p:sp>
      <p:sp>
        <p:nvSpPr>
          <p:cNvPr id="18524" name="Прямоугольник 7"/>
          <p:cNvSpPr/>
          <p:nvPr/>
        </p:nvSpPr>
        <p:spPr>
          <a:xfrm>
            <a:off x="611188" y="1565275"/>
            <a:ext cx="1995487" cy="863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СОШ №18</a:t>
            </a:r>
          </a:p>
        </p:txBody>
      </p:sp>
      <p:cxnSp>
        <p:nvCxnSpPr>
          <p:cNvPr id="18525" name="Прямая со стрелкой 45"/>
          <p:cNvCxnSpPr/>
          <p:nvPr/>
        </p:nvCxnSpPr>
        <p:spPr>
          <a:xfrm flipV="1">
            <a:off x="5724525" y="4149725"/>
            <a:ext cx="719138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Содержимое 5"/>
          <p:cNvGraphicFramePr>
            <a:graphicFrameLocks noGrp="1"/>
          </p:cNvGraphicFramePr>
          <p:nvPr>
            <p:ph idx="1"/>
          </p:nvPr>
        </p:nvGraphicFramePr>
        <p:xfrm>
          <a:off x="200025" y="1506538"/>
          <a:ext cx="867092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r:id="rId3" imgW="8669263" imgH="5041829" progId="Excel.Chart.8">
                  <p:embed/>
                </p:oleObj>
              </mc:Choice>
              <mc:Fallback>
                <p:oleObj r:id="rId3" imgW="8669263" imgH="5041829" progId="Excel.Chart.8">
                  <p:embed/>
                  <p:pic>
                    <p:nvPicPr>
                      <p:cNvPr id="0" name="Содержимое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506538"/>
                        <a:ext cx="8670925" cy="504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1187450" y="260350"/>
            <a:ext cx="7272338" cy="72072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Данные на начало  реализации  проекта «Книжкин дом»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F:\ФОТО БИБЛИОТЕКА\программа, договор\20151208_1603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8351837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188" y="188913"/>
            <a:ext cx="7993062" cy="18002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Знакомство дошкольников - будущих читателей с книжной культурой в рамках сетевого взаимодействия ДОУ с Городской библиотекой №12</a:t>
            </a:r>
          </a:p>
          <a:p>
            <a:pPr algn="just">
              <a:defRPr/>
            </a:pPr>
            <a:endParaRPr lang="ru-RU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313" y="2133600"/>
            <a:ext cx="8135937" cy="44656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Calibri" pitchFamily="34" charset="0"/>
              <a:buAutoNum type="arabicPeriod"/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информационной культуры и образования детей;</a:t>
            </a:r>
          </a:p>
          <a:p>
            <a:pPr algn="just">
              <a:buFont typeface="Calibri" pitchFamily="34" charset="0"/>
              <a:buAutoNum type="arabicPeriod"/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Воспитание у детей ценностного отношения к книге;   </a:t>
            </a:r>
          </a:p>
          <a:p>
            <a:pPr algn="just">
              <a:buFont typeface="Calibri" pitchFamily="34" charset="0"/>
              <a:buAutoNum type="arabicPeriod"/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приемами приобщения детей к книге.</a:t>
            </a:r>
          </a:p>
          <a:p>
            <a:pPr algn="just">
              <a:defRPr/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defRPr/>
            </a:pPr>
            <a:r>
              <a:rPr lang="ru-RU" sz="2800">
                <a:solidFill>
                  <a:srgbClr val="000000"/>
                </a:solidFill>
                <a:cs typeface="Arial" charset="0"/>
              </a:rPr>
              <a:t> </a:t>
            </a:r>
          </a:p>
          <a:p>
            <a:pPr algn="just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80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80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800">
              <a:solidFill>
                <a:srgbClr val="000000"/>
              </a:solidFill>
              <a:cs typeface="Arial" charset="0"/>
            </a:endParaRPr>
          </a:p>
          <a:p>
            <a:pPr>
              <a:defRPr/>
            </a:pPr>
            <a:endParaRPr lang="ru-RU" sz="2800">
              <a:solidFill>
                <a:srgbClr val="000000"/>
              </a:solidFill>
              <a:cs typeface="Arial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84438" y="260350"/>
            <a:ext cx="4535487" cy="7207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8775" y="1196975"/>
            <a:ext cx="8785225" cy="53276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Tx/>
              <a:buChar char="-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100% детей дошкольного возраста (5лет - 7лет) будут охвачены долгосрочным проектом «Книжкин дом» под руководством педагогов;</a:t>
            </a:r>
          </a:p>
          <a:p>
            <a:pPr algn="just">
              <a:buFontTx/>
              <a:buChar char="-"/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70% детей совместно с родителями будут посещать библиотечный центр ДОУ «Книжкин дом»;</a:t>
            </a:r>
          </a:p>
          <a:p>
            <a:pPr algn="just">
              <a:buFontTx/>
              <a:buChar char="-"/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-80% родителей будут читать детям книги дома и знать приемы приобщения детей к книге;</a:t>
            </a:r>
          </a:p>
          <a:p>
            <a:pPr algn="just"/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50% детей будут посещать городскую библиотеку;</a:t>
            </a:r>
          </a:p>
          <a:p>
            <a:pPr algn="just">
              <a:buFontTx/>
              <a:buChar char="-"/>
            </a:pP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100% детей дошкольного возраста (5лет - 7лет) будут иметь представления о книжной культуре.</a:t>
            </a:r>
            <a:endParaRPr lang="ru-RU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1184</Words>
  <Application>Microsoft Office PowerPoint</Application>
  <PresentationFormat>Экран (4:3)</PresentationFormat>
  <Paragraphs>264</Paragraphs>
  <Slides>21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Диаграмма Microsoft Excel</vt:lpstr>
      <vt:lpstr>Презентация PowerPoint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Пользователь Windows</cp:lastModifiedBy>
  <cp:revision>90</cp:revision>
  <dcterms:created xsi:type="dcterms:W3CDTF">2015-12-08T03:42:54Z</dcterms:created>
  <dcterms:modified xsi:type="dcterms:W3CDTF">2022-04-29T08:52:12Z</dcterms:modified>
</cp:coreProperties>
</file>