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79" r:id="rId4"/>
    <p:sldId id="260" r:id="rId5"/>
    <p:sldId id="280" r:id="rId6"/>
    <p:sldId id="281" r:id="rId7"/>
    <p:sldId id="261" r:id="rId8"/>
    <p:sldId id="262" r:id="rId9"/>
    <p:sldId id="295" r:id="rId10"/>
    <p:sldId id="264" r:id="rId11"/>
    <p:sldId id="265" r:id="rId12"/>
    <p:sldId id="266" r:id="rId13"/>
    <p:sldId id="268" r:id="rId14"/>
    <p:sldId id="270" r:id="rId15"/>
    <p:sldId id="271" r:id="rId16"/>
    <p:sldId id="272" r:id="rId17"/>
    <p:sldId id="273" r:id="rId18"/>
    <p:sldId id="276" r:id="rId19"/>
    <p:sldId id="283" r:id="rId20"/>
    <p:sldId id="277" r:id="rId21"/>
    <p:sldId id="278" r:id="rId22"/>
    <p:sldId id="29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843F06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E815E-BFE3-4B35-88F8-CAF0CCDEDA79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A822D-A766-4749-98FA-54A3E5139A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932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DB64B-1644-41D6-9A6B-EBCC75E8041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94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"/>
            <a:ext cx="79208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Родительское собрание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Начальная школа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0" y="304800"/>
            <a:ext cx="4114800" cy="1066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1 причина</a:t>
            </a:r>
            <a:r>
              <a:rPr lang="en-US" sz="6000" b="1" smtClean="0">
                <a:solidFill>
                  <a:srgbClr val="FF0000"/>
                </a:solidFill>
              </a:rPr>
              <a:t> </a:t>
            </a:r>
            <a:endParaRPr lang="ru-RU" sz="6000" b="1" smtClean="0">
              <a:solidFill>
                <a:srgbClr val="FF0000"/>
              </a:solidFill>
            </a:endParaRPr>
          </a:p>
        </p:txBody>
      </p:sp>
      <p:sp>
        <p:nvSpPr>
          <p:cNvPr id="10243" name="Текст 2"/>
          <p:cNvSpPr>
            <a:spLocks noGrp="1"/>
          </p:cNvSpPr>
          <p:nvPr>
            <p:ph type="body" idx="4294967295"/>
          </p:nvPr>
        </p:nvSpPr>
        <p:spPr>
          <a:xfrm>
            <a:off x="1071538" y="228600"/>
            <a:ext cx="7462862" cy="6019800"/>
          </a:xfrm>
          <a:prstGeom prst="rect">
            <a:avLst/>
          </a:prstGeom>
        </p:spPr>
        <p:txBody>
          <a:bodyPr/>
          <a:lstStyle/>
          <a:p>
            <a:pPr eaLnBrk="1" hangingPunct="1">
              <a:buNone/>
              <a:defRPr/>
            </a:pPr>
            <a:endParaRPr lang="ru-RU" sz="2800" b="1" dirty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               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  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ru-RU" sz="4800" b="1" dirty="0" smtClean="0">
              <a:solidFill>
                <a:srgbClr val="C00000"/>
              </a:solidFill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 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Одна из причин  нарушения правил заключается в том, что </a:t>
            </a:r>
            <a:r>
              <a:rPr lang="ru-RU" sz="4800" b="1" u="sng" dirty="0" smtClean="0">
                <a:solidFill>
                  <a:srgbClr val="C00000"/>
                </a:solidFill>
                <a:latin typeface="Monotype Corsiva" pitchFamily="66" charset="0"/>
              </a:rPr>
              <a:t>дети просто их не знают.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85728"/>
            <a:ext cx="2843202" cy="1972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114800" y="228600"/>
            <a:ext cx="4724400" cy="1143000"/>
          </a:xfrm>
        </p:spPr>
        <p:txBody>
          <a:bodyPr/>
          <a:lstStyle/>
          <a:p>
            <a:pPr eaLnBrk="1" hangingPunct="1"/>
            <a:r>
              <a:rPr lang="ru-RU" sz="6000" smtClean="0">
                <a:solidFill>
                  <a:srgbClr val="FF0000"/>
                </a:solidFill>
              </a:rPr>
              <a:t/>
            </a:r>
            <a:br>
              <a:rPr lang="ru-RU" sz="6000" smtClean="0">
                <a:solidFill>
                  <a:srgbClr val="FF0000"/>
                </a:solidFill>
              </a:rPr>
            </a:br>
            <a:r>
              <a:rPr lang="ru-RU" sz="6000" smtClean="0">
                <a:solidFill>
                  <a:srgbClr val="FF0000"/>
                </a:solidFill>
              </a:rPr>
              <a:t/>
            </a:r>
            <a:br>
              <a:rPr lang="ru-RU" sz="6000" smtClean="0">
                <a:solidFill>
                  <a:srgbClr val="FF0000"/>
                </a:solidFill>
              </a:rPr>
            </a:br>
            <a:r>
              <a:rPr lang="ru-RU" sz="6000" smtClean="0">
                <a:solidFill>
                  <a:srgbClr val="FF0000"/>
                </a:solidFill>
              </a:rPr>
              <a:t/>
            </a:r>
            <a:br>
              <a:rPr lang="ru-RU" sz="6000" smtClean="0">
                <a:solidFill>
                  <a:srgbClr val="FF0000"/>
                </a:solidFill>
              </a:rPr>
            </a:br>
            <a:r>
              <a:rPr lang="ru-RU" sz="6000" b="1" smtClean="0">
                <a:solidFill>
                  <a:srgbClr val="FF0000"/>
                </a:solidFill>
              </a:rPr>
              <a:t>2 причина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357290" y="1571612"/>
            <a:ext cx="7239000" cy="487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Другие дети правила знают, но </a:t>
            </a:r>
            <a:r>
              <a:rPr lang="ru-RU" sz="4800" b="1" u="sng" dirty="0" smtClean="0">
                <a:solidFill>
                  <a:srgbClr val="C00000"/>
                </a:solidFill>
                <a:latin typeface="Monotype Corsiva" pitchFamily="66" charset="0"/>
              </a:rPr>
              <a:t>не умеют их выполнять.</a:t>
            </a:r>
          </a:p>
        </p:txBody>
      </p:sp>
      <p:sp>
        <p:nvSpPr>
          <p:cNvPr id="11268" name="Объект 1"/>
          <p:cNvSpPr>
            <a:spLocks noGrp="1"/>
          </p:cNvSpPr>
          <p:nvPr>
            <p:ph sz="half" idx="1"/>
          </p:nvPr>
        </p:nvSpPr>
        <p:spPr>
          <a:xfrm>
            <a:off x="3857620" y="273051"/>
            <a:ext cx="4829180" cy="108424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038600" y="304800"/>
            <a:ext cx="4800600" cy="1143000"/>
          </a:xfrm>
        </p:spPr>
        <p:txBody>
          <a:bodyPr/>
          <a:lstStyle/>
          <a:p>
            <a:pPr eaLnBrk="1" hangingPunct="1"/>
            <a:r>
              <a:rPr lang="ru-RU" sz="6000" dirty="0" smtClean="0">
                <a:solidFill>
                  <a:srgbClr val="FF0000"/>
                </a:solidFill>
              </a:rPr>
              <a:t>3</a:t>
            </a:r>
            <a:r>
              <a:rPr lang="ru-RU" sz="6000" b="1" dirty="0" smtClean="0">
                <a:solidFill>
                  <a:srgbClr val="FF0000"/>
                </a:solidFill>
              </a:rPr>
              <a:t> причина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2"/>
          </p:nvPr>
        </p:nvSpPr>
        <p:spPr>
          <a:xfrm>
            <a:off x="1285852" y="1428736"/>
            <a:ext cx="7429552" cy="60198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Некоторые правила  дети не выполняют, </a:t>
            </a:r>
            <a:r>
              <a:rPr lang="ru-RU" sz="4800" b="1" u="sng" dirty="0" smtClean="0">
                <a:solidFill>
                  <a:srgbClr val="C00000"/>
                </a:solidFill>
                <a:latin typeface="Monotype Corsiva" pitchFamily="66" charset="0"/>
              </a:rPr>
              <a:t>считая их ненужными и неважными.</a:t>
            </a:r>
          </a:p>
          <a:p>
            <a:pPr eaLnBrk="1" hangingPunct="1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Дети убеждены, что многие правила придумали взрослые и заставляют их выполнять.  В своём детском обществе они не говорят слов вежливости, не считают зазорным быть грубыми.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86182" y="142852"/>
            <a:ext cx="4572032" cy="1155685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267200" y="304800"/>
            <a:ext cx="4495800" cy="1143000"/>
          </a:xfrm>
        </p:spPr>
        <p:txBody>
          <a:bodyPr/>
          <a:lstStyle/>
          <a:p>
            <a:pPr eaLnBrk="1" hangingPunct="1"/>
            <a:r>
              <a:rPr lang="ru-RU" sz="6000" dirty="0" smtClean="0">
                <a:solidFill>
                  <a:srgbClr val="FF0000"/>
                </a:solidFill>
              </a:rPr>
              <a:t>4</a:t>
            </a:r>
            <a:r>
              <a:rPr lang="ru-RU" sz="6000" b="1" dirty="0" smtClean="0">
                <a:solidFill>
                  <a:srgbClr val="FF0000"/>
                </a:solidFill>
              </a:rPr>
              <a:t> причина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357290" y="2500306"/>
            <a:ext cx="7558110" cy="4057656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5600" b="1" dirty="0" smtClean="0">
                <a:solidFill>
                  <a:srgbClr val="C00000"/>
                </a:solidFill>
                <a:latin typeface="Monotype Corsiva" pitchFamily="66" charset="0"/>
              </a:rPr>
              <a:t>Одна из серьезных  </a:t>
            </a:r>
            <a:r>
              <a:rPr lang="ru-RU" sz="5600" b="1" u="sng" dirty="0" smtClean="0">
                <a:solidFill>
                  <a:srgbClr val="C00000"/>
                </a:solidFill>
                <a:latin typeface="Monotype Corsiva" pitchFamily="66" charset="0"/>
              </a:rPr>
              <a:t>причин невыполнения  детьми правил поведения лежит в окружающих  ребёнка </a:t>
            </a:r>
            <a:r>
              <a:rPr lang="ru-RU" sz="5600" b="1" dirty="0" smtClean="0">
                <a:solidFill>
                  <a:srgbClr val="C00000"/>
                </a:solidFill>
                <a:latin typeface="Monotype Corsiva" pitchFamily="66" charset="0"/>
              </a:rPr>
              <a:t>людях.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Взрослые  не всегда являют собой образец поведения в общественных местах, дома, на улице. Они бывают  грубыми и  раздражительными, бестактными и невежливыми.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Рисунок 1" descr="http://xn--b1abhjbqubcdwgq6a8gsc.xn--p1ai/Slygebnoe/ST1/povedenie_v_konfliktnoj_situacii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214290"/>
            <a:ext cx="23145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495800" y="228600"/>
            <a:ext cx="3733800" cy="1219200"/>
          </a:xfrm>
        </p:spPr>
        <p:txBody>
          <a:bodyPr/>
          <a:lstStyle/>
          <a:p>
            <a:pPr eaLnBrk="1" hangingPunct="1"/>
            <a:r>
              <a:rPr lang="ru-RU" sz="6000" dirty="0" smtClean="0">
                <a:solidFill>
                  <a:srgbClr val="FF0000"/>
                </a:solidFill>
              </a:rPr>
              <a:t>5</a:t>
            </a:r>
            <a:r>
              <a:rPr lang="ru-RU" sz="6000" b="1" dirty="0" smtClean="0">
                <a:solidFill>
                  <a:srgbClr val="FF0000"/>
                </a:solidFill>
              </a:rPr>
              <a:t> причина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85852" y="1295400"/>
            <a:ext cx="4714908" cy="5562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Часто дети не следуют правилам культурного поведения потому, что взрослые не придерживаются  единства в тех требованиях, которые предъявляют детям.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5364" name="Рисунок 4" descr="f014d496eeb1b886994427f919b17d8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86512" y="1643050"/>
            <a:ext cx="2581814" cy="3538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1357290" y="1428736"/>
            <a:ext cx="7429552" cy="4214842"/>
          </a:xfrm>
        </p:spPr>
        <p:txBody>
          <a:bodyPr/>
          <a:lstStyle/>
          <a:p>
            <a:pPr marL="342900" indent="-342900" algn="just">
              <a:buFont typeface="Calibri" pitchFamily="34" charset="0"/>
              <a:buAutoNum type="arabicPeriod"/>
              <a:tabLst>
                <a:tab pos="228600" algn="l"/>
                <a:tab pos="539750" algn="l"/>
              </a:tabLst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itchFamily="18" charset="0"/>
              </a:rPr>
              <a:t>Борьба за лидерство.</a:t>
            </a:r>
          </a:p>
          <a:p>
            <a:pPr marL="342900" indent="-342900">
              <a:buFont typeface="Calibri" pitchFamily="34" charset="0"/>
              <a:buAutoNum type="arabicPeriod"/>
              <a:tabLst>
                <a:tab pos="228600" algn="l"/>
                <a:tab pos="539750" algn="l"/>
              </a:tabLst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itchFamily="18" charset="0"/>
              </a:rPr>
              <a:t>Борьба за самоутверждение против чрезмерной родительской власти и опеки.</a:t>
            </a:r>
          </a:p>
          <a:p>
            <a:pPr marL="342900" indent="-342900" algn="just">
              <a:buFont typeface="Calibri" pitchFamily="34" charset="0"/>
              <a:buAutoNum type="arabicPeriod"/>
              <a:tabLst>
                <a:tab pos="228600" algn="l"/>
                <a:tab pos="539750" algn="l"/>
              </a:tabLst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itchFamily="18" charset="0"/>
              </a:rPr>
              <a:t>Желание отомстить.</a:t>
            </a:r>
          </a:p>
          <a:p>
            <a:pPr marL="342900" indent="-342900">
              <a:buFont typeface="Calibri" pitchFamily="34" charset="0"/>
              <a:buAutoNum type="arabicPeriod"/>
              <a:tabLst>
                <a:tab pos="228600" algn="l"/>
                <a:tab pos="539750" algn="l"/>
              </a:tabLst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itchFamily="18" charset="0"/>
              </a:rPr>
              <a:t>Потеря веры в собственный успех.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Причины серьёзных нарушений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214414" y="285729"/>
            <a:ext cx="771530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Способы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воздействия на детей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: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</a:t>
            </a: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- Приучение (по образцу поведения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);</a:t>
            </a: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/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- Воспитывающие ситуации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(создание условий для применения </a:t>
            </a:r>
            <a:endParaRPr lang="ru-RU" sz="4000" b="1" dirty="0" smtClean="0">
              <a:solidFill>
                <a:srgbClr val="8A0000"/>
              </a:solidFill>
              <a:latin typeface="Monotype Corsiva" pitchFamily="66" charset="0"/>
            </a:endParaRPr>
          </a:p>
          <a:p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   навыка</a:t>
            </a: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);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- Поощрение (похвала);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- Наказание (использовать крайне </a:t>
            </a:r>
            <a:endParaRPr lang="ru-RU" sz="4000" b="1" dirty="0" smtClean="0">
              <a:solidFill>
                <a:srgbClr val="8A0000"/>
              </a:solidFill>
              <a:latin typeface="Monotype Corsiva" pitchFamily="66" charset="0"/>
            </a:endParaRPr>
          </a:p>
          <a:p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        редко</a:t>
            </a: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);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8A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214414" y="285728"/>
            <a:ext cx="764386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Способы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воздействия на детей: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</a:t>
            </a:r>
            <a:r>
              <a:rPr lang="ru-RU" sz="3200" b="1" dirty="0">
                <a:solidFill>
                  <a:srgbClr val="8A0000"/>
                </a:solidFill>
                <a:latin typeface="Monotype Corsiva" pitchFamily="66" charset="0"/>
              </a:rPr>
              <a:t/>
            </a:r>
            <a:br>
              <a:rPr lang="ru-RU" sz="32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8A0000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- Наглядный пример;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- Примеры из литературы (поступки героев);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- Разъяснение (как и почему следует поступать в той 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или </a:t>
            </a: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иной ситуации);</a:t>
            </a:r>
            <a:b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8A0000"/>
                </a:solidFill>
                <a:latin typeface="Monotype Corsiva" pitchFamily="66" charset="0"/>
              </a:rPr>
              <a:t> - Беседа (возможность высказать свое мнение).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>
          <a:xfrm>
            <a:off x="1357290" y="357166"/>
            <a:ext cx="7616825" cy="31242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Воспитание культуры поведения проходит успешно, если родители и школа находят общий язык, осуществляют единые требования к поведению детей.</a:t>
            </a:r>
          </a:p>
        </p:txBody>
      </p:sp>
      <p:pic>
        <p:nvPicPr>
          <p:cNvPr id="20484" name="Picture 5" descr="http://info5school.ru/wp-content/uploads/2014/12/687px-9-250x2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3286124"/>
            <a:ext cx="3505200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7400948" cy="5857916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Ежедневные беседы о правилах поведения;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Темы уроков ОМ 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в разделе «Общение» : «Моя семья», В школе», «Ты и твои друзья».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Анализ поступков героев 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(на уроках литературного чтения);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Кл. часы 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</a:rPr>
              <a:t>(«Уважай себя, уважай других», «Добрые дела» , «Умей дружить»).</a:t>
            </a:r>
          </a:p>
          <a:p>
            <a:pPr>
              <a:buFontTx/>
              <a:buChar char="-"/>
            </a:pPr>
            <a:endParaRPr lang="ru-RU" sz="4000" b="1" dirty="0">
              <a:solidFill>
                <a:srgbClr val="8A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Тема: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928670"/>
            <a:ext cx="7615262" cy="2928958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</a:t>
            </a:r>
            <a:r>
              <a:rPr lang="ru-RU" sz="6000" b="1" i="1" dirty="0" smtClean="0">
                <a:solidFill>
                  <a:srgbClr val="8A0000"/>
                </a:solidFill>
                <a:latin typeface="Monotype Corsiva" pitchFamily="66" charset="0"/>
              </a:rPr>
              <a:t>Воспитание культуры поведения младших  школьников»</a:t>
            </a:r>
            <a:endParaRPr lang="ru-RU" sz="6000" b="1" dirty="0">
              <a:solidFill>
                <a:srgbClr val="8A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maner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643314"/>
            <a:ext cx="33813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2976" y="571480"/>
            <a:ext cx="7767662" cy="2571768"/>
          </a:xfrm>
          <a:prstGeom prst="rect">
            <a:avLst/>
          </a:prstGeo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Если мы не заполним душу ребенка чем-то добрым, то найдется кто-то другой, который заполнит её дурным.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3071810"/>
            <a:ext cx="4006470" cy="294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9" name="Rectangle 13"/>
          <p:cNvSpPr>
            <a:spLocks noGrp="1" noChangeArrowheads="1"/>
          </p:cNvSpPr>
          <p:nvPr>
            <p:ph type="title"/>
          </p:nvPr>
        </p:nvSpPr>
        <p:spPr>
          <a:xfrm>
            <a:off x="1357290" y="928670"/>
            <a:ext cx="7258072" cy="13716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Ч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тобы 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воспитание вашего ребенка происходило не урывками, а эффективно, уделяйте им больше времени вечерами и в выходные дни! </a:t>
            </a:r>
          </a:p>
        </p:txBody>
      </p:sp>
      <p:pic>
        <p:nvPicPr>
          <p:cNvPr id="50190" name="Picture 14" descr="j02167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3643314"/>
            <a:ext cx="193992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1"/>
            <a:ext cx="7329510" cy="1257296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4480" y="285728"/>
            <a:ext cx="6870700" cy="8477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Times New Roman" panose="02020603050405020304" pitchFamily="18" charset="0"/>
              </a:rPr>
              <a:t>Повестка собрания:</a:t>
            </a:r>
            <a:endParaRPr lang="ru-RU" b="1" dirty="0">
              <a:solidFill>
                <a:srgbClr val="C0000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85852" y="1000108"/>
            <a:ext cx="7643866" cy="557216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1. Задачи родителей в воспитании культуры поведения у детей.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2. Безопасность детей.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3. Предварительные итоги </a:t>
            </a:r>
            <a:r>
              <a:rPr lang="en-US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4 четверти.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4. Орг. вопросы, вопросы учебной деятельности.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5. Раб тетради на 2018-2019 </a:t>
            </a:r>
            <a:r>
              <a:rPr lang="ru-RU" sz="4000" b="1" dirty="0" err="1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уч</a:t>
            </a:r>
            <a:r>
              <a:rPr lang="ru-RU" sz="40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. год.  </a:t>
            </a:r>
            <a:r>
              <a:rPr lang="ru-RU" sz="3600" b="1" dirty="0" smtClean="0">
                <a:solidFill>
                  <a:srgbClr val="8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715172" cy="3786214"/>
          </a:xfrm>
        </p:spPr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Поведение</a:t>
            </a:r>
            <a:r>
              <a:rPr lang="ru-RU" sz="5400" b="1" dirty="0" smtClean="0"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8A0000"/>
                </a:solidFill>
                <a:latin typeface="Monotype Corsiva" pitchFamily="66" charset="0"/>
              </a:rPr>
              <a:t>– это зеркало, в котором каждый показывает свой лик.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3714752"/>
            <a:ext cx="3822126" cy="274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емь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2571744"/>
            <a:ext cx="420739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20116544">
            <a:off x="6029803" y="3880668"/>
            <a:ext cx="2020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243998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Times New Roman" panose="02020603050405020304" pitchFamily="18" charset="0"/>
              </a:rPr>
              <a:t>Личный пример </a:t>
            </a:r>
            <a:r>
              <a:rPr lang="ru-RU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– это основное условие воспитания культуры  поведения у детей.</a:t>
            </a:r>
            <a:endParaRPr lang="ru-RU" dirty="0">
              <a:solidFill>
                <a:srgbClr val="8A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семья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43636" y="3286124"/>
            <a:ext cx="2174316" cy="29697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357290" y="357166"/>
            <a:ext cx="7358114" cy="3000372"/>
          </a:xfrm>
        </p:spPr>
        <p:txBody>
          <a:bodyPr/>
          <a:lstStyle/>
          <a:p>
            <a:r>
              <a:rPr lang="ru-RU" sz="4400" b="1" dirty="0" smtClean="0">
                <a:solidFill>
                  <a:srgbClr val="8A0000"/>
                </a:solidFill>
                <a:latin typeface="Monotype Corsiva" pitchFamily="66" charset="0"/>
                <a:cs typeface="Times New Roman" panose="02020603050405020304" pitchFamily="18" charset="0"/>
              </a:rPr>
              <a:t>Семья – это особого рода коллектив, играющий в воспитании основную, долговременную и важнейшую роль.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Задачи воспитания культуры поведения</a:t>
            </a:r>
            <a:endParaRPr lang="ru-RU" sz="5400" b="1" i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8229600" cy="452596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8A0000"/>
                </a:solidFill>
                <a:latin typeface="Monotype Corsiva" pitchFamily="66" charset="0"/>
              </a:rPr>
              <a:t>закладывать основы аккуратности и опрятности, вежливости;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8A0000"/>
                </a:solidFill>
                <a:latin typeface="Monotype Corsiva" pitchFamily="66" charset="0"/>
              </a:rPr>
              <a:t>прививать хорошие манеры, умение культурно вести себя в школе, дома, на улице и в общественных местах;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8A0000"/>
                </a:solidFill>
                <a:latin typeface="Monotype Corsiva" pitchFamily="66" charset="0"/>
              </a:rPr>
              <a:t>вооружить детей знаниями правил культурного поведения, привычками их выполнять.</a:t>
            </a:r>
            <a:endParaRPr lang="ru-RU" sz="3600" b="1" dirty="0">
              <a:solidFill>
                <a:srgbClr val="8A0000"/>
              </a:solidFill>
              <a:latin typeface="Monotype Corsiva" pitchFamily="66" charset="0"/>
            </a:endParaRPr>
          </a:p>
        </p:txBody>
      </p:sp>
      <p:pic>
        <p:nvPicPr>
          <p:cNvPr id="7172" name="Picture 5" descr="http://sko-griazi.ru/wp-content/uploads/2015/05/chten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99806" y="285728"/>
            <a:ext cx="106799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7620" y="2714620"/>
            <a:ext cx="1857388" cy="1500190"/>
          </a:xfrm>
          <a:prstGeom prst="rect">
            <a:avLst/>
          </a:prstGeom>
          <a:solidFill>
            <a:srgbClr val="8A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Основные компоненты культуры </a:t>
            </a:r>
            <a:r>
              <a:rPr lang="ru-RU" sz="2400" dirty="0" smtClean="0"/>
              <a:t>поведения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1285852" y="1714488"/>
            <a:ext cx="2514600" cy="10668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Личная </a:t>
            </a:r>
            <a:r>
              <a:rPr lang="ru-RU" sz="2400" dirty="0" smtClean="0"/>
              <a:t>гигиена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3500430" y="714356"/>
            <a:ext cx="2857520" cy="135255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Аккуратность, </a:t>
            </a:r>
            <a:r>
              <a:rPr lang="ru-RU" sz="2400" dirty="0" smtClean="0"/>
              <a:t>опрятность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6286512" y="2571744"/>
            <a:ext cx="2652714" cy="1295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/>
              <a:t>Вежливость, </a:t>
            </a:r>
            <a:r>
              <a:rPr lang="ru-RU" sz="2400" dirty="0"/>
              <a:t>культура </a:t>
            </a:r>
            <a:r>
              <a:rPr lang="ru-RU" sz="2400" dirty="0" smtClean="0"/>
              <a:t>речи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6000760" y="4857760"/>
            <a:ext cx="2819400" cy="13716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Правила поведения в школе, </a:t>
            </a:r>
            <a:r>
              <a:rPr lang="ru-RU" sz="2400" dirty="0" smtClean="0"/>
              <a:t>дома</a:t>
            </a:r>
            <a:endParaRPr lang="ru-RU" sz="2400" dirty="0"/>
          </a:p>
        </p:txBody>
      </p:sp>
      <p:sp>
        <p:nvSpPr>
          <p:cNvPr id="8200" name="Прямоугольник 9"/>
          <p:cNvSpPr>
            <a:spLocks noChangeArrowheads="1"/>
          </p:cNvSpPr>
          <p:nvPr/>
        </p:nvSpPr>
        <p:spPr bwMode="auto">
          <a:xfrm>
            <a:off x="1160463" y="4419600"/>
            <a:ext cx="28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FF"/>
                </a:solidFill>
                <a:latin typeface="Constantia" pitchFamily="18" charset="0"/>
              </a:rPr>
              <a:t>   </a:t>
            </a: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357290" y="4572008"/>
            <a:ext cx="3500462" cy="178595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Правила поведения на улице и в общественных </a:t>
            </a:r>
            <a:r>
              <a:rPr lang="ru-RU" sz="2400" dirty="0" smtClean="0"/>
              <a:t>местах</a:t>
            </a:r>
            <a:endParaRPr lang="ru-RU" sz="24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86116" y="2714620"/>
            <a:ext cx="530224" cy="47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86276" y="2371716"/>
            <a:ext cx="600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2"/>
          </p:cNvCxnSpPr>
          <p:nvPr/>
        </p:nvCxnSpPr>
        <p:spPr>
          <a:xfrm rot="10800000" flipV="1">
            <a:off x="5786446" y="3219444"/>
            <a:ext cx="500066" cy="66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071802" y="4000504"/>
            <a:ext cx="71438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V="1">
            <a:off x="5643570" y="4143380"/>
            <a:ext cx="928694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1285860"/>
            <a:ext cx="8763000" cy="14478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Причины невыполнения правил культурного поведения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470</Words>
  <Application>Microsoft Office PowerPoint</Application>
  <PresentationFormat>Экран (4:3)</PresentationFormat>
  <Paragraphs>64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Constantia</vt:lpstr>
      <vt:lpstr>Monotype Corsiva</vt:lpstr>
      <vt:lpstr>Times New Roman</vt:lpstr>
      <vt:lpstr>Wingdings 2</vt:lpstr>
      <vt:lpstr>Тема Office</vt:lpstr>
      <vt:lpstr>Презентация PowerPoint</vt:lpstr>
      <vt:lpstr>Тема:</vt:lpstr>
      <vt:lpstr>Повестка собрания:</vt:lpstr>
      <vt:lpstr> Поведение – это зеркало, в котором каждый показывает свой лик.  </vt:lpstr>
      <vt:lpstr>Личный пример – это основное условие воспитания культуры  поведения у детей.</vt:lpstr>
      <vt:lpstr>Презентация PowerPoint</vt:lpstr>
      <vt:lpstr>Задачи воспитания культуры поведения</vt:lpstr>
      <vt:lpstr>Презентация PowerPoint</vt:lpstr>
      <vt:lpstr>Причины невыполнения правил культурного поведения</vt:lpstr>
      <vt:lpstr>1 причина </vt:lpstr>
      <vt:lpstr>   2 причина</vt:lpstr>
      <vt:lpstr>3 причина</vt:lpstr>
      <vt:lpstr>4 причина</vt:lpstr>
      <vt:lpstr>5 причина</vt:lpstr>
      <vt:lpstr>Причины серьёзных нарушений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мы не заполним душу ребенка чем-то добрым, то найдется кто-то другой, который заполнит её дурным.</vt:lpstr>
      <vt:lpstr> Чтобы воспитание вашего ребенка происходило не урывками, а эффективно, уделяйте им больше времени вечерами и в выходные дни!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Ученик3</cp:lastModifiedBy>
  <cp:revision>48</cp:revision>
  <dcterms:created xsi:type="dcterms:W3CDTF">2014-11-07T17:01:55Z</dcterms:created>
  <dcterms:modified xsi:type="dcterms:W3CDTF">2022-04-29T08:08:33Z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293404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