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4582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Georgia" pitchFamily="18" charset="0"/>
              </a:rPr>
              <a:t>Герундий</a:t>
            </a:r>
          </a:p>
          <a:p>
            <a:pPr algn="ctr"/>
            <a:r>
              <a:rPr lang="en-US" sz="5400" b="1" dirty="0" smtClean="0">
                <a:latin typeface="Georgia" pitchFamily="18" charset="0"/>
              </a:rPr>
              <a:t>(</a:t>
            </a:r>
            <a:r>
              <a:rPr lang="ru-RU" sz="5400" b="1" dirty="0" smtClean="0">
                <a:latin typeface="Georgia" pitchFamily="18" charset="0"/>
              </a:rPr>
              <a:t> -</a:t>
            </a:r>
            <a:r>
              <a:rPr lang="en-US" sz="5400" b="1" dirty="0" smtClean="0">
                <a:latin typeface="Georgia" pitchFamily="18" charset="0"/>
              </a:rPr>
              <a:t> </a:t>
            </a:r>
            <a:r>
              <a:rPr lang="en-US" sz="5400" b="1" dirty="0" err="1" smtClean="0">
                <a:latin typeface="Georgia" pitchFamily="18" charset="0"/>
              </a:rPr>
              <a:t>ing</a:t>
            </a:r>
            <a:r>
              <a:rPr lang="en-US" sz="5400" b="1" dirty="0" smtClean="0">
                <a:latin typeface="Georgia" pitchFamily="18" charset="0"/>
              </a:rPr>
              <a:t> </a:t>
            </a:r>
            <a:r>
              <a:rPr lang="ru-RU" sz="5400" b="1" dirty="0" smtClean="0">
                <a:latin typeface="Georgia" pitchFamily="18" charset="0"/>
              </a:rPr>
              <a:t>форма глагола</a:t>
            </a:r>
            <a:r>
              <a:rPr lang="en-US" sz="5400" b="1" dirty="0" smtClean="0">
                <a:latin typeface="Georgia" pitchFamily="18" charset="0"/>
              </a:rPr>
              <a:t>)</a:t>
            </a:r>
            <a:endParaRPr lang="ru-RU" sz="5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620688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Герундий – это неличная форма глагола, выражающая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название действия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и обладающая как свойствами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глагола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так и </a:t>
            </a:r>
            <a:r>
              <a:rPr lang="ru-RU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существительного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.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060848"/>
            <a:ext cx="8712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b="1" dirty="0" smtClean="0"/>
              <a:t> </a:t>
            </a:r>
            <a:r>
              <a:rPr lang="ru-RU" sz="2000" b="1" dirty="0" smtClean="0">
                <a:latin typeface="Georgia" pitchFamily="18" charset="0"/>
              </a:rPr>
              <a:t>Наиболее часто герундий употребляется в роли дополнения: </a:t>
            </a:r>
            <a:r>
              <a:rPr lang="ru-RU" sz="2000" b="1" u="sng" dirty="0" smtClean="0">
                <a:latin typeface="Georgia" pitchFamily="18" charset="0"/>
              </a:rPr>
              <a:t>прямого</a:t>
            </a:r>
            <a:r>
              <a:rPr lang="ru-RU" sz="2000" b="1" dirty="0" smtClean="0">
                <a:latin typeface="Georgia" pitchFamily="18" charset="0"/>
              </a:rPr>
              <a:t> (без предшествующего предлога) или </a:t>
            </a:r>
            <a:r>
              <a:rPr lang="ru-RU" sz="2000" b="1" u="sng" dirty="0" smtClean="0">
                <a:latin typeface="Georgia" pitchFamily="18" charset="0"/>
              </a:rPr>
              <a:t>предложного</a:t>
            </a:r>
            <a:r>
              <a:rPr lang="ru-RU" sz="2000" b="1" dirty="0" smtClean="0">
                <a:latin typeface="Georgia" pitchFamily="18" charset="0"/>
              </a:rPr>
              <a:t> косвенного дополнения (после предлогов). </a:t>
            </a:r>
          </a:p>
          <a:p>
            <a:pPr>
              <a:buFontTx/>
              <a:buNone/>
            </a:pPr>
            <a:endParaRPr lang="ru-RU" sz="2000" b="1" dirty="0" smtClean="0">
              <a:latin typeface="Georgia" pitchFamily="18" charset="0"/>
            </a:endParaRPr>
          </a:p>
          <a:p>
            <a:pPr>
              <a:buFontTx/>
              <a:buNone/>
            </a:pPr>
            <a:r>
              <a:rPr lang="ru-RU" sz="2000" b="1" dirty="0" smtClean="0">
                <a:latin typeface="Georgia" pitchFamily="18" charset="0"/>
              </a:rPr>
              <a:t>   В английском языке в роли 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прямого дополнения</a:t>
            </a:r>
            <a:r>
              <a:rPr lang="ru-RU" sz="2000" b="1" dirty="0" smtClean="0">
                <a:latin typeface="Georgia" pitchFamily="18" charset="0"/>
              </a:rPr>
              <a:t> после одних глаголов употребляется только инфинитив, после других - только герундий; а после ряда глаголов допустимо употребление как одного, так и другого.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98072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  <a:ea typeface="Tahoma"/>
                <a:cs typeface="Tahoma"/>
              </a:rPr>
              <a:t>◊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В качестве существительного:</a:t>
            </a:r>
            <a:endParaRPr lang="ru-RU" sz="20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Georgia" pitchFamily="18" charset="0"/>
                <a:ea typeface="Tahoma"/>
                <a:cs typeface="Tahoma"/>
              </a:rPr>
              <a:t>Her sing</a:t>
            </a:r>
            <a:r>
              <a:rPr lang="fr-FR" sz="2000" b="1" dirty="0" smtClean="0">
                <a:solidFill>
                  <a:srgbClr val="C00000"/>
                </a:solidFill>
                <a:latin typeface="Georgia" pitchFamily="18" charset="0"/>
                <a:ea typeface="Tahoma"/>
                <a:cs typeface="Tahoma"/>
              </a:rPr>
              <a:t>ing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  <a:ea typeface="Tahoma"/>
                <a:cs typeface="Tahoma"/>
              </a:rPr>
              <a:t> </a:t>
            </a:r>
            <a:r>
              <a:rPr lang="en-US" sz="2000" b="1" dirty="0" smtClean="0">
                <a:latin typeface="Georgia" pitchFamily="18" charset="0"/>
                <a:ea typeface="Tahoma"/>
                <a:cs typeface="Tahoma"/>
              </a:rPr>
              <a:t>was beautiful.</a:t>
            </a:r>
          </a:p>
          <a:p>
            <a:r>
              <a:rPr lang="en-US" sz="2000" b="1" dirty="0" smtClean="0">
                <a:latin typeface="Georgia" pitchFamily="18" charset="0"/>
                <a:ea typeface="Tahoma"/>
                <a:cs typeface="Tahoma"/>
              </a:rPr>
              <a:t>Swimm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  <a:ea typeface="Tahoma"/>
                <a:cs typeface="Tahoma"/>
              </a:rPr>
              <a:t>ing</a:t>
            </a:r>
            <a:r>
              <a:rPr lang="en-US" sz="2000" b="1" dirty="0" smtClean="0">
                <a:latin typeface="Georgia" pitchFamily="18" charset="0"/>
                <a:ea typeface="Tahoma"/>
                <a:cs typeface="Tahoma"/>
              </a:rPr>
              <a:t> is a good form of exercise.</a:t>
            </a:r>
          </a:p>
          <a:p>
            <a:r>
              <a:rPr lang="en-US" sz="2000" b="1" dirty="0" smtClean="0">
                <a:latin typeface="Georgia" pitchFamily="18" charset="0"/>
                <a:ea typeface="Tahoma"/>
                <a:cs typeface="Tahoma"/>
              </a:rPr>
              <a:t>Smok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  <a:ea typeface="Tahoma"/>
                <a:cs typeface="Tahoma"/>
              </a:rPr>
              <a:t>ing</a:t>
            </a:r>
            <a:r>
              <a:rPr lang="en-US" sz="2000" b="1" dirty="0" smtClean="0">
                <a:latin typeface="Georgia" pitchFamily="18" charset="0"/>
                <a:ea typeface="Tahoma"/>
                <a:cs typeface="Tahoma"/>
              </a:rPr>
              <a:t> is dangerous.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636912"/>
            <a:ext cx="59046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словосочетаний с глаголами:</a:t>
            </a: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			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996952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spend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проводить, тратить</a:t>
            </a:r>
            <a:r>
              <a:rPr lang="en-US" sz="2000" dirty="0" smtClean="0">
                <a:latin typeface="Georgia" pitchFamily="18" charset="0"/>
              </a:rPr>
              <a:t>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waste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(терять даром, тратить впустую)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lose </a:t>
            </a:r>
            <a:r>
              <a:rPr lang="ru-RU" sz="2000" dirty="0" smtClean="0">
                <a:latin typeface="Georgia" pitchFamily="18" charset="0"/>
              </a:rPr>
              <a:t>(терять)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005064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George </a:t>
            </a:r>
            <a:r>
              <a:rPr lang="en-US" sz="2000" b="1" u="sng" dirty="0" smtClean="0">
                <a:latin typeface="Georgia" pitchFamily="18" charset="0"/>
              </a:rPr>
              <a:t>spent</a:t>
            </a:r>
            <a:r>
              <a:rPr lang="en-US" sz="2000" b="1" dirty="0" smtClean="0">
                <a:latin typeface="Georgia" pitchFamily="18" charset="0"/>
              </a:rPr>
              <a:t> two hours try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to fix the DVD player</a:t>
            </a:r>
            <a:r>
              <a:rPr lang="ru-RU" sz="2000" b="1" dirty="0" smtClean="0">
                <a:latin typeface="Georgia" pitchFamily="18" charset="0"/>
              </a:rPr>
              <a:t>.</a:t>
            </a:r>
            <a:r>
              <a:rPr lang="en-US" sz="2000" b="1" dirty="0" smtClean="0">
                <a:latin typeface="Georgia" pitchFamily="18" charset="0"/>
              </a:rPr>
              <a:t>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869160"/>
            <a:ext cx="59046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глаголов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start, begin, stop, finish</a:t>
            </a:r>
            <a:endParaRPr lang="ru-RU" sz="20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			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5373216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He </a:t>
            </a:r>
            <a:r>
              <a:rPr lang="en-US" sz="2000" b="1" u="sng" dirty="0" smtClean="0">
                <a:latin typeface="Georgia" pitchFamily="18" charset="0"/>
              </a:rPr>
              <a:t>started</a:t>
            </a:r>
            <a:r>
              <a:rPr lang="en-US" sz="2000" b="1" dirty="0" smtClean="0">
                <a:latin typeface="Georgia" pitchFamily="18" charset="0"/>
              </a:rPr>
              <a:t> do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his homework at 5 p.m.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следующих глаголов для выражения общего предпочтения:</a:t>
            </a:r>
          </a:p>
          <a:p>
            <a:pPr>
              <a:buNone/>
            </a:pPr>
            <a:r>
              <a:rPr lang="ru-RU" sz="2000" b="1" dirty="0" smtClean="0">
                <a:latin typeface="Calibri" pitchFamily="34" charset="0"/>
              </a:rPr>
              <a:t>		</a:t>
            </a:r>
            <a:endParaRPr lang="ru-RU" sz="2000" dirty="0" smtClean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love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(любить)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like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(нравиться)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enjoy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(наслаждаться)</a:t>
            </a:r>
            <a:endParaRPr lang="en-US" sz="2000" b="1" dirty="0" smtClean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556792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prefer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(предпочитать)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dislike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 любить)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hate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(ненавидеть)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852936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Chris </a:t>
            </a:r>
            <a:r>
              <a:rPr lang="en-US" sz="2000" b="1" u="sng" dirty="0" smtClean="0">
                <a:latin typeface="Georgia" pitchFamily="18" charset="0"/>
              </a:rPr>
              <a:t>prefer</a:t>
            </a:r>
            <a:r>
              <a:rPr lang="en-US" sz="2000" b="1" dirty="0" smtClean="0">
                <a:latin typeface="Georgia" pitchFamily="18" charset="0"/>
              </a:rPr>
              <a:t>s eat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home-cooked meals.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 </a:t>
            </a:r>
            <a:r>
              <a:rPr lang="en-US" sz="2000" b="1" u="sng" dirty="0" smtClean="0">
                <a:latin typeface="Georgia" pitchFamily="18" charset="0"/>
              </a:rPr>
              <a:t>enjoy</a:t>
            </a:r>
            <a:r>
              <a:rPr lang="en-US" sz="2000" b="1" dirty="0" smtClean="0">
                <a:latin typeface="Georgia" pitchFamily="18" charset="0"/>
              </a:rPr>
              <a:t> swimm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in the sea greatly.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 </a:t>
            </a:r>
            <a:r>
              <a:rPr lang="en-US" sz="2000" b="1" u="sng" dirty="0" smtClean="0">
                <a:latin typeface="Georgia" pitchFamily="18" charset="0"/>
              </a:rPr>
              <a:t>love</a:t>
            </a:r>
            <a:r>
              <a:rPr lang="en-US" sz="2000" b="1" dirty="0" smtClean="0">
                <a:latin typeface="Georgia" pitchFamily="18" charset="0"/>
              </a:rPr>
              <a:t> go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to the theatre.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07707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Georgia" pitchFamily="18" charset="0"/>
              </a:rPr>
              <a:t>НО! </a:t>
            </a:r>
            <a:r>
              <a:rPr lang="ru-RU" sz="2000" b="1" dirty="0" smtClean="0">
                <a:latin typeface="Georgia" pitchFamily="18" charset="0"/>
              </a:rPr>
              <a:t>Для выражения особого предпочтения используется инфинитив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013176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John would prefer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to eat </a:t>
            </a:r>
            <a:r>
              <a:rPr lang="en-US" sz="2000" b="1" dirty="0" smtClean="0">
                <a:latin typeface="Georgia" pitchFamily="18" charset="0"/>
              </a:rPr>
              <a:t>at a restaurant tonight.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9292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глаголов:</a:t>
            </a:r>
          </a:p>
          <a:p>
            <a:pPr>
              <a:buNone/>
            </a:pPr>
            <a:r>
              <a:rPr lang="ru-RU" sz="2000" b="1" dirty="0" smtClean="0">
                <a:latin typeface="Calibri" pitchFamily="34" charset="0"/>
              </a:rPr>
              <a:t>		</a:t>
            </a:r>
            <a:endParaRPr lang="ru-RU" sz="2000" dirty="0" smtClean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556792"/>
            <a:ext cx="3240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admit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допускать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anticipate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предвидеть)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appreciate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ценить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avoid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избегать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consider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обдумывать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continue</a:t>
            </a:r>
            <a:r>
              <a:rPr lang="en-US" sz="2000" b="1" dirty="0" smtClean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продолжать</a:t>
            </a:r>
            <a:r>
              <a:rPr lang="en-US" sz="2000" dirty="0" smtClean="0">
                <a:latin typeface="Georgia" pitchFamily="18" charset="0"/>
              </a:rPr>
              <a:t>)</a:t>
            </a:r>
            <a:endParaRPr lang="ru-RU" sz="20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delay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откладывать)</a:t>
            </a:r>
            <a:endParaRPr lang="en-US" sz="20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deny</a:t>
            </a:r>
            <a:r>
              <a:rPr lang="en-US" sz="2000" dirty="0" smtClean="0">
                <a:latin typeface="Georgia" pitchFamily="18" charset="0"/>
              </a:rPr>
              <a:t> (</a:t>
            </a:r>
            <a:r>
              <a:rPr lang="ru-RU" sz="2000" dirty="0" smtClean="0">
                <a:latin typeface="Georgia" pitchFamily="18" charset="0"/>
              </a:rPr>
              <a:t>отрицать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discuss</a:t>
            </a:r>
            <a:r>
              <a:rPr lang="ru-RU" sz="2000" dirty="0" smtClean="0">
                <a:latin typeface="Georgia" pitchFamily="18" charset="0"/>
              </a:rPr>
              <a:t> (обсуждать)</a:t>
            </a:r>
            <a:endParaRPr lang="en-US" sz="20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excuse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(извиняться)</a:t>
            </a:r>
            <a:endParaRPr lang="en-US" sz="20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fancy</a:t>
            </a:r>
            <a:r>
              <a:rPr lang="en-US" sz="2000" dirty="0" smtClean="0">
                <a:latin typeface="Georgia" pitchFamily="18" charset="0"/>
              </a:rPr>
              <a:t> (</a:t>
            </a:r>
            <a:r>
              <a:rPr lang="ru-RU" sz="2000" dirty="0" smtClean="0">
                <a:latin typeface="Georgia" pitchFamily="18" charset="0"/>
              </a:rPr>
              <a:t>страстно желать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5301208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We </a:t>
            </a:r>
            <a:r>
              <a:rPr lang="en-US" sz="2000" b="1" u="sng" dirty="0" smtClean="0">
                <a:latin typeface="Georgia" pitchFamily="18" charset="0"/>
              </a:rPr>
              <a:t>discussed</a:t>
            </a:r>
            <a:r>
              <a:rPr lang="en-US" sz="2000" b="1" dirty="0" smtClean="0">
                <a:latin typeface="Georgia" pitchFamily="18" charset="0"/>
              </a:rPr>
              <a:t> go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 </a:t>
            </a:r>
            <a:r>
              <a:rPr lang="en-US" sz="2000" b="1" dirty="0" smtClean="0">
                <a:latin typeface="Georgia" pitchFamily="18" charset="0"/>
              </a:rPr>
              <a:t> to the Crimea in summer.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Would you </a:t>
            </a:r>
            <a:r>
              <a:rPr lang="en-US" sz="2000" b="1" u="sng" dirty="0" smtClean="0">
                <a:latin typeface="Georgia" pitchFamily="18" charset="0"/>
              </a:rPr>
              <a:t>mind</a:t>
            </a:r>
            <a:r>
              <a:rPr lang="en-US" sz="2000" b="1" dirty="0" smtClean="0">
                <a:latin typeface="Georgia" pitchFamily="18" charset="0"/>
              </a:rPr>
              <a:t> clos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the window?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 can’t </a:t>
            </a:r>
            <a:r>
              <a:rPr lang="en-US" sz="2000" b="1" u="sng" dirty="0" smtClean="0">
                <a:latin typeface="Georgia" pitchFamily="18" charset="0"/>
              </a:rPr>
              <a:t>imagine</a:t>
            </a:r>
            <a:r>
              <a:rPr lang="en-US" sz="2000" b="1" dirty="0" smtClean="0">
                <a:latin typeface="Georgia" pitchFamily="18" charset="0"/>
              </a:rPr>
              <a:t> her ly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 </a:t>
            </a:r>
            <a:r>
              <a:rPr lang="en-US" sz="2000" b="1" dirty="0" smtClean="0">
                <a:latin typeface="Georgia" pitchFamily="18" charset="0"/>
              </a:rPr>
              <a:t>to us.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1556792"/>
            <a:ext cx="50040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forgive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(прощать)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go (for activities</a:t>
            </a:r>
            <a:r>
              <a:rPr lang="en-US" sz="2000" b="1" dirty="0" smtClean="0">
                <a:latin typeface="Georgia" pitchFamily="18" charset="0"/>
              </a:rPr>
              <a:t>)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заниматься </a:t>
            </a:r>
            <a:r>
              <a:rPr lang="ru-RU" sz="2000" dirty="0" err="1" smtClean="0">
                <a:latin typeface="Georgia" pitchFamily="18" charset="0"/>
              </a:rPr>
              <a:t>ч-л</a:t>
            </a:r>
            <a:r>
              <a:rPr lang="ru-RU" sz="2000" dirty="0" smtClean="0">
                <a:latin typeface="Georgia" pitchFamily="18" charset="0"/>
              </a:rPr>
              <a:t>.)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imagine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воображать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mind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возражать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miss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скучать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err="1" smtClean="0">
                <a:solidFill>
                  <a:srgbClr val="003300"/>
                </a:solidFill>
                <a:latin typeface="Georgia" pitchFamily="18" charset="0"/>
              </a:rPr>
              <a:t>practise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практиковать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prevent</a:t>
            </a:r>
            <a:r>
              <a:rPr lang="en-US" sz="2000" b="1" dirty="0" smtClean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предотвращать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resist</a:t>
            </a:r>
            <a:r>
              <a:rPr lang="ru-RU" sz="2000" dirty="0" smtClean="0">
                <a:latin typeface="Georgia" pitchFamily="18" charset="0"/>
              </a:rPr>
              <a:t> (сопротивляться)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quit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уходить, прекращать </a:t>
            </a:r>
            <a:r>
              <a:rPr lang="ru-RU" sz="2000" dirty="0" err="1" smtClean="0">
                <a:latin typeface="Georgia" pitchFamily="18" charset="0"/>
              </a:rPr>
              <a:t>ч-л</a:t>
            </a:r>
            <a:r>
              <a:rPr lang="ru-RU" sz="2000" dirty="0" smtClean="0">
                <a:latin typeface="Georgia" pitchFamily="18" charset="0"/>
              </a:rPr>
              <a:t>.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save</a:t>
            </a:r>
            <a:r>
              <a:rPr lang="en-US" sz="2000" dirty="0" smtClean="0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сохранять</a:t>
            </a:r>
            <a:r>
              <a:rPr lang="en-US" sz="2000" dirty="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rgbClr val="003300"/>
                </a:solidFill>
                <a:latin typeface="Georgia" pitchFamily="18" charset="0"/>
              </a:rPr>
              <a:t>suggest</a:t>
            </a:r>
            <a:r>
              <a:rPr lang="en-US" sz="2000" dirty="0" smtClean="0">
                <a:latin typeface="Georgia" pitchFamily="18" charset="0"/>
              </a:rPr>
              <a:t> (</a:t>
            </a:r>
            <a:r>
              <a:rPr lang="ru-RU" sz="2000" dirty="0" smtClean="0">
                <a:latin typeface="Georgia" pitchFamily="18" charset="0"/>
              </a:rPr>
              <a:t>предлагать</a:t>
            </a:r>
            <a:r>
              <a:rPr lang="en-US" sz="2000" dirty="0" smtClean="0">
                <a:latin typeface="Georgia" pitchFamily="18" charset="0"/>
              </a:rPr>
              <a:t>)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таких выражений как:</a:t>
            </a:r>
          </a:p>
          <a:p>
            <a:pPr>
              <a:buNone/>
            </a:pPr>
            <a:r>
              <a:rPr lang="ru-RU" sz="2000" b="1" dirty="0" smtClean="0">
                <a:latin typeface="Calibri" pitchFamily="34" charset="0"/>
              </a:rPr>
              <a:t>		</a:t>
            </a:r>
            <a:endParaRPr lang="ru-RU" sz="2000" dirty="0" smtClean="0"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653136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 can’t help giv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you a gift.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What’s the use of buy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 </a:t>
            </a:r>
            <a:r>
              <a:rPr lang="en-US" sz="2000" b="1" dirty="0" smtClean="0">
                <a:latin typeface="Georgia" pitchFamily="18" charset="0"/>
              </a:rPr>
              <a:t>a car when you don’t even have a driver’s license?</a:t>
            </a:r>
            <a:r>
              <a:rPr lang="ru-RU" sz="2000" b="1" dirty="0" smtClean="0">
                <a:latin typeface="Georgia" pitchFamily="18" charset="0"/>
              </a:rPr>
              <a:t> 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It’s worth see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that film. </a:t>
            </a:r>
          </a:p>
          <a:p>
            <a:pPr>
              <a:buNone/>
            </a:pPr>
            <a:r>
              <a:rPr lang="en-US" sz="2000" b="1" dirty="0" smtClean="0">
                <a:latin typeface="Georgia" pitchFamily="18" charset="0"/>
              </a:rPr>
              <a:t>It’s no use go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to the gallery today.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340768"/>
            <a:ext cx="63367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be busy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быть занятым </a:t>
            </a:r>
            <a:r>
              <a:rPr lang="ru-RU" sz="2000" dirty="0" err="1" smtClean="0">
                <a:latin typeface="Georgia" pitchFamily="18" charset="0"/>
              </a:rPr>
              <a:t>ч-л</a:t>
            </a:r>
            <a:r>
              <a:rPr lang="ru-RU" sz="2000" dirty="0" smtClean="0">
                <a:latin typeface="Georgia" pitchFamily="18" charset="0"/>
              </a:rPr>
              <a:t>.)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it’s no use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(нет смысла)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it’s no good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 хорошо)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it’s (not) worth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(стоит, не стоит)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what’s the use of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(в чем смысл, польза)</a:t>
            </a:r>
            <a:r>
              <a:rPr lang="en-US" sz="2000" b="1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can’t help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 мочь не)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there’s no point (in)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(нет смысла в)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can’t stand </a:t>
            </a:r>
            <a:r>
              <a:rPr lang="ru-RU" sz="2000" dirty="0" smtClean="0">
                <a:latin typeface="Georgia" pitchFamily="18" charset="0"/>
              </a:rPr>
              <a:t>(не выносить)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have difficulty (in)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(иметь трудность в)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- have trouble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(затрудняться, иметь трудность</a:t>
            </a:r>
            <a:r>
              <a:rPr lang="ru-RU" dirty="0" smtClean="0">
                <a:latin typeface="Calibri" pitchFamily="34" charset="0"/>
              </a:rPr>
              <a:t>)</a:t>
            </a:r>
            <a:r>
              <a:rPr lang="en-US" b="1" dirty="0" smtClean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1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предлога </a:t>
            </a:r>
            <a:r>
              <a:rPr lang="en-US" sz="2000" b="1" dirty="0" smtClean="0">
                <a:solidFill>
                  <a:srgbClr val="000066"/>
                </a:solidFill>
                <a:latin typeface="Georgia" pitchFamily="18" charset="0"/>
              </a:rPr>
              <a:t>to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с такими глаголами и выражениями как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  <a:endParaRPr lang="ru-RU" sz="2000" dirty="0" smtClean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340768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look forward to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ждать с </a:t>
            </a:r>
            <a:r>
              <a:rPr lang="ru-RU" sz="2000" dirty="0" smtClean="0">
                <a:latin typeface="Georgia" pitchFamily="18" charset="0"/>
              </a:rPr>
              <a:t>нетерпением)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be/get used to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            </a:t>
            </a:r>
            <a:r>
              <a:rPr lang="ru-RU" sz="2000" dirty="0" smtClean="0">
                <a:latin typeface="Georgia" pitchFamily="18" charset="0"/>
              </a:rPr>
              <a:t>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in addition to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вдобавок к)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-</a:t>
            </a:r>
            <a:r>
              <a:rPr lang="en-US" sz="2000" b="1" dirty="0" smtClean="0">
                <a:solidFill>
                  <a:srgbClr val="002060"/>
                </a:solidFill>
                <a:latin typeface="Georgia" pitchFamily="18" charset="0"/>
              </a:rPr>
              <a:t>object to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возражать, противостоять)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80928"/>
            <a:ext cx="5804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Georgia" pitchFamily="18" charset="0"/>
              </a:rPr>
              <a:t>The children </a:t>
            </a:r>
            <a:r>
              <a:rPr lang="en-US" sz="2000" b="1" u="sng" dirty="0" smtClean="0">
                <a:latin typeface="Georgia" pitchFamily="18" charset="0"/>
              </a:rPr>
              <a:t>look forward to </a:t>
            </a:r>
            <a:r>
              <a:rPr lang="en-US" sz="2000" b="1" dirty="0" smtClean="0">
                <a:latin typeface="Georgia" pitchFamily="18" charset="0"/>
              </a:rPr>
              <a:t>gett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a </a:t>
            </a:r>
            <a:r>
              <a:rPr lang="en-US" sz="2000" b="1" dirty="0" smtClean="0">
                <a:latin typeface="Georgia" pitchFamily="18" charset="0"/>
              </a:rPr>
              <a:t>dog</a:t>
            </a:r>
            <a:r>
              <a:rPr lang="ru-RU" sz="2000" b="1" dirty="0" smtClean="0">
                <a:latin typeface="Georgia" pitchFamily="18" charset="0"/>
              </a:rPr>
              <a:t>.</a:t>
            </a:r>
          </a:p>
          <a:p>
            <a:r>
              <a:rPr lang="en-US" sz="2000" b="1" dirty="0" smtClean="0">
                <a:latin typeface="Georgia" pitchFamily="18" charset="0"/>
              </a:rPr>
              <a:t>I’</a:t>
            </a:r>
            <a:r>
              <a:rPr lang="en-US" sz="2000" b="1" u="sng" dirty="0" smtClean="0">
                <a:latin typeface="Georgia" pitchFamily="18" charset="0"/>
              </a:rPr>
              <a:t>m</a:t>
            </a:r>
            <a:r>
              <a:rPr lang="en-US" sz="2000" b="1" dirty="0" smtClean="0">
                <a:latin typeface="Georgia" pitchFamily="18" charset="0"/>
              </a:rPr>
              <a:t> not </a:t>
            </a:r>
            <a:r>
              <a:rPr lang="en-US" sz="2000" b="1" u="sng" dirty="0" smtClean="0">
                <a:latin typeface="Georgia" pitchFamily="18" charset="0"/>
              </a:rPr>
              <a:t>used to </a:t>
            </a:r>
            <a:r>
              <a:rPr lang="en-US" sz="2000" b="1" dirty="0" smtClean="0">
                <a:latin typeface="Georgia" pitchFamily="18" charset="0"/>
              </a:rPr>
              <a:t>be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treated tike that.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149080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В роли дополнения после других предлогов.</a:t>
            </a:r>
            <a:endParaRPr lang="ru-RU" sz="2000" dirty="0" smtClean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653136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Georgia" pitchFamily="18" charset="0"/>
              </a:rPr>
              <a:t>I’m fond </a:t>
            </a:r>
            <a:r>
              <a:rPr lang="en-US" sz="2000" b="1" u="sng" dirty="0" smtClean="0">
                <a:latin typeface="Georgia" pitchFamily="18" charset="0"/>
              </a:rPr>
              <a:t>of</a:t>
            </a:r>
            <a:r>
              <a:rPr lang="en-US" sz="2000" b="1" dirty="0" smtClean="0">
                <a:latin typeface="Georgia" pitchFamily="18" charset="0"/>
              </a:rPr>
              <a:t> read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.</a:t>
            </a:r>
          </a:p>
          <a:p>
            <a:r>
              <a:rPr lang="en-US" sz="2000" b="1" dirty="0" smtClean="0">
                <a:latin typeface="Georgia" pitchFamily="18" charset="0"/>
              </a:rPr>
              <a:t>I won’t go </a:t>
            </a:r>
            <a:r>
              <a:rPr lang="en-US" sz="2000" b="1" u="sng" dirty="0" smtClean="0">
                <a:latin typeface="Georgia" pitchFamily="18" charset="0"/>
              </a:rPr>
              <a:t>without</a:t>
            </a:r>
            <a:r>
              <a:rPr lang="en-US" sz="2000" b="1" dirty="0" smtClean="0">
                <a:latin typeface="Georgia" pitchFamily="18" charset="0"/>
              </a:rPr>
              <a:t> talk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to him</a:t>
            </a:r>
            <a:r>
              <a:rPr lang="ru-RU" sz="2000" b="1" dirty="0" smtClean="0">
                <a:latin typeface="Georgia" pitchFamily="18" charset="0"/>
              </a:rPr>
              <a:t>.</a:t>
            </a:r>
          </a:p>
          <a:p>
            <a:r>
              <a:rPr lang="en-US" sz="2000" b="1" dirty="0" smtClean="0">
                <a:latin typeface="Georgia" pitchFamily="18" charset="0"/>
              </a:rPr>
              <a:t>John is an expert </a:t>
            </a:r>
            <a:r>
              <a:rPr lang="en-US" sz="2000" b="1" u="sng" dirty="0" smtClean="0">
                <a:latin typeface="Georgia" pitchFamily="18" charset="0"/>
              </a:rPr>
              <a:t>at</a:t>
            </a:r>
            <a:r>
              <a:rPr lang="en-US" sz="2000" b="1" dirty="0" smtClean="0">
                <a:latin typeface="Georgia" pitchFamily="18" charset="0"/>
              </a:rPr>
              <a:t> fix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computers .</a:t>
            </a:r>
          </a:p>
          <a:p>
            <a:r>
              <a:rPr lang="en-US" sz="2000" b="1" dirty="0" smtClean="0">
                <a:latin typeface="Georgia" pitchFamily="18" charset="0"/>
              </a:rPr>
              <a:t>Sophie insisted </a:t>
            </a:r>
            <a:r>
              <a:rPr lang="en-US" sz="2000" b="1" u="sng" dirty="0" smtClean="0">
                <a:latin typeface="Georgia" pitchFamily="18" charset="0"/>
              </a:rPr>
              <a:t>on</a:t>
            </a:r>
            <a:r>
              <a:rPr lang="en-US" sz="2000" b="1" dirty="0" smtClean="0">
                <a:latin typeface="Georgia" pitchFamily="18" charset="0"/>
              </a:rPr>
              <a:t> pay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for </a:t>
            </a:r>
            <a:r>
              <a:rPr lang="en-US" sz="2000" b="1" dirty="0" smtClean="0">
                <a:latin typeface="Georgia" pitchFamily="18" charset="0"/>
              </a:rPr>
              <a:t>dinner.</a:t>
            </a:r>
          </a:p>
          <a:p>
            <a:r>
              <a:rPr lang="en-US" sz="2000" b="1" dirty="0" smtClean="0">
                <a:latin typeface="Georgia" pitchFamily="18" charset="0"/>
              </a:rPr>
              <a:t>When do you think </a:t>
            </a:r>
            <a:r>
              <a:rPr lang="en-US" sz="2000" b="1" u="sng" dirty="0" smtClean="0">
                <a:latin typeface="Georgia" pitchFamily="18" charset="0"/>
              </a:rPr>
              <a:t>of</a:t>
            </a:r>
            <a:r>
              <a:rPr lang="en-US" sz="2000" b="1" dirty="0" smtClean="0">
                <a:latin typeface="Georgia" pitchFamily="18" charset="0"/>
              </a:rPr>
              <a:t> go</a:t>
            </a:r>
            <a:r>
              <a:rPr lang="en-US" sz="2000" b="1" dirty="0" smtClean="0">
                <a:solidFill>
                  <a:srgbClr val="FF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there?</a:t>
            </a:r>
          </a:p>
          <a:p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67544" y="260648"/>
            <a:ext cx="7416824" cy="70609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2800" b="0" i="1" u="sng" strike="noStrike" kern="1200" cap="all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</a:t>
            </a:r>
            <a:r>
              <a:rPr kumimoji="0" lang="en-US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1" u="sng" strike="noStrike" kern="1200" cap="all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форма глагола употребляется:</a:t>
            </a:r>
            <a:endParaRPr kumimoji="0" lang="ru-RU" sz="2800" b="0" i="1" u="sng" strike="noStrike" kern="1200" cap="all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1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После конструкций со следующими глаголами для описания </a:t>
            </a:r>
            <a:r>
              <a:rPr lang="ru-RU" sz="2000" b="1" u="sng" dirty="0" smtClean="0">
                <a:solidFill>
                  <a:srgbClr val="000066"/>
                </a:solidFill>
                <a:latin typeface="Georgia" pitchFamily="18" charset="0"/>
              </a:rPr>
              <a:t>незавершенного действия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393305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  <a:latin typeface="Georgia"/>
              </a:rPr>
              <a:t>◊</a:t>
            </a:r>
            <a:r>
              <a:rPr lang="en-US" sz="2000" b="1" dirty="0" smtClean="0">
                <a:solidFill>
                  <a:srgbClr val="000066"/>
                </a:solidFill>
                <a:latin typeface="Georgia"/>
              </a:rPr>
              <a:t>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Для описания завершенного действия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с этими глаголами используется </a:t>
            </a:r>
            <a:r>
              <a:rPr lang="ru-RU" sz="2000" b="1" dirty="0" smtClean="0">
                <a:solidFill>
                  <a:srgbClr val="000066"/>
                </a:solidFill>
                <a:latin typeface="Georgia" pitchFamily="18" charset="0"/>
              </a:rPr>
              <a:t>инфинитив без частицы </a:t>
            </a:r>
            <a:r>
              <a:rPr lang="en-US" sz="2000" b="1" dirty="0" smtClean="0">
                <a:solidFill>
                  <a:srgbClr val="000066"/>
                </a:solidFill>
                <a:latin typeface="Georgia" pitchFamily="18" charset="0"/>
              </a:rPr>
              <a:t>to. </a:t>
            </a:r>
            <a:endParaRPr lang="ru-RU" sz="2000" dirty="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653136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Georgia" pitchFamily="18" charset="0"/>
              </a:rPr>
              <a:t>She </a:t>
            </a:r>
            <a:r>
              <a:rPr lang="en-US" sz="2000" b="1" u="sng" dirty="0" smtClean="0">
                <a:latin typeface="Georgia" pitchFamily="18" charset="0"/>
              </a:rPr>
              <a:t>watched</a:t>
            </a:r>
            <a:r>
              <a:rPr lang="en-US" sz="2000" b="1" dirty="0" smtClean="0">
                <a:latin typeface="Georgia" pitchFamily="18" charset="0"/>
              </a:rPr>
              <a:t> her son </a:t>
            </a:r>
            <a:r>
              <a:rPr lang="en-US" sz="2000" b="1" u="sng" dirty="0" smtClean="0">
                <a:latin typeface="Georgia" pitchFamily="18" charset="0"/>
              </a:rPr>
              <a:t>play</a:t>
            </a:r>
            <a:r>
              <a:rPr lang="en-US" sz="2000" b="1" dirty="0" smtClean="0">
                <a:latin typeface="Georgia" pitchFamily="18" charset="0"/>
              </a:rPr>
              <a:t> with his teddy bear and then put it </a:t>
            </a:r>
            <a:r>
              <a:rPr lang="en-US" sz="2000" b="1" dirty="0" smtClean="0">
                <a:latin typeface="Georgia" pitchFamily="18" charset="0"/>
              </a:rPr>
              <a:t>away</a:t>
            </a:r>
            <a:r>
              <a:rPr lang="ru-RU" sz="2000" b="1" dirty="0" smtClean="0">
                <a:latin typeface="Georgia" pitchFamily="18" charset="0"/>
              </a:rPr>
              <a:t>. </a:t>
            </a:r>
            <a:r>
              <a:rPr lang="ru-RU" i="1" dirty="0" smtClean="0">
                <a:latin typeface="Georgia" pitchFamily="18" charset="0"/>
              </a:rPr>
              <a:t>(действие завершено).</a:t>
            </a:r>
          </a:p>
          <a:p>
            <a:r>
              <a:rPr lang="en-US" sz="2000" b="1" dirty="0" smtClean="0">
                <a:latin typeface="Georgia" pitchFamily="18" charset="0"/>
              </a:rPr>
              <a:t>I </a:t>
            </a:r>
            <a:r>
              <a:rPr lang="en-US" sz="2000" b="1" u="sng" dirty="0" smtClean="0">
                <a:latin typeface="Georgia" pitchFamily="18" charset="0"/>
              </a:rPr>
              <a:t>saw </a:t>
            </a:r>
            <a:r>
              <a:rPr lang="en-US" sz="2000" b="1" dirty="0" smtClean="0">
                <a:latin typeface="Georgia" pitchFamily="18" charset="0"/>
              </a:rPr>
              <a:t>her </a:t>
            </a:r>
            <a:r>
              <a:rPr lang="en-US" sz="2000" b="1" u="sng" dirty="0" smtClean="0">
                <a:latin typeface="Georgia" pitchFamily="18" charset="0"/>
              </a:rPr>
              <a:t>cross</a:t>
            </a:r>
            <a:r>
              <a:rPr lang="en-US" sz="2000" b="1" dirty="0" smtClean="0">
                <a:latin typeface="Georgia" pitchFamily="18" charset="0"/>
              </a:rPr>
              <a:t> </a:t>
            </a:r>
            <a:r>
              <a:rPr lang="en-US" sz="2000" b="1" dirty="0" smtClean="0">
                <a:latin typeface="Georgia" pitchFamily="18" charset="0"/>
              </a:rPr>
              <a:t>the street</a:t>
            </a:r>
            <a:r>
              <a:rPr lang="ru-RU" sz="2000" b="1" dirty="0" smtClean="0">
                <a:latin typeface="Georgia" pitchFamily="18" charset="0"/>
              </a:rPr>
              <a:t>. </a:t>
            </a:r>
            <a:r>
              <a:rPr lang="ru-RU" i="1" dirty="0" smtClean="0">
                <a:latin typeface="Georgia" pitchFamily="18" charset="0"/>
              </a:rPr>
              <a:t>(я видел полностью действие от начала до конца)</a:t>
            </a:r>
            <a:endParaRPr lang="ru-RU" i="1" dirty="0" smtClean="0">
              <a:latin typeface="Georgia" pitchFamily="18" charset="0"/>
            </a:endParaRPr>
          </a:p>
          <a:p>
            <a:endParaRPr lang="ru-RU" sz="20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7008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hear</a:t>
            </a:r>
            <a:r>
              <a:rPr lang="en-US" sz="2000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</a:rPr>
              <a:t>слышать)</a:t>
            </a:r>
            <a:endParaRPr lang="en-US" sz="20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listen to</a:t>
            </a:r>
            <a:r>
              <a:rPr lang="ru-RU" sz="2000" b="1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(слушать)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</a:t>
            </a: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notice</a:t>
            </a:r>
            <a:r>
              <a:rPr lang="ru-RU" sz="2000" b="1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(замечать</a:t>
            </a:r>
            <a:r>
              <a:rPr lang="ru-RU" sz="2000" dirty="0" smtClean="0">
                <a:latin typeface="Georgia" pitchFamily="18" charset="0"/>
              </a:rPr>
              <a:t>)</a:t>
            </a:r>
            <a:endParaRPr lang="en-US" sz="2000" dirty="0" smtClean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17008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see</a:t>
            </a:r>
            <a:r>
              <a:rPr lang="ru-RU" sz="2000" b="1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(видеть)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watch</a:t>
            </a:r>
            <a:r>
              <a:rPr lang="ru-RU" sz="2000" b="1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(смотреть)</a:t>
            </a:r>
            <a:endParaRPr lang="en-US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C0066"/>
                </a:solidFill>
                <a:latin typeface="Georgia" pitchFamily="18" charset="0"/>
              </a:rPr>
              <a:t>- feel</a:t>
            </a:r>
            <a:r>
              <a:rPr lang="ru-RU" sz="2000" b="1" dirty="0" smtClean="0">
                <a:solidFill>
                  <a:srgbClr val="CC0066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(чувствовать</a:t>
            </a:r>
            <a:r>
              <a:rPr lang="ru-RU" dirty="0" smtClean="0">
                <a:latin typeface="Georgia" pitchFamily="18" charset="0"/>
              </a:rPr>
              <a:t>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780928"/>
            <a:ext cx="842493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Georgia" pitchFamily="18" charset="0"/>
              </a:rPr>
              <a:t>She </a:t>
            </a:r>
            <a:r>
              <a:rPr lang="en-US" sz="2000" b="1" u="sng" dirty="0" smtClean="0">
                <a:latin typeface="Georgia" pitchFamily="18" charset="0"/>
              </a:rPr>
              <a:t>watched</a:t>
            </a:r>
            <a:r>
              <a:rPr lang="en-US" sz="2000" b="1" dirty="0" smtClean="0">
                <a:latin typeface="Georgia" pitchFamily="18" charset="0"/>
              </a:rPr>
              <a:t> her son play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u="sng" dirty="0" smtClean="0">
                <a:latin typeface="Georgia" pitchFamily="18" charset="0"/>
              </a:rPr>
              <a:t> </a:t>
            </a:r>
            <a:r>
              <a:rPr lang="en-US" sz="2000" b="1" dirty="0" smtClean="0">
                <a:latin typeface="Georgia" pitchFamily="18" charset="0"/>
              </a:rPr>
              <a:t>with his </a:t>
            </a:r>
            <a:r>
              <a:rPr lang="en-US" sz="2000" b="1" dirty="0" smtClean="0">
                <a:latin typeface="Georgia" pitchFamily="18" charset="0"/>
              </a:rPr>
              <a:t>toys</a:t>
            </a:r>
            <a:r>
              <a:rPr lang="en-US" b="1" dirty="0" smtClean="0">
                <a:latin typeface="Georgia" pitchFamily="18" charset="0"/>
              </a:rPr>
              <a:t>. </a:t>
            </a:r>
            <a:r>
              <a:rPr lang="en-US" i="1" dirty="0" smtClean="0">
                <a:latin typeface="Georgia" pitchFamily="18" charset="0"/>
              </a:rPr>
              <a:t>(</a:t>
            </a:r>
            <a:r>
              <a:rPr lang="ru-RU" i="1" dirty="0" smtClean="0">
                <a:latin typeface="Georgia" pitchFamily="18" charset="0"/>
              </a:rPr>
              <a:t>часть действия в процессе)</a:t>
            </a:r>
            <a:endParaRPr lang="en-US" i="1" dirty="0" smtClean="0">
              <a:latin typeface="Georgia" pitchFamily="18" charset="0"/>
            </a:endParaRPr>
          </a:p>
          <a:p>
            <a:r>
              <a:rPr lang="en-US" sz="2000" b="1" dirty="0" smtClean="0">
                <a:latin typeface="Georgia" pitchFamily="18" charset="0"/>
              </a:rPr>
              <a:t>I </a:t>
            </a:r>
            <a:r>
              <a:rPr lang="en-US" sz="2000" b="1" u="sng" dirty="0" smtClean="0">
                <a:latin typeface="Georgia" pitchFamily="18" charset="0"/>
              </a:rPr>
              <a:t>saw </a:t>
            </a:r>
            <a:r>
              <a:rPr lang="en-US" sz="2000" b="1" dirty="0" smtClean="0">
                <a:latin typeface="Georgia" pitchFamily="18" charset="0"/>
              </a:rPr>
              <a:t>her cross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ing</a:t>
            </a:r>
            <a:r>
              <a:rPr lang="en-US" sz="2000" b="1" dirty="0" smtClean="0">
                <a:latin typeface="Georgia" pitchFamily="18" charset="0"/>
              </a:rPr>
              <a:t> the street</a:t>
            </a:r>
            <a:r>
              <a:rPr lang="ru-RU" sz="2000" b="1" dirty="0" smtClean="0">
                <a:latin typeface="Georgia" pitchFamily="18" charset="0"/>
              </a:rPr>
              <a:t>.</a:t>
            </a:r>
            <a:endParaRPr lang="ru-RU" sz="20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404</TotalTime>
  <Words>773</Words>
  <Application>Microsoft Office PowerPoint</Application>
  <PresentationFormat>Экран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11</cp:revision>
  <dcterms:created xsi:type="dcterms:W3CDTF">2020-08-12T07:02:36Z</dcterms:created>
  <dcterms:modified xsi:type="dcterms:W3CDTF">2020-08-14T06:52:58Z</dcterms:modified>
</cp:coreProperties>
</file>