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23"/>
  </p:notesMasterIdLst>
  <p:handoutMasterIdLst>
    <p:handoutMasterId r:id="rId24"/>
  </p:handoutMasterIdLst>
  <p:sldIdLst>
    <p:sldId id="264" r:id="rId5"/>
    <p:sldId id="276" r:id="rId6"/>
    <p:sldId id="281" r:id="rId7"/>
    <p:sldId id="282" r:id="rId8"/>
    <p:sldId id="283" r:id="rId9"/>
    <p:sldId id="284" r:id="rId10"/>
    <p:sldId id="285" r:id="rId11"/>
    <p:sldId id="286" r:id="rId12"/>
    <p:sldId id="287" r:id="rId13"/>
    <p:sldId id="288" r:id="rId14"/>
    <p:sldId id="289" r:id="rId15"/>
    <p:sldId id="292" r:id="rId16"/>
    <p:sldId id="294" r:id="rId17"/>
    <p:sldId id="295" r:id="rId18"/>
    <p:sldId id="296" r:id="rId19"/>
    <p:sldId id="290" r:id="rId20"/>
    <p:sldId id="291" r:id="rId21"/>
    <p:sldId id="266" r:id="rId22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9" pos="3839" userDrawn="1">
          <p15:clr>
            <a:srgbClr val="A4A3A4"/>
          </p15:clr>
        </p15:guide>
        <p15:guide id="10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5D3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9012ECD-51FC-41F1-AA8D-1B2483CD663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280" autoAdjust="0"/>
  </p:normalViewPr>
  <p:slideViewPr>
    <p:cSldViewPr showGuides="1">
      <p:cViewPr>
        <p:scale>
          <a:sx n="70" d="100"/>
          <a:sy n="70" d="100"/>
        </p:scale>
        <p:origin x="660" y="84"/>
      </p:cViewPr>
      <p:guideLst>
        <p:guide pos="3839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3" d="100"/>
          <a:sy n="63" d="100"/>
        </p:scale>
        <p:origin x="1986" y="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>
              <a:solidFill>
                <a:schemeClr val="tx2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73C59C-4E16-4A64-A766-34DB213E11B3}" type="datetimeFigureOut">
              <a:rPr lang="en-US">
                <a:solidFill>
                  <a:schemeClr val="tx2"/>
                </a:solidFill>
              </a:rPr>
              <a:t>6/18/2017</a:t>
            </a:fld>
            <a:endParaRPr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D77566-CD65-4859-9FA1-43956DC85B8C}" type="slidenum">
              <a:rPr>
                <a:solidFill>
                  <a:schemeClr val="tx2"/>
                </a:solidFill>
              </a:rPr>
              <a:t>‹#›</a:t>
            </a:fld>
            <a:endParaRPr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87983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F95CF31C-F757-429C-A789-86504F04C3BE}" type="datetimeFigureOut">
              <a:rPr lang="en-US"/>
              <a:pPr/>
              <a:t>6/18/2017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8796F01-7154-41E0-B48B-A6921757531A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40775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96F01-7154-41E0-B48B-A6921757531A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6622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 bwMode="auto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2383" y="1498601"/>
            <a:ext cx="7008574" cy="3298825"/>
          </a:xfrm>
        </p:spPr>
        <p:txBody>
          <a:bodyPr>
            <a:normAutofit/>
          </a:bodyPr>
          <a:lstStyle>
            <a:lvl1pPr>
              <a:lnSpc>
                <a:spcPct val="90000"/>
              </a:lnSpc>
              <a:defRPr sz="540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2383" y="4927600"/>
            <a:ext cx="7008574" cy="12446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800" b="0">
                <a:solidFill>
                  <a:schemeClr val="tx1"/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222770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CB6C2-1084-4AED-A74A-DF028B0094EA}" type="datetimeFigureOut">
              <a:rPr lang="en-US"/>
              <a:t>6/18/2017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C5AD9-787D-40FA-8A4D-16A055B9AF81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10434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52633" y="274638"/>
            <a:ext cx="1422030" cy="589756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7309" y="274638"/>
            <a:ext cx="8532178" cy="589756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CB6C2-1084-4AED-A74A-DF028B0094EA}" type="datetimeFigureOut">
              <a:rPr lang="en-US"/>
              <a:t>6/18/2017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C5AD9-787D-40FA-8A4D-16A055B9AF81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50715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A30F4-0B4E-4E4B-BC36-C30CD13F4E17}" type="datetimeFigureOut">
              <a:rPr lang="en-US"/>
              <a:t>6/18/2017</a:t>
            </a:fld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0BA0E-20D0-4E7C-B286-26C960A6788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63524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 bwMode="auto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589" y="4445000"/>
            <a:ext cx="7008574" cy="1930400"/>
          </a:xfrm>
        </p:spPr>
        <p:txBody>
          <a:bodyPr anchor="t">
            <a:normAutofit/>
          </a:bodyPr>
          <a:lstStyle>
            <a:lvl1pPr algn="l">
              <a:defRPr sz="5400" b="0" cap="none" baseline="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589" y="3124200"/>
            <a:ext cx="7008574" cy="1296987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963402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7309" y="1701800"/>
            <a:ext cx="4977104" cy="4470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1706581" indent="0">
              <a:buNone/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7559" y="1701800"/>
            <a:ext cx="4977104" cy="4470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204D1-F9BD-4643-8480-6EA41EB484F1}" type="datetimeFigureOut">
              <a:rPr lang="en-US"/>
              <a:t>6/18/2017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89339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1372" y="1608836"/>
            <a:ext cx="4973041" cy="51206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7309" y="2209800"/>
            <a:ext cx="4977104" cy="3962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01622" y="1608836"/>
            <a:ext cx="4973041" cy="51206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7559" y="2209800"/>
            <a:ext cx="4977104" cy="3962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204D1-F9BD-4643-8480-6EA41EB484F1}" type="datetimeFigureOut">
              <a:rPr lang="en-US"/>
              <a:t>6/18/2017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5283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204D1-F9BD-4643-8480-6EA41EB484F1}" type="datetimeFigureOut">
              <a:rPr lang="en-US"/>
              <a:t>6/18/2017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16763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204D1-F9BD-4643-8480-6EA41EB484F1}" type="datetimeFigureOut">
              <a:rPr lang="en-US"/>
              <a:t>6/18/2017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68731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961368" y="0"/>
            <a:ext cx="7922736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721" y="1701800"/>
            <a:ext cx="3351927" cy="2844800"/>
          </a:xfrm>
        </p:spPr>
        <p:txBody>
          <a:bodyPr anchor="b">
            <a:normAutofit/>
          </a:bodyPr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21" y="4648200"/>
            <a:ext cx="3351927" cy="17272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9236" y="482600"/>
            <a:ext cx="6805427" cy="58928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BF754-515F-40B9-8D24-D54D5825B3D0}" type="datetimeFigureOut">
              <a:rPr lang="en-US"/>
              <a:t>6/18/2017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BB78A-01B4-41F2-96B0-677A4A282832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68072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082258" y="0"/>
            <a:ext cx="8024310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7765" y="4800600"/>
            <a:ext cx="7313295" cy="762000"/>
          </a:xfrm>
        </p:spPr>
        <p:txBody>
          <a:bodyPr anchor="b">
            <a:normAutofit/>
          </a:bodyPr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 descr="An empty placeholder to add an image. Click on the placeholder and select the image that you wish to add."/>
          <p:cNvSpPr>
            <a:spLocks noGrp="1"/>
          </p:cNvSpPr>
          <p:nvPr>
            <p:ph type="pic" idx="1"/>
          </p:nvPr>
        </p:nvSpPr>
        <p:spPr>
          <a:xfrm>
            <a:off x="2437765" y="279401"/>
            <a:ext cx="7313295" cy="4448175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37765" y="5562600"/>
            <a:ext cx="7313295" cy="8128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BF754-515F-40B9-8D24-D54D5825B3D0}" type="datetimeFigureOut">
              <a:rPr lang="en-US"/>
              <a:t>6/18/2017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BB78A-01B4-41F2-96B0-677A4A282832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2133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04721" y="0"/>
            <a:ext cx="11579384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17309" y="76200"/>
            <a:ext cx="10157354" cy="1397000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7309" y="1701800"/>
            <a:ext cx="10157354" cy="4470400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17309" y="6400801"/>
            <a:ext cx="2742486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l">
              <a:defRPr sz="1200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fld id="{2DD204D1-F9BD-4643-8480-6EA41EB484F1}" type="datetimeFigureOut">
              <a:rPr lang="en-US" smtClean="0"/>
              <a:pPr/>
              <a:t>6/18/2017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07842" y="6400801"/>
            <a:ext cx="6216301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ctr">
              <a:defRPr sz="1200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67146" y="6400801"/>
            <a:ext cx="1107518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r">
              <a:defRPr sz="1200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fld id="{EB37DED6-D4C7-42EE-AB49-D2E39E64FD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047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9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75" r:id="rId8"/>
    <p:sldLayoutId id="2147483676" r:id="rId9"/>
    <p:sldLayoutId id="2147483677" r:id="rId10"/>
    <p:sldLayoutId id="2147483678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1218987" rtl="0" eaLnBrk="1" latinLnBrk="0" hangingPunct="1">
        <a:lnSpc>
          <a:spcPct val="85000"/>
        </a:lnSpc>
        <a:spcBef>
          <a:spcPct val="0"/>
        </a:spcBef>
        <a:buNone/>
        <a:tabLst/>
        <a:defRPr sz="4400" kern="1200" cap="none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47" indent="-304747" algn="l" defTabSz="1218987" rtl="0" eaLnBrk="1" latinLnBrk="0" hangingPunct="1">
        <a:lnSpc>
          <a:spcPct val="95000"/>
        </a:lnSpc>
        <a:spcBef>
          <a:spcPts val="1866"/>
        </a:spcBef>
        <a:buSzPct val="10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31392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58037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584683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11328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437973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864619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91264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78859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94212" y="764705"/>
            <a:ext cx="7386745" cy="403272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Организация Психолого-педагогического консилиума образовательной организации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pPr indent="2782888"/>
            <a:r>
              <a:rPr lang="ru-RU" dirty="0" smtClean="0"/>
              <a:t>ГБОУ гимназия №1476</a:t>
            </a:r>
          </a:p>
          <a:p>
            <a:pPr indent="2782888"/>
            <a:r>
              <a:rPr lang="ru-RU" dirty="0"/>
              <a:t>д</a:t>
            </a:r>
            <a:r>
              <a:rPr lang="ru-RU" dirty="0" smtClean="0"/>
              <a:t>ошкольное отделение №1</a:t>
            </a:r>
          </a:p>
          <a:p>
            <a:pPr indent="2782888"/>
            <a:r>
              <a:rPr lang="ru-RU" dirty="0"/>
              <a:t>с</a:t>
            </a:r>
            <a:r>
              <a:rPr lang="ru-RU" dirty="0" smtClean="0"/>
              <a:t>оставила учитель-логопед</a:t>
            </a:r>
          </a:p>
          <a:p>
            <a:pPr indent="2782888"/>
            <a:r>
              <a:rPr lang="ru-RU" dirty="0" smtClean="0"/>
              <a:t>Попова А.С.</a:t>
            </a:r>
          </a:p>
        </p:txBody>
      </p:sp>
    </p:spTree>
    <p:extLst>
      <p:ext uri="{BB962C8B-B14F-4D97-AF65-F5344CB8AC3E}">
        <p14:creationId xmlns:p14="http://schemas.microsoft.com/office/powerpoint/2010/main" val="3650340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Заседания  ППК подразделяются  на плановые и внеплановые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u="sng" dirty="0" smtClean="0"/>
              <a:t>Плановые</a:t>
            </a:r>
            <a:r>
              <a:rPr lang="ru-RU" dirty="0" smtClean="0"/>
              <a:t> </a:t>
            </a:r>
            <a:r>
              <a:rPr lang="ru-RU" dirty="0"/>
              <a:t>заседания проводятся 1 раз в квартал.</a:t>
            </a:r>
            <a:endParaRPr lang="en-GB" dirty="0"/>
          </a:p>
          <a:p>
            <a:r>
              <a:rPr lang="ru-RU" u="sng" dirty="0"/>
              <a:t>Внеплановые</a:t>
            </a:r>
            <a:r>
              <a:rPr lang="ru-RU" dirty="0"/>
              <a:t> – собираются по запросам специалистов, ведущих с данным ребенком коррекционно-развивающее обучение и развитие , а также по запросам родителей ребенка.</a:t>
            </a:r>
            <a:endParaRPr lang="en-GB" dirty="0"/>
          </a:p>
          <a:p>
            <a:r>
              <a:rPr lang="ru-RU" dirty="0"/>
              <a:t>Поводом для внепланового ППК является отрицательная динамика обучения и развития </a:t>
            </a:r>
            <a:r>
              <a:rPr lang="ru-RU" dirty="0" smtClean="0"/>
              <a:t>ребенка.</a:t>
            </a:r>
            <a:endParaRPr lang="ru-RU" dirty="0"/>
          </a:p>
          <a:p>
            <a:pPr marL="0" indent="0">
              <a:buNone/>
            </a:pPr>
            <a:r>
              <a:rPr lang="ru-RU" b="1" dirty="0" smtClean="0"/>
              <a:t>Задачи </a:t>
            </a:r>
            <a:r>
              <a:rPr lang="ru-RU" b="1" dirty="0"/>
              <a:t>внепланового ППК:</a:t>
            </a:r>
            <a:endParaRPr lang="en-GB" b="1" dirty="0"/>
          </a:p>
          <a:p>
            <a:r>
              <a:rPr lang="ru-RU" dirty="0" smtClean="0"/>
              <a:t>решение </a:t>
            </a:r>
            <a:r>
              <a:rPr lang="ru-RU" dirty="0"/>
              <a:t>вопроса о принятии каких-либо экстренных мер по выявленным обстоятельствам;</a:t>
            </a:r>
            <a:endParaRPr lang="en-GB" dirty="0"/>
          </a:p>
          <a:p>
            <a:r>
              <a:rPr lang="ru-RU" dirty="0" smtClean="0"/>
              <a:t>изменение </a:t>
            </a:r>
            <a:r>
              <a:rPr lang="ru-RU" dirty="0"/>
              <a:t>ранее проводимой коррекционно-развивающей программы в случае ее неэффективности.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45744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В ППК образовательного учреждения ведется следующая документация: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журнал </a:t>
            </a:r>
            <a:r>
              <a:rPr lang="ru-RU" dirty="0"/>
              <a:t>записи и учета детей, прошедших обследование специалистов </a:t>
            </a:r>
            <a:r>
              <a:rPr lang="ru-RU" dirty="0" smtClean="0"/>
              <a:t>консилиума;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      </a:t>
            </a:r>
            <a:endParaRPr lang="en-GB" dirty="0"/>
          </a:p>
        </p:txBody>
      </p:sp>
      <p:pic>
        <p:nvPicPr>
          <p:cNvPr id="4" name="Picture 2" descr="http://player.myshared.ru/5/361748/slides/slide_1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1" t="20919" r="3381" b="17872"/>
          <a:stretch/>
        </p:blipFill>
        <p:spPr bwMode="auto">
          <a:xfrm>
            <a:off x="2061964" y="2573156"/>
            <a:ext cx="7920880" cy="3841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3822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/>
              <a:t>журнал регистрации заключений и рекомендаций специалистов и коллегиального  заключения и рекомендаций </a:t>
            </a:r>
            <a:r>
              <a:rPr lang="ru-RU" sz="2400" dirty="0" smtClean="0"/>
              <a:t>ППК;</a:t>
            </a:r>
            <a:endParaRPr lang="en-GB" sz="2400" dirty="0"/>
          </a:p>
        </p:txBody>
      </p:sp>
      <p:pic>
        <p:nvPicPr>
          <p:cNvPr id="1028" name="Picture 4" descr="http://player.myshared.ru/5/361748/slides/slide_17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45" t="26755" r="3826" b="9679"/>
          <a:stretch/>
        </p:blipFill>
        <p:spPr bwMode="auto">
          <a:xfrm>
            <a:off x="1117309" y="1772815"/>
            <a:ext cx="10157353" cy="4956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4990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7309" y="76200"/>
            <a:ext cx="10157354" cy="832520"/>
          </a:xfrm>
        </p:spPr>
        <p:txBody>
          <a:bodyPr>
            <a:norm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2400" dirty="0"/>
              <a:t>карта (папка) развития обучающегося(воспитанника</a:t>
            </a:r>
            <a:r>
              <a:rPr lang="ru-RU" sz="2400" dirty="0" smtClean="0"/>
              <a:t>);</a:t>
            </a:r>
            <a:endParaRPr lang="en-GB" sz="2400" dirty="0"/>
          </a:p>
        </p:txBody>
      </p:sp>
      <p:pic>
        <p:nvPicPr>
          <p:cNvPr id="3074" name="Picture 2" descr="http://player.myshared.ru/5/361748/slides/slide_20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2" t="13692" r="3229"/>
          <a:stretch/>
        </p:blipFill>
        <p:spPr bwMode="auto">
          <a:xfrm>
            <a:off x="1917948" y="929815"/>
            <a:ext cx="8496944" cy="5891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8398668" y="6093296"/>
            <a:ext cx="1872208" cy="43204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3574132" y="6613479"/>
            <a:ext cx="216024" cy="189735"/>
          </a:xfrm>
          <a:prstGeom prst="rect">
            <a:avLst/>
          </a:prstGeom>
          <a:solidFill>
            <a:srgbClr val="B5D3E1"/>
          </a:solidFill>
          <a:ln>
            <a:solidFill>
              <a:srgbClr val="B5D3E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6385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1884" y="98357"/>
            <a:ext cx="10157354" cy="1120552"/>
          </a:xfrm>
        </p:spPr>
        <p:txBody>
          <a:bodyPr>
            <a:norm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2400" dirty="0"/>
              <a:t>индивидуальная карта сопровождения воспитанника, учащегося</a:t>
            </a:r>
            <a:r>
              <a:rPr lang="ru-RU" sz="2400" dirty="0" smtClean="0"/>
              <a:t>;</a:t>
            </a:r>
            <a:endParaRPr lang="en-GB" sz="2400" dirty="0"/>
          </a:p>
        </p:txBody>
      </p:sp>
      <p:pic>
        <p:nvPicPr>
          <p:cNvPr id="4100" name="Picture 4" descr="http://player.myshared.ru/5/361748/slides/slide_22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8" t="14469" r="10282" b="7376"/>
          <a:stretch/>
        </p:blipFill>
        <p:spPr bwMode="auto">
          <a:xfrm>
            <a:off x="2061964" y="1218909"/>
            <a:ext cx="8136904" cy="5637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7779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7309" y="76200"/>
            <a:ext cx="10157354" cy="904528"/>
          </a:xfrm>
        </p:spPr>
        <p:txBody>
          <a:bodyPr>
            <a:norm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2400" dirty="0"/>
              <a:t>статистический отчет деятельности </a:t>
            </a:r>
            <a:r>
              <a:rPr lang="ru-RU" sz="2400" dirty="0" smtClean="0"/>
              <a:t>ППК</a:t>
            </a:r>
            <a:endParaRPr lang="en-GB" sz="2400" dirty="0"/>
          </a:p>
        </p:txBody>
      </p:sp>
      <p:pic>
        <p:nvPicPr>
          <p:cNvPr id="5122" name="Picture 2" descr="http://player.myshared.ru/5/361748/slides/slide_21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77" t="22529" r="4590" b="8208"/>
          <a:stretch/>
        </p:blipFill>
        <p:spPr bwMode="auto">
          <a:xfrm>
            <a:off x="1413892" y="1124744"/>
            <a:ext cx="9649072" cy="5573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1904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7309" y="76200"/>
            <a:ext cx="10157354" cy="976536"/>
          </a:xfrm>
        </p:spPr>
        <p:txBody>
          <a:bodyPr/>
          <a:lstStyle/>
          <a:p>
            <a:r>
              <a:rPr lang="ru-RU" dirty="0"/>
              <a:t>Карта развития ребенка </a:t>
            </a:r>
            <a:r>
              <a:rPr lang="ru-RU" dirty="0" smtClean="0"/>
              <a:t>включает: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6557" y="1196752"/>
            <a:ext cx="11658858" cy="5661248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договор с родителями /законными представителями или письменное соглашение родителей /законных представителей на обследование и коррекционную работу;</a:t>
            </a:r>
            <a:endParaRPr lang="en-GB" dirty="0"/>
          </a:p>
          <a:p>
            <a:r>
              <a:rPr lang="ru-RU" dirty="0" smtClean="0"/>
              <a:t>выписку </a:t>
            </a:r>
            <a:r>
              <a:rPr lang="ru-RU" dirty="0"/>
              <a:t>из медицинской карты (анамнез, краткая история болезни);</a:t>
            </a:r>
            <a:endParaRPr lang="en-GB" dirty="0"/>
          </a:p>
          <a:p>
            <a:r>
              <a:rPr lang="ru-RU" dirty="0" smtClean="0"/>
              <a:t>педагогическую </a:t>
            </a:r>
            <a:r>
              <a:rPr lang="ru-RU" dirty="0"/>
              <a:t>характеристику;</a:t>
            </a:r>
            <a:endParaRPr lang="en-GB" dirty="0"/>
          </a:p>
          <a:p>
            <a:r>
              <a:rPr lang="ru-RU" dirty="0" smtClean="0"/>
              <a:t>данные </a:t>
            </a:r>
            <a:r>
              <a:rPr lang="ru-RU" dirty="0"/>
              <a:t>по оказанию коррекционной работы, проводимой психологом, логопедом и др. специалистами.</a:t>
            </a:r>
            <a:endParaRPr lang="en-GB" dirty="0"/>
          </a:p>
          <a:p>
            <a:pPr marL="0" indent="0">
              <a:buNone/>
            </a:pPr>
            <a:r>
              <a:rPr lang="ru-RU" dirty="0"/>
              <a:t>Эти сведения вносятся в конце 1-го полугодия, а также после каждого курса занятий со специалистами с описанием наблюдаемой динамики.</a:t>
            </a:r>
            <a:endParaRPr lang="en-GB" dirty="0"/>
          </a:p>
          <a:p>
            <a:r>
              <a:rPr lang="ru-RU" dirty="0" smtClean="0"/>
              <a:t>заключения </a:t>
            </a:r>
            <a:r>
              <a:rPr lang="ru-RU" dirty="0"/>
              <a:t>специалистов ППК;</a:t>
            </a:r>
            <a:endParaRPr lang="en-GB" dirty="0"/>
          </a:p>
          <a:p>
            <a:r>
              <a:rPr lang="ru-RU" dirty="0" smtClean="0"/>
              <a:t>коллегиальное </a:t>
            </a:r>
            <a:r>
              <a:rPr lang="ru-RU" dirty="0"/>
              <a:t>заключение ППК с распределением обязанностей между участниками консилиума по ведению сопровождающей и консультативной работы с указанием примерных сроков выполнения;</a:t>
            </a:r>
            <a:endParaRPr lang="en-GB" dirty="0"/>
          </a:p>
          <a:p>
            <a:r>
              <a:rPr lang="ru-RU" dirty="0" smtClean="0"/>
              <a:t>дневник </a:t>
            </a:r>
            <a:r>
              <a:rPr lang="ru-RU" dirty="0"/>
              <a:t>динамического наблюдения с </a:t>
            </a:r>
            <a:r>
              <a:rPr lang="ru-RU" dirty="0" smtClean="0"/>
              <a:t>фиксацией:</a:t>
            </a:r>
            <a:endParaRPr lang="ru-RU" dirty="0"/>
          </a:p>
          <a:p>
            <a:pPr marL="0" indent="625475">
              <a:buNone/>
            </a:pPr>
            <a:r>
              <a:rPr lang="ru-RU" dirty="0" smtClean="0"/>
              <a:t>1</a:t>
            </a:r>
            <a:r>
              <a:rPr lang="ru-RU" dirty="0"/>
              <a:t>) направлений коррекционной работы, проводимой разными специалистами;</a:t>
            </a:r>
            <a:endParaRPr lang="en-GB" dirty="0"/>
          </a:p>
          <a:p>
            <a:pPr marL="0" indent="625475">
              <a:buNone/>
            </a:pPr>
            <a:r>
              <a:rPr lang="ru-RU" dirty="0"/>
              <a:t>2) сведений о реализации и </a:t>
            </a:r>
            <a:r>
              <a:rPr lang="ru-RU" dirty="0" smtClean="0"/>
              <a:t>эффективности </a:t>
            </a:r>
            <a:r>
              <a:rPr lang="ru-RU" dirty="0"/>
              <a:t>рекомендаций ППК.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79738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Методические рекомендации по распределению обязанностей специалистов в психолого-педагогическом сопровождении </a:t>
            </a:r>
            <a:r>
              <a:rPr lang="ru-RU" sz="2800" dirty="0" smtClean="0"/>
              <a:t>ребенка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5780" y="1701800"/>
            <a:ext cx="11449272" cy="5039568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Председатель консилиума организует работу ППК, ведет заседания консилиума, контролирует выполнение решений Консилиума.</a:t>
            </a:r>
            <a:endParaRPr lang="en-GB" dirty="0"/>
          </a:p>
          <a:p>
            <a:r>
              <a:rPr lang="ru-RU" dirty="0" smtClean="0"/>
              <a:t>Учитель-дефектолог </a:t>
            </a:r>
            <a:r>
              <a:rPr lang="ru-RU" dirty="0"/>
              <a:t>проводит педагогическое обследование ребенка, выявляет нарушение познавательной деятельности, составляет заключение по результатам обследования и рекомендации к индивидуальной коррекционно-развивающей работе.</a:t>
            </a:r>
            <a:endParaRPr lang="en-GB" dirty="0"/>
          </a:p>
          <a:p>
            <a:r>
              <a:rPr lang="ru-RU" dirty="0" smtClean="0"/>
              <a:t>Педагог-психолог </a:t>
            </a:r>
            <a:r>
              <a:rPr lang="ru-RU" dirty="0"/>
              <a:t>проводит психологическое обследование с помощью экспериментально-психологических методов, выявляет нарушения или </a:t>
            </a:r>
            <a:r>
              <a:rPr lang="ru-RU" dirty="0" err="1"/>
              <a:t>несформированность</a:t>
            </a:r>
            <a:r>
              <a:rPr lang="ru-RU" dirty="0"/>
              <a:t> высших психических функций, проблемы социально-личностного развития.</a:t>
            </a:r>
            <a:endParaRPr lang="en-GB" dirty="0"/>
          </a:p>
          <a:p>
            <a:r>
              <a:rPr lang="ru-RU" dirty="0" smtClean="0"/>
              <a:t>Учитель-логопед </a:t>
            </a:r>
            <a:r>
              <a:rPr lang="ru-RU" dirty="0"/>
              <a:t>проводит логопедическое обследование. Заполняет речевую карту, составляет заключение и рекомендации к содержанию и организации логопедической работы.</a:t>
            </a:r>
            <a:endParaRPr lang="en-GB" dirty="0"/>
          </a:p>
          <a:p>
            <a:r>
              <a:rPr lang="ru-RU" dirty="0" smtClean="0"/>
              <a:t>Социальный </a:t>
            </a:r>
            <a:r>
              <a:rPr lang="ru-RU" dirty="0"/>
              <a:t>педагог проводит обследование </a:t>
            </a:r>
            <a:r>
              <a:rPr lang="ru-RU" sz="2500" dirty="0" err="1"/>
              <a:t>микросоциальных</a:t>
            </a:r>
            <a:r>
              <a:rPr lang="ru-RU" sz="2500" dirty="0"/>
              <a:t> условий жизни ребенка, составляет отчет о социальном статусе семьи, разрабатывает рекомендации к оптимизации </a:t>
            </a:r>
            <a:r>
              <a:rPr lang="ru-RU" sz="2500" dirty="0" err="1"/>
              <a:t>микросоциальных</a:t>
            </a:r>
            <a:r>
              <a:rPr lang="ru-RU" sz="2500" dirty="0"/>
              <a:t> условий жизни ребенка.</a:t>
            </a:r>
            <a:endParaRPr lang="en-GB" sz="2500" dirty="0"/>
          </a:p>
          <a:p>
            <a:pPr marL="0" indent="0">
              <a:buNone/>
            </a:pPr>
            <a:r>
              <a:rPr lang="ru-RU" sz="2500" dirty="0"/>
              <a:t> </a:t>
            </a:r>
            <a:r>
              <a:rPr lang="ru-RU" sz="2500" dirty="0"/>
              <a:t>На ППК каждый специалист докладывает результаты изучения ребенка и его семьи. По итогам формируется общее заключение консилиума.</a:t>
            </a:r>
            <a:endParaRPr lang="en-GB" sz="2500" dirty="0"/>
          </a:p>
        </p:txBody>
      </p:sp>
    </p:spTree>
    <p:extLst>
      <p:ext uri="{BB962C8B-B14F-4D97-AF65-F5344CB8AC3E}">
        <p14:creationId xmlns:p14="http://schemas.microsoft.com/office/powerpoint/2010/main" val="2035644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/>
              <a:t>Спасибо за внимание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1997697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107518" y="548680"/>
            <a:ext cx="10157354" cy="216024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Создание и организация работы </a:t>
            </a:r>
            <a:r>
              <a:rPr lang="ru-RU" dirty="0" err="1"/>
              <a:t>П</a:t>
            </a:r>
            <a:r>
              <a:rPr lang="ru-RU" dirty="0" err="1" smtClean="0"/>
              <a:t>сихолого</a:t>
            </a:r>
            <a:r>
              <a:rPr lang="ru-RU" dirty="0" smtClean="0"/>
              <a:t> </a:t>
            </a:r>
            <a:r>
              <a:rPr lang="ru-RU" dirty="0"/>
              <a:t>– педагогического консилиума образовательного </a:t>
            </a:r>
            <a:r>
              <a:rPr lang="ru-RU" dirty="0" smtClean="0"/>
              <a:t>учреждения    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107518" y="3356992"/>
            <a:ext cx="10157354" cy="2231256"/>
          </a:xfrm>
        </p:spPr>
        <p:txBody>
          <a:bodyPr>
            <a:normAutofit fontScale="85000" lnSpcReduction="2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dirty="0"/>
              <a:t>В связи с расширением сети образовательных учреждений, появлением альтернативных школ со своими учебными программами, а также представлением родителям права выбирать учебное заведение для своего ребенка все больше проблем стало возникать с обучением некоторых детей.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1182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107518" y="548680"/>
            <a:ext cx="10157354" cy="1368152"/>
          </a:xfrm>
        </p:spPr>
        <p:txBody>
          <a:bodyPr>
            <a:normAutofit/>
          </a:bodyPr>
          <a:lstStyle/>
          <a:p>
            <a:r>
              <a:rPr lang="ru-RU" dirty="0"/>
              <a:t>Причины трудностей в обучении детей:</a:t>
            </a:r>
            <a:r>
              <a:rPr lang="ru-RU" dirty="0" smtClean="0"/>
              <a:t> 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107518" y="2204864"/>
            <a:ext cx="10157354" cy="3383384"/>
          </a:xfrm>
        </p:spPr>
        <p:txBody>
          <a:bodyPr>
            <a:normAutofit/>
          </a:bodyPr>
          <a:lstStyle/>
          <a:p>
            <a:r>
              <a:rPr lang="ru-RU" dirty="0"/>
              <a:t>Несоответствие педагогических требований их психическим возможностям;</a:t>
            </a:r>
            <a:endParaRPr lang="en-GB" dirty="0"/>
          </a:p>
          <a:p>
            <a:r>
              <a:rPr lang="ru-RU" dirty="0"/>
              <a:t>Сниженный уровень умственного развития;	</a:t>
            </a:r>
            <a:endParaRPr lang="en-GB" dirty="0"/>
          </a:p>
          <a:p>
            <a:r>
              <a:rPr lang="ru-RU" dirty="0"/>
              <a:t>Соматическое и нервно-психическое состояние ребенка;</a:t>
            </a:r>
            <a:endParaRPr lang="en-GB" dirty="0"/>
          </a:p>
          <a:p>
            <a:r>
              <a:rPr lang="ru-RU" dirty="0"/>
              <a:t>Неготовность к школьному </a:t>
            </a:r>
            <a:r>
              <a:rPr lang="ru-RU" dirty="0" smtClean="0"/>
              <a:t>обучению(</a:t>
            </a:r>
            <a:r>
              <a:rPr lang="ru-RU" dirty="0" err="1" smtClean="0"/>
              <a:t>несформированность</a:t>
            </a:r>
            <a:r>
              <a:rPr lang="ru-RU" dirty="0" smtClean="0"/>
              <a:t> </a:t>
            </a:r>
            <a:r>
              <a:rPr lang="ru-RU" dirty="0"/>
              <a:t>отдельных психических функций, навыков общения, незрелость эмоционально-волевой сферы и др.).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1300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7309" y="260648"/>
            <a:ext cx="10157354" cy="1397000"/>
          </a:xfrm>
        </p:spPr>
        <p:txBody>
          <a:bodyPr/>
          <a:lstStyle/>
          <a:p>
            <a:r>
              <a:rPr lang="ru-RU" dirty="0" smtClean="0"/>
              <a:t>Психолого-педагогический </a:t>
            </a:r>
            <a:r>
              <a:rPr lang="ru-RU" dirty="0"/>
              <a:t>консилиум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7309" y="1916832"/>
            <a:ext cx="10157354" cy="4470400"/>
          </a:xfrm>
        </p:spPr>
        <p:txBody>
          <a:bodyPr/>
          <a:lstStyle/>
          <a:p>
            <a:r>
              <a:rPr lang="ru-RU" dirty="0"/>
              <a:t>Для обеспечения таким детям оптимальных условий обучения с учетом их возрастных индивидуальных психофизических особенностей развития в массовых школах  стали открывать Психолого-педагогические консилиумы.          </a:t>
            </a:r>
            <a:endParaRPr lang="en-GB" dirty="0"/>
          </a:p>
          <a:p>
            <a:r>
              <a:rPr lang="ru-RU" dirty="0"/>
              <a:t>  ППК –это форма взаимодействия специалистов  образовательного учреждения , объединяющихся для психолого-педагогического сопровождения воспитанников и учащихся с отклонениями в развитии.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0576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Нормативно-правовые документы для создания консилиума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/>
              <a:t>Письмо  МО РФ «Об организации службы психолого-педагогического и медико-социального сопровождения в образовательном учреждении» от 27.06.2003г.</a:t>
            </a:r>
            <a:endParaRPr lang="en-GB" dirty="0"/>
          </a:p>
          <a:p>
            <a:r>
              <a:rPr lang="ru-RU" dirty="0"/>
              <a:t>Письмо МО РФ «О Психолого-медико-педагогическом консилиуме в образовательном учреждении»  №27/901-6 от 27.03.2000г.</a:t>
            </a:r>
            <a:endParaRPr lang="en-GB" dirty="0"/>
          </a:p>
          <a:p>
            <a:r>
              <a:rPr lang="ru-RU" dirty="0"/>
              <a:t>Положение о Психолого-педагогическом консилиуме образовательного учреждения.</a:t>
            </a:r>
            <a:endParaRPr lang="en-GB" dirty="0"/>
          </a:p>
          <a:p>
            <a:r>
              <a:rPr lang="ru-RU" dirty="0"/>
              <a:t>Приказ директора образовательного учреждения о создании ППК.</a:t>
            </a:r>
            <a:endParaRPr lang="en-GB" dirty="0"/>
          </a:p>
          <a:p>
            <a:r>
              <a:rPr lang="ru-RU" dirty="0"/>
              <a:t>Договор о взаимодействии ППК с родителями( законными представителями </a:t>
            </a:r>
            <a:r>
              <a:rPr lang="ru-RU" dirty="0" smtClean="0"/>
              <a:t>).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2569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Цели и задачи Психолого-педагогического консилиума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7309" y="2371903"/>
            <a:ext cx="10157354" cy="3145329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dirty="0"/>
              <a:t>Основная цель ППК – обеспечение в образовательном учреждении </a:t>
            </a:r>
            <a:r>
              <a:rPr lang="ru-RU" dirty="0" err="1"/>
              <a:t>диагностико</a:t>
            </a:r>
            <a:r>
              <a:rPr lang="ru-RU" dirty="0"/>
              <a:t>-коррекционного и психолого-педагогического сопровождения детей с отклонениями в развитии, создание условий для их обучения и воспитания.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4070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721" y="19653"/>
            <a:ext cx="10157354" cy="1397000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>Для </a:t>
            </a:r>
            <a:r>
              <a:rPr lang="ru-RU" sz="4000" dirty="0"/>
              <a:t>реализации этой цели необходимо решение следующих задач: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3812" y="1628800"/>
            <a:ext cx="10729192" cy="4968552"/>
          </a:xfrm>
        </p:spPr>
        <p:txBody>
          <a:bodyPr>
            <a:normAutofit/>
          </a:bodyPr>
          <a:lstStyle/>
          <a:p>
            <a:pPr algn="just"/>
            <a:r>
              <a:rPr lang="ru-RU" sz="1600" dirty="0" smtClean="0"/>
              <a:t>своевременное выявление и всестороннее комплексное обследование детей, имеющих те или иные отклонения в психофизическом развитии;</a:t>
            </a:r>
            <a:endParaRPr lang="en-GB" sz="1600" dirty="0" smtClean="0"/>
          </a:p>
          <a:p>
            <a:pPr algn="just"/>
            <a:r>
              <a:rPr lang="ru-RU" sz="1600" dirty="0" smtClean="0"/>
              <a:t> -установление характера и причин выявленных отклонений (</a:t>
            </a:r>
            <a:r>
              <a:rPr lang="ru-RU" sz="1600" dirty="0" err="1" smtClean="0"/>
              <a:t>девиантное</a:t>
            </a:r>
            <a:r>
              <a:rPr lang="ru-RU" sz="1600" dirty="0" smtClean="0"/>
              <a:t> поведение, конфликтные ситуации во взаимодействии со сверстниками и взрослыми, снижение успеваемости и т.д.);</a:t>
            </a:r>
            <a:endParaRPr lang="en-GB" sz="1600" dirty="0" smtClean="0"/>
          </a:p>
          <a:p>
            <a:pPr algn="just"/>
            <a:r>
              <a:rPr lang="ru-RU" sz="1600" dirty="0" smtClean="0"/>
              <a:t> -определение потенциальных возможностей ребенка для оказания ему целенаправленной специальной (коррекционной) помощи в условиях данного образовательного учреждения либо направление его в ЦПМПК для решения вопроса о месте дальнейшего обучения и воспитания ;</a:t>
            </a:r>
            <a:endParaRPr lang="en-GB" sz="1600" dirty="0" smtClean="0"/>
          </a:p>
          <a:p>
            <a:pPr algn="just"/>
            <a:r>
              <a:rPr lang="ru-RU" sz="1600" dirty="0" smtClean="0"/>
              <a:t> -разработка комплексных целевых программ индивидуального развития детей;</a:t>
            </a:r>
            <a:endParaRPr lang="en-GB" sz="1600" dirty="0" smtClean="0"/>
          </a:p>
          <a:p>
            <a:pPr algn="just"/>
            <a:r>
              <a:rPr lang="ru-RU" sz="1600" dirty="0" smtClean="0"/>
              <a:t> -прослеживание динамики развития (наблюдение, диагностические «срезы» в начале и в конце учебного года для уточнения образовательного маршрута, внесение соответствующих коррективов);</a:t>
            </a:r>
            <a:endParaRPr lang="en-GB" sz="1600" dirty="0" smtClean="0"/>
          </a:p>
          <a:p>
            <a:pPr algn="just"/>
            <a:r>
              <a:rPr lang="ru-RU" sz="1600" dirty="0" smtClean="0"/>
              <a:t> -профилактика физических, интеллектуальных и эмоциональных перегрузок и «срывов» поведения;</a:t>
            </a:r>
            <a:endParaRPr lang="en-GB" sz="1600" dirty="0" smtClean="0"/>
          </a:p>
          <a:p>
            <a:pPr algn="just"/>
            <a:r>
              <a:rPr lang="ru-RU" sz="1600" dirty="0" smtClean="0"/>
              <a:t> -консультативная работа с родителями.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534840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Состав ППК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7309" y="1701800"/>
            <a:ext cx="10157354" cy="4751536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/>
              <a:t>ППК создаются приказом руководителя образовательного учреждения при наличии необходимых специалистов.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В </a:t>
            </a:r>
            <a:r>
              <a:rPr lang="ru-RU" dirty="0"/>
              <a:t>состав ППК входят:</a:t>
            </a:r>
            <a:endParaRPr lang="en-GB" dirty="0"/>
          </a:p>
          <a:p>
            <a:r>
              <a:rPr lang="ru-RU" dirty="0"/>
              <a:t>Педагог-психолог;</a:t>
            </a:r>
            <a:endParaRPr lang="en-GB" dirty="0"/>
          </a:p>
          <a:p>
            <a:r>
              <a:rPr lang="ru-RU" dirty="0"/>
              <a:t>Учитель-логопед;</a:t>
            </a:r>
            <a:endParaRPr lang="en-GB" dirty="0"/>
          </a:p>
          <a:p>
            <a:r>
              <a:rPr lang="ru-RU" dirty="0"/>
              <a:t>Педагог-дефектолог;</a:t>
            </a:r>
            <a:endParaRPr lang="en-GB" dirty="0"/>
          </a:p>
          <a:p>
            <a:r>
              <a:rPr lang="ru-RU" dirty="0"/>
              <a:t>Учителя школьного образования;</a:t>
            </a:r>
            <a:endParaRPr lang="en-GB" dirty="0"/>
          </a:p>
          <a:p>
            <a:r>
              <a:rPr lang="ru-RU" dirty="0"/>
              <a:t>Социальный педагог и др. </a:t>
            </a:r>
            <a:endParaRPr lang="en-GB" dirty="0"/>
          </a:p>
          <a:p>
            <a:pPr marL="0" indent="0">
              <a:buNone/>
            </a:pPr>
            <a:r>
              <a:rPr lang="ru-RU" dirty="0"/>
              <a:t>Общее руководство ППК возлагается на руководителя образовательного учреждения.</a:t>
            </a:r>
            <a:endParaRPr lang="en-GB" dirty="0"/>
          </a:p>
          <a:p>
            <a:pPr marL="0" indent="0">
              <a:buNone/>
            </a:pPr>
            <a:r>
              <a:rPr lang="ru-RU" u="sng" dirty="0"/>
              <a:t>Рекомендация</a:t>
            </a:r>
            <a:r>
              <a:rPr lang="ru-RU" dirty="0"/>
              <a:t>: проводить заседание ППК в присутствии родителя (законного представителя) или при наличии письменного договора о сопровождении.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4340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Организация деятельности ППК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7788" y="1701800"/>
            <a:ext cx="11305256" cy="4823544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Изучение ребенка специалистами ППК начинается с запроса педагогов и родителей. За ребенком ведется целенаправленное наблюдение на занятиях и в свободное время (игры, прогулка и т.п.).</a:t>
            </a:r>
            <a:endParaRPr lang="en-GB" dirty="0"/>
          </a:p>
          <a:p>
            <a:r>
              <a:rPr lang="ru-RU" dirty="0"/>
              <a:t> Проводится индивидуальное обследование с учетом возрастных и психофизических особенностей ребенка.</a:t>
            </a:r>
            <a:endParaRPr lang="en-GB" dirty="0"/>
          </a:p>
          <a:p>
            <a:r>
              <a:rPr lang="ru-RU" dirty="0"/>
              <a:t>На основе данных, полученных специалистами, на заседаниях ППК обсуждаются результаты и составляется коллегиальное заключение с рекомендациями об образовательном маршруте в соответствии с возможностями и особенностями ребенка.</a:t>
            </a:r>
            <a:endParaRPr lang="en-GB" dirty="0"/>
          </a:p>
          <a:p>
            <a:r>
              <a:rPr lang="ru-RU" dirty="0"/>
              <a:t>В случае, если ребенок нуждается в дополнительной диагностике, его направляют (с разрешения родителей) в ЦПМПК на комиссию.</a:t>
            </a:r>
            <a:endParaRPr lang="en-GB" dirty="0"/>
          </a:p>
          <a:p>
            <a:r>
              <a:rPr lang="ru-RU" dirty="0"/>
              <a:t> При выведении ребенка в другой вид образовательных услуг (коррекционные классы или группы, надомное обучение и др.) оформляется его педагогическая характеристика, выписки из индивидуальной карты развития, из заключений специалистов ППК , итоговое заключение и рекомендации ППК. Копия коллегиального заключения ППК выдается родителям на руки.</a:t>
            </a:r>
            <a:endParaRPr lang="en-GB" dirty="0"/>
          </a:p>
          <a:p>
            <a:r>
              <a:rPr lang="ru-RU" dirty="0"/>
              <a:t>Периодичность проведения ППК определяется реальным запросом образовательного учреждения, но не реже 1 раза в квартал.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8191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Books 16x9">
  <a:themeElements>
    <a:clrScheme name="Books_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80000" r="-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30000" t="30000" r="7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F02787940.potx" id="{F769AD3B-90E4-4F81-9CF2-8BD9F607FEC3}" vid="{18F656D2-BE2F-4155-8430-D393897A45F9}"/>
    </a:ext>
  </a:extLst>
</a:theme>
</file>

<file path=ppt/theme/theme2.xml><?xml version="1.0" encoding="utf-8"?>
<a:theme xmlns:a="http://schemas.openxmlformats.org/drawingml/2006/main" name="Office Theme">
  <a:themeElements>
    <a:clrScheme name="Books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80000" r="-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30000" t="30000" r="7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Books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80000" r="-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30000" t="30000" r="7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ocPublishedLinkedAssetsLookup xmlns="4873beb7-5857-4685-be1f-d57550cc96cc" xsi:nil="true"/>
    <ApprovalStatus xmlns="4873beb7-5857-4685-be1f-d57550cc96cc">InProgress</ApprovalStatus>
    <MarketSpecific xmlns="4873beb7-5857-4685-be1f-d57550cc96cc">false</MarketSpecific>
    <LocComments xmlns="4873beb7-5857-4685-be1f-d57550cc96cc" xsi:nil="true"/>
    <LocLastLocAttemptVersionTypeLookup xmlns="4873beb7-5857-4685-be1f-d57550cc96cc" xsi:nil="true"/>
    <DirectSourceMarket xmlns="4873beb7-5857-4685-be1f-d57550cc96cc" xsi:nil="true"/>
    <ThumbnailAssetId xmlns="4873beb7-5857-4685-be1f-d57550cc96cc" xsi:nil="true"/>
    <PrimaryImageGen xmlns="4873beb7-5857-4685-be1f-d57550cc96cc">false</PrimaryImageGen>
    <LocNewPublishedVersionLookup xmlns="4873beb7-5857-4685-be1f-d57550cc96cc" xsi:nil="true"/>
    <LegacyData xmlns="4873beb7-5857-4685-be1f-d57550cc96cc" xsi:nil="true"/>
    <LocRecommendedHandoff xmlns="4873beb7-5857-4685-be1f-d57550cc96cc" xsi:nil="true"/>
    <BusinessGroup xmlns="4873beb7-5857-4685-be1f-d57550cc96cc" xsi:nil="true"/>
    <BlockPublish xmlns="4873beb7-5857-4685-be1f-d57550cc96cc">false</BlockPublish>
    <TPFriendlyName xmlns="4873beb7-5857-4685-be1f-d57550cc96cc" xsi:nil="true"/>
    <LocOverallPublishStatusLookup xmlns="4873beb7-5857-4685-be1f-d57550cc96cc" xsi:nil="true"/>
    <NumericId xmlns="4873beb7-5857-4685-be1f-d57550cc96cc" xsi:nil="true"/>
    <APEditor xmlns="4873beb7-5857-4685-be1f-d57550cc96cc">
      <UserInfo>
        <DisplayName/>
        <AccountId xsi:nil="true"/>
        <AccountType/>
      </UserInfo>
    </APEditor>
    <SourceTitle xmlns="4873beb7-5857-4685-be1f-d57550cc96cc" xsi:nil="true"/>
    <OpenTemplate xmlns="4873beb7-5857-4685-be1f-d57550cc96cc">true</OpenTemplate>
    <LocOverallLocStatusLookup xmlns="4873beb7-5857-4685-be1f-d57550cc96cc" xsi:nil="true"/>
    <UALocComments xmlns="4873beb7-5857-4685-be1f-d57550cc96cc" xsi:nil="true"/>
    <ParentAssetId xmlns="4873beb7-5857-4685-be1f-d57550cc96cc" xsi:nil="true"/>
    <IntlLangReviewDate xmlns="4873beb7-5857-4685-be1f-d57550cc96cc" xsi:nil="true"/>
    <FeatureTagsTaxHTField0 xmlns="4873beb7-5857-4685-be1f-d57550cc96cc">
      <Terms xmlns="http://schemas.microsoft.com/office/infopath/2007/PartnerControls"/>
    </FeatureTagsTaxHTField0>
    <PublishStatusLookup xmlns="4873beb7-5857-4685-be1f-d57550cc96cc">
      <Value>1345039</Value>
    </PublishStatusLookup>
    <Providers xmlns="4873beb7-5857-4685-be1f-d57550cc96cc" xsi:nil="true"/>
    <MachineTranslated xmlns="4873beb7-5857-4685-be1f-d57550cc96cc">false</MachineTranslated>
    <OriginalSourceMarket xmlns="4873beb7-5857-4685-be1f-d57550cc96cc" xsi:nil="true"/>
    <APDescription xmlns="4873beb7-5857-4685-be1f-d57550cc96cc">The bookstacks present on most slides  make this a good choice for students, teachers, reading enthusiasts, and others in education. This presentation template contains multiple slide layouts in widescreen format (16x9) and includes a sample table and chart that you can easily  modify.</APDescription>
    <ClipArtFilename xmlns="4873beb7-5857-4685-be1f-d57550cc96cc" xsi:nil="true"/>
    <ContentItem xmlns="4873beb7-5857-4685-be1f-d57550cc96cc" xsi:nil="true"/>
    <TPInstallLocation xmlns="4873beb7-5857-4685-be1f-d57550cc96cc" xsi:nil="true"/>
    <PublishTargets xmlns="4873beb7-5857-4685-be1f-d57550cc96cc">OfficeOnlineVNext</PublishTargets>
    <TimesCloned xmlns="4873beb7-5857-4685-be1f-d57550cc96cc" xsi:nil="true"/>
    <AssetStart xmlns="4873beb7-5857-4685-be1f-d57550cc96cc">2011-11-26T00:00:00+00:00</AssetStart>
    <Provider xmlns="4873beb7-5857-4685-be1f-d57550cc96cc" xsi:nil="true"/>
    <AcquiredFrom xmlns="4873beb7-5857-4685-be1f-d57550cc96cc">Internal MS</AcquiredFrom>
    <FriendlyTitle xmlns="4873beb7-5857-4685-be1f-d57550cc96cc" xsi:nil="true"/>
    <LastHandOff xmlns="4873beb7-5857-4685-be1f-d57550cc96cc" xsi:nil="true"/>
    <TPClientViewer xmlns="4873beb7-5857-4685-be1f-d57550cc96cc" xsi:nil="true"/>
    <TemplateStatus xmlns="4873beb7-5857-4685-be1f-d57550cc96cc">Complete</TemplateStatus>
    <Downloads xmlns="4873beb7-5857-4685-be1f-d57550cc96cc">0</Downloads>
    <OOCacheId xmlns="4873beb7-5857-4685-be1f-d57550cc96cc" xsi:nil="true"/>
    <IsDeleted xmlns="4873beb7-5857-4685-be1f-d57550cc96cc">false</IsDeleted>
    <LocPublishedDependentAssetsLookup xmlns="4873beb7-5857-4685-be1f-d57550cc96cc" xsi:nil="true"/>
    <AssetExpire xmlns="4873beb7-5857-4685-be1f-d57550cc96cc">2029-05-12T07:00:00+00:00</AssetExpire>
    <DSATActionTaken xmlns="4873beb7-5857-4685-be1f-d57550cc96cc" xsi:nil="true"/>
    <CSXSubmissionMarket xmlns="4873beb7-5857-4685-be1f-d57550cc96cc" xsi:nil="true"/>
    <TPExecutable xmlns="4873beb7-5857-4685-be1f-d57550cc96cc" xsi:nil="true"/>
    <EditorialTags xmlns="4873beb7-5857-4685-be1f-d57550cc96cc" xsi:nil="true"/>
    <SubmitterId xmlns="4873beb7-5857-4685-be1f-d57550cc96cc" xsi:nil="true"/>
    <ApprovalLog xmlns="4873beb7-5857-4685-be1f-d57550cc96cc" xsi:nil="true"/>
    <AssetType xmlns="4873beb7-5857-4685-be1f-d57550cc96cc">TP</AssetType>
    <BugNumber xmlns="4873beb7-5857-4685-be1f-d57550cc96cc" xsi:nil="true"/>
    <CSXSubmissionDate xmlns="4873beb7-5857-4685-be1f-d57550cc96cc" xsi:nil="true"/>
    <CSXUpdate xmlns="4873beb7-5857-4685-be1f-d57550cc96cc">false</CSXUpdate>
    <Milestone xmlns="4873beb7-5857-4685-be1f-d57550cc96cc" xsi:nil="true"/>
    <RecommendationsModifier xmlns="4873beb7-5857-4685-be1f-d57550cc96cc" xsi:nil="true"/>
    <OriginAsset xmlns="4873beb7-5857-4685-be1f-d57550cc96cc" xsi:nil="true"/>
    <TPComponent xmlns="4873beb7-5857-4685-be1f-d57550cc96cc" xsi:nil="true"/>
    <AssetId xmlns="4873beb7-5857-4685-be1f-d57550cc96cc">TP102787939</AssetId>
    <IntlLocPriority xmlns="4873beb7-5857-4685-be1f-d57550cc96cc" xsi:nil="true"/>
    <PolicheckWords xmlns="4873beb7-5857-4685-be1f-d57550cc96cc" xsi:nil="true"/>
    <TPLaunchHelpLink xmlns="4873beb7-5857-4685-be1f-d57550cc96cc" xsi:nil="true"/>
    <TPApplication xmlns="4873beb7-5857-4685-be1f-d57550cc96cc" xsi:nil="true"/>
    <CrawlForDependencies xmlns="4873beb7-5857-4685-be1f-d57550cc96cc">false</CrawlForDependencies>
    <HandoffToMSDN xmlns="4873beb7-5857-4685-be1f-d57550cc96cc" xsi:nil="true"/>
    <PlannedPubDate xmlns="4873beb7-5857-4685-be1f-d57550cc96cc" xsi:nil="true"/>
    <IntlLangReviewer xmlns="4873beb7-5857-4685-be1f-d57550cc96cc" xsi:nil="true"/>
    <TrustLevel xmlns="4873beb7-5857-4685-be1f-d57550cc96cc">1 Microsoft Managed Content</TrustLevel>
    <LocLastLocAttemptVersionLookup xmlns="4873beb7-5857-4685-be1f-d57550cc96cc">694216</LocLastLocAttemptVersionLookup>
    <LocProcessedForHandoffsLookup xmlns="4873beb7-5857-4685-be1f-d57550cc96cc" xsi:nil="true"/>
    <IsSearchable xmlns="4873beb7-5857-4685-be1f-d57550cc96cc">true</IsSearchable>
    <TemplateTemplateType xmlns="4873beb7-5857-4685-be1f-d57550cc96cc">PowerPoint Presentation Template</TemplateTemplateType>
    <CampaignTagsTaxHTField0 xmlns="4873beb7-5857-4685-be1f-d57550cc96cc">
      <Terms xmlns="http://schemas.microsoft.com/office/infopath/2007/PartnerControls"/>
    </CampaignTagsTaxHTField0>
    <TPNamespace xmlns="4873beb7-5857-4685-be1f-d57550cc96cc" xsi:nil="true"/>
    <LocOverallPreviewStatusLookup xmlns="4873beb7-5857-4685-be1f-d57550cc96cc" xsi:nil="true"/>
    <TaxCatchAll xmlns="4873beb7-5857-4685-be1f-d57550cc96cc"/>
    <Markets xmlns="4873beb7-5857-4685-be1f-d57550cc96cc"/>
    <UAProjectedTotalWords xmlns="4873beb7-5857-4685-be1f-d57550cc96cc" xsi:nil="true"/>
    <IntlLangReview xmlns="4873beb7-5857-4685-be1f-d57550cc96cc" xsi:nil="true"/>
    <OutputCachingOn xmlns="4873beb7-5857-4685-be1f-d57550cc96cc">false</OutputCachingOn>
    <AverageRating xmlns="4873beb7-5857-4685-be1f-d57550cc96cc" xsi:nil="true"/>
    <APAuthor xmlns="4873beb7-5857-4685-be1f-d57550cc96cc">
      <UserInfo>
        <DisplayName>REDMOND\kristaa</DisplayName>
        <AccountId>136</AccountId>
        <AccountType/>
      </UserInfo>
    </APAuthor>
    <LocManualTestRequired xmlns="4873beb7-5857-4685-be1f-d57550cc96cc">false</LocManualTestRequired>
    <TPCommandLine xmlns="4873beb7-5857-4685-be1f-d57550cc96cc" xsi:nil="true"/>
    <TPAppVersion xmlns="4873beb7-5857-4685-be1f-d57550cc96cc" xsi:nil="true"/>
    <EditorialStatus xmlns="4873beb7-5857-4685-be1f-d57550cc96cc">Complete</EditorialStatus>
    <LastModifiedDateTime xmlns="4873beb7-5857-4685-be1f-d57550cc96cc" xsi:nil="true"/>
    <ScenarioTagsTaxHTField0 xmlns="4873beb7-5857-4685-be1f-d57550cc96cc">
      <Terms xmlns="http://schemas.microsoft.com/office/infopath/2007/PartnerControls"/>
    </ScenarioTagsTaxHTField0>
    <LocProcessedForMarketsLookup xmlns="4873beb7-5857-4685-be1f-d57550cc96cc" xsi:nil="true"/>
    <TPLaunchHelpLinkType xmlns="4873beb7-5857-4685-be1f-d57550cc96cc">Template</TPLaunchHelpLinkType>
    <OriginalRelease xmlns="4873beb7-5857-4685-be1f-d57550cc96cc">15</OriginalRelease>
    <LocalizationTagsTaxHTField0 xmlns="4873beb7-5857-4685-be1f-d57550cc96cc">
      <Terms xmlns="http://schemas.microsoft.com/office/infopath/2007/PartnerControls"/>
    </LocalizationTagsTaxHTField0>
    <UACurrentWords xmlns="4873beb7-5857-4685-be1f-d57550cc96cc" xsi:nil="true"/>
    <ArtSampleDocs xmlns="4873beb7-5857-4685-be1f-d57550cc96cc" xsi:nil="true"/>
    <UALocRecommendation xmlns="4873beb7-5857-4685-be1f-d57550cc96cc">Localize</UALocRecommendation>
    <Manager xmlns="4873beb7-5857-4685-be1f-d57550cc96cc" xsi:nil="true"/>
    <LocOverallHandbackStatusLookup xmlns="4873beb7-5857-4685-be1f-d57550cc96cc" xsi:nil="true"/>
    <ShowIn xmlns="4873beb7-5857-4685-be1f-d57550cc96cc">Show everywhere</ShowIn>
    <UANotes xmlns="4873beb7-5857-4685-be1f-d57550cc96cc" xsi:nil="true"/>
    <InternalTagsTaxHTField0 xmlns="4873beb7-5857-4685-be1f-d57550cc96cc">
      <Terms xmlns="http://schemas.microsoft.com/office/infopath/2007/PartnerControls"/>
    </InternalTagsTaxHTField0>
    <CSXHash xmlns="4873beb7-5857-4685-be1f-d57550cc96cc" xsi:nil="true"/>
    <VoteCount xmlns="4873beb7-5857-4685-be1f-d57550cc96cc" xsi:nil="true"/>
    <LocMarketGroupTiers2 xmlns="4873beb7-5857-4685-be1f-d57550cc96cc" xsi:nil="true"/>
  </documentManagement>
</p:properties>
</file>

<file path=customXml/itemProps1.xml><?xml version="1.0" encoding="utf-8"?>
<ds:datastoreItem xmlns:ds="http://schemas.openxmlformats.org/officeDocument/2006/customXml" ds:itemID="{E1B558C7-619B-49BE-9097-7FCBDADD4EC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BB5C329-08A6-4E5E-AEF1-A97828C8741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301D382-32B0-43EE-932C-28906AF37617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4873beb7-5857-4685-be1f-d57550cc96cc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Blue bookstack presentation (widescreen)</Template>
  <TotalTime>137</TotalTime>
  <Words>986</Words>
  <Application>Microsoft Office PowerPoint</Application>
  <PresentationFormat>Custom</PresentationFormat>
  <Paragraphs>82</Paragraphs>
  <Slides>18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1" baseType="lpstr">
      <vt:lpstr>Arial</vt:lpstr>
      <vt:lpstr>Century Gothic</vt:lpstr>
      <vt:lpstr>Books 16x9</vt:lpstr>
      <vt:lpstr>Организация Психолого-педагогического консилиума образовательной организации</vt:lpstr>
      <vt:lpstr>Создание и организация работы Психолого – педагогического консилиума образовательного учреждения    </vt:lpstr>
      <vt:lpstr>Причины трудностей в обучении детей: </vt:lpstr>
      <vt:lpstr>Психолого-педагогический консилиум</vt:lpstr>
      <vt:lpstr>Нормативно-правовые документы для создания консилиума</vt:lpstr>
      <vt:lpstr>Цели и задачи Психолого-педагогического консилиума</vt:lpstr>
      <vt:lpstr>Для реализации этой цели необходимо решение следующих задач:</vt:lpstr>
      <vt:lpstr>Состав ППК</vt:lpstr>
      <vt:lpstr>Организация деятельности ППК</vt:lpstr>
      <vt:lpstr>Заседания  ППК подразделяются  на плановые и внеплановые</vt:lpstr>
      <vt:lpstr>В ППК образовательного учреждения ведется следующая документация:</vt:lpstr>
      <vt:lpstr>журнал регистрации заключений и рекомендаций специалистов и коллегиального  заключения и рекомендаций ППК;</vt:lpstr>
      <vt:lpstr>карта (папка) развития обучающегося(воспитанника);</vt:lpstr>
      <vt:lpstr>индивидуальная карта сопровождения воспитанника, учащегося;</vt:lpstr>
      <vt:lpstr>статистический отчет деятельности ППК</vt:lpstr>
      <vt:lpstr>Карта развития ребенка включает:</vt:lpstr>
      <vt:lpstr>Методические рекомендации по распределению обязанностей специалистов в психолого-педагогическом сопровождении ребенка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Layout</dc:title>
  <dc:creator>Polina Perry</dc:creator>
  <cp:lastModifiedBy>Polina Perry</cp:lastModifiedBy>
  <cp:revision>21</cp:revision>
  <dcterms:created xsi:type="dcterms:W3CDTF">2017-06-18T14:24:43Z</dcterms:created>
  <dcterms:modified xsi:type="dcterms:W3CDTF">2017-06-18T16:42:42Z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0x0101006EDDDB5EE6D98C44930B742096920B300400F5B6D36B3EF94B4E9A635CDF2A18F5B8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CampaignTags">
    <vt:lpwstr/>
  </property>
  <property fmtid="{D5CDD505-2E9C-101B-9397-08002B2CF9AE}" pid="7" name="ScenarioTags">
    <vt:lpwstr/>
  </property>
</Properties>
</file>