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63" r:id="rId7"/>
    <p:sldId id="259" r:id="rId8"/>
    <p:sldId id="262" r:id="rId9"/>
    <p:sldId id="264" r:id="rId10"/>
    <p:sldId id="269" r:id="rId11"/>
    <p:sldId id="272" r:id="rId12"/>
    <p:sldId id="271" r:id="rId13"/>
    <p:sldId id="273" r:id="rId14"/>
    <p:sldId id="274" r:id="rId15"/>
    <p:sldId id="265" r:id="rId16"/>
    <p:sldId id="268" r:id="rId17"/>
    <p:sldId id="266" r:id="rId18"/>
    <p:sldId id="267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4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234190-D3FA-465A-9802-04347A95EA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A4EFF8-D7C1-4854-ABA3-C6FB61C55F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D6F166-9FAD-4096-9F3A-129EF6B4B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929787-A222-48CF-BE68-934027B1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DDA330-17CD-4BB9-ABCA-7B077865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753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568DC-8C94-47E3-A6A7-9A7F703C0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338D7FB-EA5B-47B4-98BC-4A039D94C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8A1E2F-4467-4E8C-8631-9AE2A48B6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47395C-832F-46C4-B7A7-E812BFB7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06243C-CFD0-4DB8-B260-7B22F2A55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93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6497D6-1E48-4BB5-AE7B-0A09EEBD4B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6A5F98-4CD8-4C24-883B-832BB6D603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0C39FE-572B-482D-B939-BEABD90CC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89B286-8AD4-4F52-B834-2D80B3C52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BB2AAA-18D9-4EF1-9E64-2491DFB70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04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C6F062-2ED1-4E28-8C69-8C98159CF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F0D6AD-C844-4050-83CD-AD41B27D9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8A5B6-19C9-43D0-8000-62362F699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D8E702-5D6A-4637-8938-8A6F3FF86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6C0FE9-AFA5-42CB-A6D0-048283B3E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6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4FE12-0D08-45D5-8AFD-5401D9789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40E1DA-3E69-421B-8D4C-B03411C16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62819A-F34B-4E84-8DC7-7FDF87650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55AB34-4A10-4324-8076-C0F8AB804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5D0DB2-0221-408C-ACB5-0C727B7BF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32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97CBC-C767-4AE7-9C78-FB70977F7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1BE27B-A575-4E32-BE55-071CDF8A9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48E666-0B75-436B-A2C8-2277D84CB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0C8CBC-712B-46A3-A4F8-F2383C0C8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09D6E4-176D-4303-9C51-862059605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E4F353-16A6-4817-A388-97AF40A23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88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9C7AA1-E60B-4EC7-9333-FF991276C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6317A6-AC3D-4560-9E52-B9AB52954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70607C-7A35-4901-96A5-C7139A32B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D8921C-0492-45C3-8BB9-FD8A11F76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7F8BA1F-F260-4F46-BDFF-E348119F85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BD9EFC1-6AFE-49E5-8EC9-90B5A4728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A7A862-6B48-4647-831B-1AB7C9CE5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0C165E-216E-4E1E-8EE2-2BB9A14A9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18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2BFCB-872D-41AB-B8A6-699DB594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D9D9CD3-D68F-4868-9171-BEDD00464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040A1BE-5237-4B1E-95E7-F7C047917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4569AC2-B2D9-4F30-A793-6DA3417BA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15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7F6583F-DC11-4A7A-8E3E-5CED9FBF3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8F21FB8-5518-4A3A-96C3-9DEDE39A8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C5E657-20CA-49DD-9444-55E1246A0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30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4433E-2854-4236-B92F-6EF707DA9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D6771D-1EF4-42D8-924A-BD69CBF55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9C5038-DB0C-4DB5-A33F-86EA253D4B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793FAC-4523-4FBD-8259-DB28D1E34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933C6C-5E4D-42A5-B349-0E552A4B2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52B2A4-C1C7-4E3D-8275-811BAA9A1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17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309B4-34CC-4283-B80C-0A99FD7BE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F05E887-992C-4040-A9FB-8DCEF8D3C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4D0D814-BAEE-453B-80F5-251658D2F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7DC039-A3C5-4833-BBB0-38DBA786A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A08461-1048-4205-9396-8625658B3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A529D4-2908-4873-AD9A-0516970D4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4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E76B3-B996-43A7-B646-82488DA91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CFE659-3FB9-4337-9269-DCFF29D03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1DB561-676D-4463-A214-FB7FF9C1E8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18D41-C4C2-4726-9211-C5E6E576D85C}" type="datetimeFigureOut">
              <a:rPr lang="ru-RU" smtClean="0"/>
              <a:pPr/>
              <a:t>30.04.2022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3CF849-B930-420E-B498-34003D489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4A3AD5-FE05-49C4-BA7C-E87B28263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4DB6E-968D-4D3E-919A-679D53CA93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67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988215-D596-4606-914A-567841519309}"/>
              </a:ext>
            </a:extLst>
          </p:cNvPr>
          <p:cNvSpPr txBox="1"/>
          <p:nvPr/>
        </p:nvSpPr>
        <p:spPr>
          <a:xfrm>
            <a:off x="2133600" y="266700"/>
            <a:ext cx="797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/>
              <a:t>«Детский сад № 8»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4256AD-931E-4D67-929C-A5E352F3F53B}"/>
              </a:ext>
            </a:extLst>
          </p:cNvPr>
          <p:cNvSpPr txBox="1"/>
          <p:nvPr/>
        </p:nvSpPr>
        <p:spPr>
          <a:xfrm>
            <a:off x="1864139" y="1352570"/>
            <a:ext cx="7759700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Консультация 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«О выполнении практических заданий в тетради и в альбоме во время  образовательной деятельности по познавательному развитию»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6A8134-B2FC-43FE-98C1-C8983685D830}"/>
              </a:ext>
            </a:extLst>
          </p:cNvPr>
          <p:cNvSpPr txBox="1"/>
          <p:nvPr/>
        </p:nvSpPr>
        <p:spPr>
          <a:xfrm>
            <a:off x="7716079" y="3998370"/>
            <a:ext cx="308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Подготовила : Елпатова М.Н.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5C4ED6-4B8A-4E10-B520-06D99428C4A3}"/>
              </a:ext>
            </a:extLst>
          </p:cNvPr>
          <p:cNvSpPr txBox="1"/>
          <p:nvPr/>
        </p:nvSpPr>
        <p:spPr>
          <a:xfrm>
            <a:off x="4914900" y="6123543"/>
            <a:ext cx="196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г. Арзамас, 2021г.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141330-240A-4F77-AA1F-472F443D1A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9954" y="4404993"/>
            <a:ext cx="1867291" cy="17211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D965311-3B77-4F3A-A34B-923DA5EC1C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9842" y="4729756"/>
            <a:ext cx="3429062" cy="172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316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C26053-39BF-4DFA-B8AE-5E4571D0F991}"/>
              </a:ext>
            </a:extLst>
          </p:cNvPr>
          <p:cNvSpPr txBox="1"/>
          <p:nvPr/>
        </p:nvSpPr>
        <p:spPr>
          <a:xfrm>
            <a:off x="1651000" y="562908"/>
            <a:ext cx="7696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Проведения графического диктанта по клеткам от исходной точки можно построить по следующему алгоритму</a:t>
            </a:r>
          </a:p>
          <a:p>
            <a:r>
              <a:rPr lang="ru-RU" dirty="0"/>
              <a:t>•	Загадывание загадки о предмете (объекте) рисования;</a:t>
            </a:r>
          </a:p>
          <a:p>
            <a:r>
              <a:rPr lang="ru-RU" dirty="0"/>
              <a:t>•	Рассматривание натурального предмета, игрушки или репродукции;</a:t>
            </a:r>
          </a:p>
          <a:p>
            <a:r>
              <a:rPr lang="ru-RU" dirty="0"/>
              <a:t>•	Беседа о предмете (объекте) рисования (название группы, свойств, качеств);</a:t>
            </a:r>
          </a:p>
          <a:p>
            <a:r>
              <a:rPr lang="ru-RU" dirty="0"/>
              <a:t>•	Активизация мышц мелкой мускулатуры посредством проведения комплекса пальчиковых упражнений </a:t>
            </a:r>
          </a:p>
          <a:p>
            <a:r>
              <a:rPr lang="ru-RU" dirty="0"/>
              <a:t>•	Актуализация пространственных понятий «вправо», «влево», «вверх», «вниз»;</a:t>
            </a:r>
          </a:p>
          <a:p>
            <a:r>
              <a:rPr lang="ru-RU" dirty="0"/>
              <a:t>•	Определение исходной точки рисования;</a:t>
            </a:r>
          </a:p>
          <a:p>
            <a:r>
              <a:rPr lang="ru-RU" dirty="0"/>
              <a:t>•	Диктант. Указание направления движения линии и количества клеток в изображаемом отрезке;</a:t>
            </a:r>
          </a:p>
          <a:p>
            <a:r>
              <a:rPr lang="ru-RU" dirty="0"/>
              <a:t>•	Промежуточный контроль за точностью и аккуратностью выполнения задания, своевременное исправление ошибок;</a:t>
            </a:r>
          </a:p>
          <a:p>
            <a:r>
              <a:rPr lang="ru-RU" dirty="0"/>
              <a:t>•	Дорисовывание недостающих деталей фигуры по инструкции или образцу;</a:t>
            </a:r>
          </a:p>
          <a:p>
            <a:r>
              <a:rPr lang="ru-RU" dirty="0"/>
              <a:t>•	Оценка результатов графического диктанта;</a:t>
            </a:r>
          </a:p>
          <a:p>
            <a:r>
              <a:rPr lang="ru-RU" dirty="0"/>
              <a:t>•	Динамическая пауза с проговариванием чистоговорок о предмете;</a:t>
            </a:r>
          </a:p>
        </p:txBody>
      </p:sp>
    </p:spTree>
    <p:extLst>
      <p:ext uri="{BB962C8B-B14F-4D97-AF65-F5344CB8AC3E}">
        <p14:creationId xmlns:p14="http://schemas.microsoft.com/office/powerpoint/2010/main" val="392198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C26053-39BF-4DFA-B8AE-5E4571D0F991}"/>
              </a:ext>
            </a:extLst>
          </p:cNvPr>
          <p:cNvSpPr txBox="1"/>
          <p:nvPr/>
        </p:nvSpPr>
        <p:spPr>
          <a:xfrm>
            <a:off x="1651000" y="562908"/>
            <a:ext cx="7696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можно сделать сюрпризным моментом  и дети не будут знать до конца диктанта, кто у них получится. Тогда алгоритм будет следующий</a:t>
            </a:r>
          </a:p>
          <a:p>
            <a:r>
              <a:rPr lang="ru-RU" dirty="0"/>
              <a:t>•	Активизация мышц мелкой мускулатуры посредством проведения комплекса пальчиковых упражнений </a:t>
            </a:r>
          </a:p>
          <a:p>
            <a:r>
              <a:rPr lang="ru-RU" dirty="0"/>
              <a:t>•	Актуализация пространственных понятий «вправо», «влево», «вверх», «вниз»;</a:t>
            </a:r>
          </a:p>
          <a:p>
            <a:r>
              <a:rPr lang="ru-RU" dirty="0"/>
              <a:t>•	Определение исходной точки рисования;</a:t>
            </a:r>
          </a:p>
          <a:p>
            <a:r>
              <a:rPr lang="ru-RU" dirty="0"/>
              <a:t>•	Диктант. Указание направления движения линии и количества клеток в изображаемом отрезке;</a:t>
            </a:r>
          </a:p>
          <a:p>
            <a:r>
              <a:rPr lang="ru-RU" dirty="0"/>
              <a:t>•	Промежуточный контроль за точностью и аккуратностью выполнения задания, своевременное исправление ошибок;</a:t>
            </a:r>
          </a:p>
          <a:p>
            <a:r>
              <a:rPr lang="ru-RU" dirty="0"/>
              <a:t>•	Дорисовывание недостающих деталей фигуры по инструкции или образцу;</a:t>
            </a:r>
          </a:p>
          <a:p>
            <a:r>
              <a:rPr lang="ru-RU" dirty="0"/>
              <a:t>•	Оценка результатов графического диктанта;</a:t>
            </a:r>
          </a:p>
          <a:p>
            <a:r>
              <a:rPr lang="ru-RU" dirty="0"/>
              <a:t>•	Рассматривание натурального предмета, игрушки или репродукции;</a:t>
            </a:r>
          </a:p>
          <a:p>
            <a:r>
              <a:rPr lang="ru-RU" dirty="0"/>
              <a:t>•	Беседа о предмете (объекте) рисования (название группы, свойств, качеств);</a:t>
            </a:r>
          </a:p>
        </p:txBody>
      </p:sp>
    </p:spTree>
    <p:extLst>
      <p:ext uri="{BB962C8B-B14F-4D97-AF65-F5344CB8AC3E}">
        <p14:creationId xmlns:p14="http://schemas.microsoft.com/office/powerpoint/2010/main" val="4241903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II</a:t>
            </a:r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39240A-803B-458E-AECE-4A307124D6F3}"/>
              </a:ext>
            </a:extLst>
          </p:cNvPr>
          <p:cNvSpPr txBox="1"/>
          <p:nvPr/>
        </p:nvSpPr>
        <p:spPr>
          <a:xfrm>
            <a:off x="514350" y="190500"/>
            <a:ext cx="2888558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err="1"/>
              <a:t>I.Мотивация</a:t>
            </a:r>
            <a:r>
              <a:rPr lang="ru-RU" dirty="0"/>
              <a:t>– Отгадайте загадку и узнаете, кого мы будем рисовать по клеткам.</a:t>
            </a:r>
          </a:p>
          <a:p>
            <a:r>
              <a:rPr lang="ru-RU" dirty="0"/>
              <a:t>Рыжий молокозавод</a:t>
            </a:r>
          </a:p>
          <a:p>
            <a:r>
              <a:rPr lang="ru-RU" dirty="0"/>
              <a:t>День жуёт и два жуёт,</a:t>
            </a:r>
          </a:p>
          <a:p>
            <a:r>
              <a:rPr lang="ru-RU" dirty="0"/>
              <a:t>Ведь траву не так легко</a:t>
            </a:r>
          </a:p>
          <a:p>
            <a:r>
              <a:rPr lang="ru-RU" dirty="0"/>
              <a:t>Переделать в молоко.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86826-F624-43D6-98F8-DD2382E539AB}"/>
              </a:ext>
            </a:extLst>
          </p:cNvPr>
          <p:cNvSpPr txBox="1"/>
          <p:nvPr/>
        </p:nvSpPr>
        <p:spPr>
          <a:xfrm>
            <a:off x="5791200" y="190500"/>
            <a:ext cx="6134100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III. Пальчиковая игра.</a:t>
            </a:r>
          </a:p>
          <a:p>
            <a:r>
              <a:rPr lang="ru-RU" dirty="0"/>
              <a:t>– Приготовьте свои руки, мы немножко поиграем, пальчики разминаем.</a:t>
            </a:r>
          </a:p>
          <a:p>
            <a:r>
              <a:rPr lang="ru-RU" dirty="0"/>
              <a:t>По мосту корова шла. (ладони соединить средними пальцами – мост, собрать кисть в кулак, выдвинуть указательный палец и мизинец)</a:t>
            </a:r>
          </a:p>
          <a:p>
            <a:r>
              <a:rPr lang="ru-RU" dirty="0"/>
              <a:t>Молоко она несла. (ладони чашечкой)</a:t>
            </a:r>
          </a:p>
          <a:p>
            <a:r>
              <a:rPr lang="ru-RU" dirty="0"/>
              <a:t>Воробью, синице, зайчику, лисице, (разгибать по порядку пальцы)</a:t>
            </a:r>
          </a:p>
          <a:p>
            <a:r>
              <a:rPr lang="ru-RU" dirty="0"/>
              <a:t>Котику усатому, тигру полосатому,</a:t>
            </a:r>
          </a:p>
          <a:p>
            <a:r>
              <a:rPr lang="ru-RU" dirty="0"/>
              <a:t>Белке и кунице, ёжику и львице.</a:t>
            </a:r>
          </a:p>
          <a:p>
            <a:r>
              <a:rPr lang="ru-RU" dirty="0"/>
              <a:t>Накормила всех опять. (гладить живот)</a:t>
            </a:r>
          </a:p>
          <a:p>
            <a:r>
              <a:rPr lang="ru-RU" dirty="0"/>
              <a:t>И на луг пошла гулять. (пальцы идут по столу)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B457C0-C2C5-4E38-BC71-D1A30CF20532}"/>
              </a:ext>
            </a:extLst>
          </p:cNvPr>
          <p:cNvSpPr txBox="1"/>
          <p:nvPr/>
        </p:nvSpPr>
        <p:spPr>
          <a:xfrm>
            <a:off x="488950" y="3164681"/>
            <a:ext cx="3892550" cy="36933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IV. Актуализация пространственных представлений (в форме пальчиковой игры).</a:t>
            </a:r>
          </a:p>
          <a:p>
            <a:r>
              <a:rPr lang="ru-RU" dirty="0"/>
              <a:t>Вот ладошка левая.</a:t>
            </a:r>
          </a:p>
          <a:p>
            <a:r>
              <a:rPr lang="ru-RU" dirty="0"/>
              <a:t>Вот ладошка правая.</a:t>
            </a:r>
          </a:p>
          <a:p>
            <a:r>
              <a:rPr lang="ru-RU" dirty="0"/>
              <a:t>Руки вверх мы поднимаем</a:t>
            </a:r>
          </a:p>
          <a:p>
            <a:r>
              <a:rPr lang="ru-RU" dirty="0"/>
              <a:t>И зарядку делаем.</a:t>
            </a:r>
          </a:p>
          <a:p>
            <a:r>
              <a:rPr lang="ru-RU" dirty="0"/>
              <a:t>Будет сильной правая,</a:t>
            </a:r>
          </a:p>
          <a:p>
            <a:r>
              <a:rPr lang="ru-RU" dirty="0"/>
              <a:t>Будет сильной левая.</a:t>
            </a:r>
          </a:p>
          <a:p>
            <a:r>
              <a:rPr lang="ru-RU" dirty="0"/>
              <a:t>Будут пальчики у нас</a:t>
            </a:r>
          </a:p>
          <a:p>
            <a:r>
              <a:rPr lang="ru-RU" dirty="0"/>
              <a:t>Ловкие, умелые.</a:t>
            </a:r>
          </a:p>
          <a:p>
            <a:r>
              <a:rPr lang="ru-RU" dirty="0"/>
              <a:t>Вниз – вверх, вниз – вверх,</a:t>
            </a:r>
          </a:p>
          <a:p>
            <a:r>
              <a:rPr lang="ru-RU" dirty="0"/>
              <a:t>Мы рисуем лучше всех.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7A67DC-0C3D-405E-82B4-2001B8E5C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125" y="665661"/>
            <a:ext cx="2121592" cy="14143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0E6DA2-FE7C-47AC-9253-CDDB0782AE82}"/>
              </a:ext>
            </a:extLst>
          </p:cNvPr>
          <p:cNvSpPr txBox="1"/>
          <p:nvPr/>
        </p:nvSpPr>
        <p:spPr>
          <a:xfrm>
            <a:off x="3669608" y="190500"/>
            <a:ext cx="597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418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C2ABBE-3A49-49AD-ACB8-FE329EFB8AF8}"/>
              </a:ext>
            </a:extLst>
          </p:cNvPr>
          <p:cNvSpPr txBox="1"/>
          <p:nvPr/>
        </p:nvSpPr>
        <p:spPr>
          <a:xfrm>
            <a:off x="437238" y="371355"/>
            <a:ext cx="335280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V. Определение исходной точки рисования.</a:t>
            </a:r>
          </a:p>
          <a:p>
            <a:r>
              <a:rPr lang="ru-RU" dirty="0"/>
              <a:t>– Отсчитайте от полей две клеточки и на пересечении голубых линий поставьте точку. От неё начнём рисовать. (На начальных этапах обучения точку ставит воспитатель).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382778-3ADF-4DBA-9C72-BCB14F6F3B4E}"/>
              </a:ext>
            </a:extLst>
          </p:cNvPr>
          <p:cNvSpPr txBox="1"/>
          <p:nvPr/>
        </p:nvSpPr>
        <p:spPr>
          <a:xfrm>
            <a:off x="5829300" y="365125"/>
            <a:ext cx="4762500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/>
              <a:t>VI. Диктант. Схематическое изображение коровы.</a:t>
            </a:r>
          </a:p>
          <a:p>
            <a:r>
              <a:rPr lang="ru-RU" sz="1400" dirty="0"/>
              <a:t>1 клетка вверх, 5 клеток вправо, 1 клетка вниз, 1 клетка влево, 1 клетка вниз, 9 клеток вправо, 8 клеток вниз, 1 клетка влево, 3 клетки вверх, 1 клетка влево, 3 клетки вниз, 1 клетка влево, 3 клетки вверх, 1 клетка влево, 1 клетка вниз, 1 клетка влево, 1 клетка вверх, 1 клетка влево, 1 клетка вниз, 1 клетка влево, 1 клетка вверх, 1 клетка влево, 3 клетки вниз, 1 клетка влево, 3 клетки вверх, 1 клетка влево, 3 клетки вниз, 1 клетка влево, 6 клеток вверх, 1 клетка влево, 3 клетки вверх, 1 клетка влево.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5A1C2-1D9F-4769-8992-E332529C9BD2}"/>
              </a:ext>
            </a:extLst>
          </p:cNvPr>
          <p:cNvSpPr txBox="1"/>
          <p:nvPr/>
        </p:nvSpPr>
        <p:spPr>
          <a:xfrm>
            <a:off x="332340" y="3597651"/>
            <a:ext cx="11527320" cy="3139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VII. Дорисовка.</a:t>
            </a:r>
          </a:p>
          <a:p>
            <a:endParaRPr lang="ru-RU" dirty="0"/>
          </a:p>
          <a:p>
            <a:r>
              <a:rPr lang="ru-RU" dirty="0"/>
              <a:t>– Посмотрите, получилась ли у вас корова такой, чтобы всем понравиться?</a:t>
            </a:r>
          </a:p>
          <a:p>
            <a:r>
              <a:rPr lang="ru-RU" dirty="0"/>
              <a:t>По-моему, у неё не хватает некоторых деталей. Дорисуйте глаза, нос, рога, хвост, пятна.</a:t>
            </a:r>
          </a:p>
          <a:p>
            <a:endParaRPr lang="ru-RU" dirty="0"/>
          </a:p>
          <a:p>
            <a:r>
              <a:rPr lang="ru-RU" dirty="0"/>
              <a:t>VIII Оценка результатов (взаимопроверка).</a:t>
            </a:r>
          </a:p>
          <a:p>
            <a:endParaRPr lang="ru-RU" dirty="0"/>
          </a:p>
          <a:p>
            <a:r>
              <a:rPr lang="ru-RU" dirty="0"/>
              <a:t>IX.. Динамическая пауза. Проговаривание чистоговорок сопряжённое с движениями.</a:t>
            </a:r>
          </a:p>
          <a:p>
            <a:r>
              <a:rPr lang="ru-RU" dirty="0"/>
              <a:t>    </a:t>
            </a:r>
            <a:r>
              <a:rPr lang="ru-RU" dirty="0" err="1"/>
              <a:t>Рова</a:t>
            </a:r>
            <a:r>
              <a:rPr lang="ru-RU" dirty="0"/>
              <a:t> – </a:t>
            </a:r>
            <a:r>
              <a:rPr lang="ru-RU" dirty="0" err="1"/>
              <a:t>рова</a:t>
            </a:r>
            <a:r>
              <a:rPr lang="ru-RU" dirty="0"/>
              <a:t> – </a:t>
            </a:r>
            <a:r>
              <a:rPr lang="ru-RU" dirty="0" err="1"/>
              <a:t>рова</a:t>
            </a:r>
            <a:r>
              <a:rPr lang="ru-RU" dirty="0"/>
              <a:t> (хлопки) – на траве стоит корова (руки на поясе, повороты туловища).</a:t>
            </a:r>
          </a:p>
          <a:p>
            <a:r>
              <a:rPr lang="ru-RU" dirty="0"/>
              <a:t>    </a:t>
            </a:r>
            <a:r>
              <a:rPr lang="ru-RU" dirty="0" err="1"/>
              <a:t>Рову</a:t>
            </a:r>
            <a:r>
              <a:rPr lang="ru-RU" dirty="0"/>
              <a:t> – </a:t>
            </a:r>
            <a:r>
              <a:rPr lang="ru-RU" dirty="0" err="1"/>
              <a:t>рову</a:t>
            </a:r>
            <a:r>
              <a:rPr lang="ru-RU" dirty="0"/>
              <a:t> – </a:t>
            </a:r>
            <a:r>
              <a:rPr lang="ru-RU" dirty="0" err="1"/>
              <a:t>рову</a:t>
            </a:r>
            <a:r>
              <a:rPr lang="ru-RU" dirty="0"/>
              <a:t> (хлопки) – мы смотрим на корову (руки «биноклем» поднести к глазам).</a:t>
            </a:r>
          </a:p>
          <a:p>
            <a:r>
              <a:rPr lang="ru-RU" dirty="0"/>
              <a:t>    </a:t>
            </a:r>
            <a:r>
              <a:rPr lang="ru-RU" dirty="0" err="1"/>
              <a:t>Рова</a:t>
            </a:r>
            <a:r>
              <a:rPr lang="ru-RU" dirty="0"/>
              <a:t> – </a:t>
            </a:r>
            <a:r>
              <a:rPr lang="ru-RU" dirty="0" err="1"/>
              <a:t>рова</a:t>
            </a:r>
            <a:r>
              <a:rPr lang="ru-RU" dirty="0"/>
              <a:t> – </a:t>
            </a:r>
            <a:r>
              <a:rPr lang="ru-RU" dirty="0" err="1"/>
              <a:t>рова</a:t>
            </a:r>
            <a:r>
              <a:rPr lang="ru-RU" dirty="0"/>
              <a:t> (хлопки) – хороша корова (руки в стороны).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ED05BD-F4FA-468C-AEC7-C030DFE93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6680" y="2322480"/>
            <a:ext cx="2493480" cy="22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5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D75630-624E-4771-8C39-B1B87545DD74}"/>
              </a:ext>
            </a:extLst>
          </p:cNvPr>
          <p:cNvSpPr txBox="1"/>
          <p:nvPr/>
        </p:nvSpPr>
        <p:spPr>
          <a:xfrm>
            <a:off x="279400" y="749300"/>
            <a:ext cx="114427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Вывод:</a:t>
            </a:r>
          </a:p>
          <a:p>
            <a:pPr algn="just"/>
            <a:r>
              <a:rPr lang="ru-RU" sz="2400" dirty="0"/>
              <a:t>Графические диктанты не только развивают мелкую моторику и координацию движений руки, но и формируют пространственное мышление. Выполняя задания, дети приобретают нужные графические навыки, учатся ориентироваться на листе бумаги в клетку, развивают зрительное и слуховое восприятие, произвольность внимания и памяти. В процессе усвоения навыка письма по клеточкам под диктовку дети становятся более усидчивыми, прилежными, самостоятельными, уверенными в своих силах. А эти качества необходимы для успешного обучения на следующей ступени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45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63AA3B-30DC-439E-80F7-74887BB9F8DB}"/>
              </a:ext>
            </a:extLst>
          </p:cNvPr>
          <p:cNvSpPr txBox="1"/>
          <p:nvPr/>
        </p:nvSpPr>
        <p:spPr>
          <a:xfrm>
            <a:off x="482600" y="365125"/>
            <a:ext cx="11391348" cy="403187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/>
              <a:t>Использование элементов методики Е.Н. Потаповой  - штриховки предполагает развитие мускульной памяти. </a:t>
            </a:r>
            <a:r>
              <a:rPr lang="ru-RU" sz="3200" dirty="0"/>
              <a:t>У детей от 4 до 7 лет мускульная память очень цепкая и наиболее возбудимая.</a:t>
            </a:r>
          </a:p>
          <a:p>
            <a:r>
              <a:rPr lang="ru-RU" sz="3200" dirty="0"/>
              <a:t> </a:t>
            </a:r>
            <a:r>
              <a:rPr lang="ru-RU" sz="3200" b="1" dirty="0"/>
              <a:t>Штриховка –</a:t>
            </a:r>
            <a:r>
              <a:rPr lang="ru-RU" sz="3200" dirty="0"/>
              <a:t> незаменимый помощник, поскольку не только укрепляет мелкие мышцы пальцев и кистей рук, но и способствует развитию речи, логическому мышлению, творческих способностей, воображению.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6E7172-6596-46DC-9FCF-64AB958727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596" y="4493109"/>
            <a:ext cx="4496058" cy="226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697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18492" y="984738"/>
            <a:ext cx="9593497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u="sng" dirty="0"/>
              <a:t>Что необходимо для штриховки: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Альбом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Простой карандаш(можно цветные)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Трафареты с геометрическими фигурами, фигурами животных, предметов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r>
              <a:rPr lang="ru-RU" sz="2800" b="1" u="sng" dirty="0"/>
              <a:t>Правила работы: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Не выходить за пределы фигуры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Штриховать в заданном направлении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Нельзя штриховать справа налево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/>
              <a:t>Соблюдать одинаковое расстояние меду линиями(штрихами)</a:t>
            </a:r>
          </a:p>
          <a:p>
            <a:pPr marL="342900" indent="-342900"/>
            <a:endParaRPr lang="ru-RU" sz="2000" dirty="0"/>
          </a:p>
          <a:p>
            <a:pPr marL="342900" indent="-342900" algn="just"/>
            <a:r>
              <a:rPr lang="ru-RU" sz="2000" dirty="0"/>
              <a:t>Используется нелинованная бумага. Каждое задание необходимо связывать с реальным предметом или какой –либо жизненной ситуацией: «домик улитки»(спираль), «лужи», «облака», «солнце» и его лучи(овал, круг), « волны», «водоросли»(волнистые линии). Задания предлагаются в игровой форме.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01356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6AEF6C-DD95-46C6-BD8E-04AD2D6A28A7}"/>
              </a:ext>
            </a:extLst>
          </p:cNvPr>
          <p:cNvSpPr txBox="1"/>
          <p:nvPr/>
        </p:nvSpPr>
        <p:spPr>
          <a:xfrm>
            <a:off x="757646" y="365125"/>
            <a:ext cx="10596154" cy="33547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/>
              <a:t>Последовательность работы по штриховке:</a:t>
            </a:r>
          </a:p>
          <a:p>
            <a:r>
              <a:rPr lang="ru-RU" sz="2000" b="1" dirty="0"/>
              <a:t>Сначала дети учатся обводить геометрические фигуры по трафарету, штрихуя их параллельными отрезками. Когда дети хорошо усвоят простейшие варианты – снизу вверх, сверху вниз и слева направо, можно переходить к более сложным. Штриховка бывает не только параллельными отрезками, но и волнистыми, круговыми линиями, полуовалами и петлями.</a:t>
            </a:r>
            <a:r>
              <a:rPr lang="ru-RU" sz="2000" dirty="0"/>
              <a:t> </a:t>
            </a:r>
          </a:p>
          <a:p>
            <a:r>
              <a:rPr lang="ru-RU" sz="2000" b="1" dirty="0"/>
              <a:t>Первоначально воспитатель всегда указывает стрелкой направление штриховки. Сначала дети штрихуют по показу, а затем по словесной инструкции.</a:t>
            </a:r>
          </a:p>
          <a:p>
            <a:endParaRPr lang="ru-RU" sz="2000" b="1" dirty="0"/>
          </a:p>
          <a:p>
            <a:endParaRPr lang="ru-RU" sz="20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1306A2-1E67-48B6-9AC1-59F9B272F7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026" y="3193403"/>
            <a:ext cx="5784574" cy="20596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CAD5AC-710F-4750-A35D-3CAD585472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2696" y="3018460"/>
            <a:ext cx="3298750" cy="167574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CF7E84E-6426-4B2C-8896-BD1152C208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786"/>
          <a:stretch/>
        </p:blipFill>
        <p:spPr>
          <a:xfrm>
            <a:off x="189749" y="5665464"/>
            <a:ext cx="4475379" cy="71455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4B79FF-5F2B-4060-84EA-29C6292E245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600" y="4054896"/>
            <a:ext cx="2757819" cy="280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940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438AAB-321D-4D25-A0CA-DA7420F3CF43}"/>
              </a:ext>
            </a:extLst>
          </p:cNvPr>
          <p:cNvSpPr txBox="1"/>
          <p:nvPr/>
        </p:nvSpPr>
        <p:spPr>
          <a:xfrm>
            <a:off x="352697" y="384961"/>
            <a:ext cx="78642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 Овладев штриховкой отдельных геометрических фигур, сначала мы учим детей составлять из них простейшие фигуры. Например, из прямоугольников и кругов получается грузовик, из треугольников .Затем они составляют изображения сами.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E17911-1D5C-4CBF-B9F4-698B3E7AA2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836" y="1668679"/>
            <a:ext cx="3441483" cy="214217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2C7B9BF-CDDB-4879-B5C1-843DD1D1A9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074" y="1347232"/>
            <a:ext cx="3702626" cy="53454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80020D-1355-4FD5-B227-8181751241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2794" y="4393034"/>
            <a:ext cx="4434527" cy="18216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F71768-61C6-4BD3-AA95-945031BA7B7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449" y="3888593"/>
            <a:ext cx="1978381" cy="296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747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08C17D-32CE-4D73-BBD4-56CA1FE7B849}"/>
              </a:ext>
            </a:extLst>
          </p:cNvPr>
          <p:cNvSpPr txBox="1"/>
          <p:nvPr/>
        </p:nvSpPr>
        <p:spPr>
          <a:xfrm>
            <a:off x="1092200" y="774337"/>
            <a:ext cx="108995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 ходе выполнения задания воспитатель напоминает детям , как правильно держать карандаш, об осанке, правильном расположении листа. Особое внимание обратит на поворот листа при штриховке и закрашивании. Если ребенок крутит лист, то это свидетельствует о неумении изменять направлении линии при помощи пальцев</a:t>
            </a:r>
          </a:p>
          <a:p>
            <a:r>
              <a:rPr lang="ru-RU" sz="3600" dirty="0"/>
              <a:t>В альбомах можно проводить работу по ориентировке на листе бумаге.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166E73-D16B-4A24-8BC9-C576EACE78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6419" y="4393247"/>
            <a:ext cx="2318016" cy="206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56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D5D770-9FB0-4448-A682-F92D349CE9FD}"/>
              </a:ext>
            </a:extLst>
          </p:cNvPr>
          <p:cNvSpPr txBox="1"/>
          <p:nvPr/>
        </p:nvSpPr>
        <p:spPr>
          <a:xfrm>
            <a:off x="498764" y="622300"/>
            <a:ext cx="11388436" cy="64940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</a:p>
          <a:p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многих детей в школе наблюдается плохая ориентация на плоскости листа, неусвоенные понятия «верх – низ», «лево – право», смешение сходных по начертанию букв, зеркальное написание элементов и букв. Причиной этих трудностей у детей является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слабо развитая мелкая моторика пальцев рук ,несформированность </a:t>
            </a: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зрительно – пространственного восприятия (анализа, синтеза, внимания), зрительно – моторной координации движений,. Для решения данной проблемы разработаны Д. Б. Элькониным серии графических диктантов- ведение линий в заданном направлении от исходной точки и штриховка в альбомах по элементам методики Потаповой Е.Н.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13955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CE0F2A-0622-43B6-9B70-38FC8A4CE56B}"/>
              </a:ext>
            </a:extLst>
          </p:cNvPr>
          <p:cNvSpPr txBox="1"/>
          <p:nvPr/>
        </p:nvSpPr>
        <p:spPr>
          <a:xfrm>
            <a:off x="400049" y="365125"/>
            <a:ext cx="11685934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/>
              <a:t>Обучение ориентировке на листе бумаги. </a:t>
            </a:r>
          </a:p>
          <a:p>
            <a:r>
              <a:rPr lang="ru-RU" sz="2400" b="1" dirty="0"/>
              <a:t>Работа в блокнотах.</a:t>
            </a:r>
          </a:p>
          <a:p>
            <a:r>
              <a:rPr lang="ru-RU" sz="2400" b="1" dirty="0"/>
              <a:t>Детям даются задания для закрепления ориентировки на листе. </a:t>
            </a:r>
          </a:p>
          <a:p>
            <a:r>
              <a:rPr lang="ru-RU" sz="2400" b="1" dirty="0"/>
              <a:t>Например, найди верхний левый угол и нарисуй там трапецию. Найди верхний правый и нарисуй там овал, а в нижнем правом –квадрат, </a:t>
            </a:r>
          </a:p>
          <a:p>
            <a:r>
              <a:rPr lang="ru-RU" sz="2400" b="1" dirty="0"/>
              <a:t>и  т.д.</a:t>
            </a:r>
          </a:p>
          <a:p>
            <a:r>
              <a:rPr lang="ru-RU" sz="2400" b="1" dirty="0"/>
              <a:t>Затем по словесному описанию дети штрихуют фигуры. Например, квадрат заштрихуйте прямыми линиями сверху вниз, круг – спиралью и т.д.</a:t>
            </a:r>
          </a:p>
        </p:txBody>
      </p:sp>
      <p:pic>
        <p:nvPicPr>
          <p:cNvPr id="6" name="Рисунок 5" descr="Изображение выглядит как доска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DD5347C-4A16-43AC-8E42-8510C0B0C7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3313" y="3445888"/>
            <a:ext cx="2422044" cy="322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55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5C20BA-F091-4D8C-B218-4C18823C5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9228171-2EAA-4182-BD76-9597C29E3AA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CE0F2A-0622-43B6-9B70-38FC8A4CE56B}"/>
              </a:ext>
            </a:extLst>
          </p:cNvPr>
          <p:cNvSpPr txBox="1"/>
          <p:nvPr/>
        </p:nvSpPr>
        <p:spPr>
          <a:xfrm>
            <a:off x="2019300" y="800100"/>
            <a:ext cx="7327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Использованная литература:</a:t>
            </a:r>
          </a:p>
          <a:p>
            <a:r>
              <a:rPr lang="ru-RU" dirty="0"/>
              <a:t>1. Потапова Е.Н. «Радость познания». Москва. «Просвещение».1987.</a:t>
            </a:r>
          </a:p>
          <a:p>
            <a:r>
              <a:rPr lang="ru-RU" dirty="0"/>
              <a:t>2.Утехина К.М. Я учусь писать. Методические рекомендации по развитию графических навыков письма у детей старшего дошкольного и младшего школьного возраста. Москва, 1998г.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400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2F269D-D046-4EA1-864C-7A8C05500D32}"/>
              </a:ext>
            </a:extLst>
          </p:cNvPr>
          <p:cNvSpPr txBox="1"/>
          <p:nvPr/>
        </p:nvSpPr>
        <p:spPr>
          <a:xfrm>
            <a:off x="558800" y="549125"/>
            <a:ext cx="11074400" cy="4396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практических заданий в тетрадях позволит реализовать ряд задач: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Активизировать и укрепить мелкую мускулатуру пальцев рук,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Развить зрительно-пространственное восприятие: анализ, синтез;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Улучшить зрительно-моторную координацию;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слуховое восприятие и память;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ориентироваться на листе бумаги в клетку;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Укрепить зрительную память;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82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85E22C-9AE6-41EB-85DE-FC27828B8C57}"/>
              </a:ext>
            </a:extLst>
          </p:cNvPr>
          <p:cNvSpPr txBox="1"/>
          <p:nvPr/>
        </p:nvSpPr>
        <p:spPr>
          <a:xfrm>
            <a:off x="577850" y="365125"/>
            <a:ext cx="106045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Работа с тетрадью выстроена в следующей последовательности по методике Утехиной К.М.:</a:t>
            </a:r>
          </a:p>
          <a:p>
            <a:pPr marL="342900" indent="-342900">
              <a:buAutoNum type="arabicPeriod"/>
            </a:pPr>
            <a:r>
              <a:rPr lang="ru-RU" dirty="0"/>
              <a:t>Знакомство с тетрадью (обложка, лист, страница) 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b="1" dirty="0"/>
              <a:t>2</a:t>
            </a:r>
            <a:r>
              <a:rPr lang="ru-RU" dirty="0"/>
              <a:t>. Знакомство с клеткой.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b="1" dirty="0"/>
              <a:t>3.</a:t>
            </a:r>
            <a:r>
              <a:rPr lang="ru-RU" dirty="0"/>
              <a:t> Знакомство со строкой.</a:t>
            </a:r>
          </a:p>
          <a:p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b="1" dirty="0"/>
              <a:t>4</a:t>
            </a:r>
            <a:r>
              <a:rPr lang="ru-RU" dirty="0"/>
              <a:t>.Прямые линии. Начертить прямые линии сверху вниз через одну клетку. </a:t>
            </a:r>
          </a:p>
          <a:p>
            <a:endParaRPr lang="ru-RU" dirty="0"/>
          </a:p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5 .</a:t>
            </a:r>
            <a:r>
              <a:rPr lang="ru-RU" dirty="0"/>
              <a:t>Ходьба по клеткам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b="1" dirty="0"/>
              <a:t>6</a:t>
            </a:r>
            <a:r>
              <a:rPr lang="ru-RU" dirty="0"/>
              <a:t> Выполнение графических диктантов под диктовку.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09FDE6-BF60-444C-A861-8E08D598D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148" y="2796204"/>
            <a:ext cx="2764203" cy="54477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6DFF7EF-F0A2-4B0F-BABC-8B8DD3A1F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53" y="3911210"/>
            <a:ext cx="2340304" cy="46122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B0D7D25-225B-4065-8566-ADFF8F7659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75" y="5273912"/>
            <a:ext cx="2610471" cy="50707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DADB6FD-7605-4E1E-89B5-196311DC30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58" y="6070472"/>
            <a:ext cx="2843893" cy="60384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706DE2-B5E9-41A7-BACF-30029F6234F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279" y="1432899"/>
            <a:ext cx="2007870" cy="1289458"/>
          </a:xfrm>
          <a:prstGeom prst="rect">
            <a:avLst/>
          </a:prstGeom>
        </p:spPr>
      </p:pic>
      <p:pic>
        <p:nvPicPr>
          <p:cNvPr id="9" name="Рисунок 8" descr="Изображение выглядит как седзи, здание, внутренн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DE94B679-E64B-4321-9832-C65E16D87B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163" y="4294062"/>
            <a:ext cx="2883984" cy="617338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39F44A6-4F2F-43EB-85E8-08CE069EE42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258" y="1079777"/>
            <a:ext cx="1646196" cy="234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94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81D14A-F977-49A1-AA15-AD5FDF8E7F49}"/>
              </a:ext>
            </a:extLst>
          </p:cNvPr>
          <p:cNvSpPr txBox="1"/>
          <p:nvPr/>
        </p:nvSpPr>
        <p:spPr>
          <a:xfrm>
            <a:off x="419100" y="368121"/>
            <a:ext cx="11353800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Система графических диктантов построена по следующим принципам: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	Графические диктанты даются детям только после того, как они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достаточно усвоят графические умения, познакомятся с тетрадью в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клетку, научатся ориентироваться на листе, сформируется умение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фиксировать уголок клетки.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•	Строгая последовательность  заданий  с  постепенно  возрастающей  сложностью.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139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81D14A-F977-49A1-AA15-AD5FDF8E7F49}"/>
              </a:ext>
            </a:extLst>
          </p:cNvPr>
          <p:cNvSpPr txBox="1"/>
          <p:nvPr/>
        </p:nvSpPr>
        <p:spPr>
          <a:xfrm>
            <a:off x="1743808" y="391567"/>
            <a:ext cx="852560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На первом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даются  небольшие несложные картинки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219547-2848-4B0F-A83A-09B4D1208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607" y="1506458"/>
            <a:ext cx="5456393" cy="212159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DF6EA7-6178-4303-93B9-8EF42595D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788" y="1433300"/>
            <a:ext cx="4035902" cy="226790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A3667A-DA90-4B4B-A8F5-A9102E76C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495" y="4118215"/>
            <a:ext cx="4712616" cy="224961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37A8A1-BEAC-4FBE-AC65-279ACF27A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9622" y="3959705"/>
            <a:ext cx="3724979" cy="24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9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81D14A-F977-49A1-AA15-AD5FDF8E7F49}"/>
              </a:ext>
            </a:extLst>
          </p:cNvPr>
          <p:cNvSpPr txBox="1"/>
          <p:nvPr/>
        </p:nvSpPr>
        <p:spPr>
          <a:xfrm>
            <a:off x="419100" y="237522"/>
            <a:ext cx="1135380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prstClr val="black"/>
                </a:solidFill>
                <a:latin typeface="Calibri" panose="020F0502020204030204"/>
              </a:rPr>
              <a:t>На втором этапе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– картинки с большим количеством элементов, с длинными линиями.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1481BE2-AB5C-48DF-8B4A-BEBD968A4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55" y="1416279"/>
            <a:ext cx="4534507" cy="277065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50A2843-F430-4C00-B773-B44131EAC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693" y="1303945"/>
            <a:ext cx="5372876" cy="247134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95D1EC6-F471-4A44-9A36-C95C2937E6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1" y="4363240"/>
            <a:ext cx="3745192" cy="231845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FB741DC-B048-4A89-80F1-89DAC6B199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017" y="4009959"/>
            <a:ext cx="3544002" cy="277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5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81D14A-F977-49A1-AA15-AD5FDF8E7F49}"/>
              </a:ext>
            </a:extLst>
          </p:cNvPr>
          <p:cNvSpPr txBox="1"/>
          <p:nvPr/>
        </p:nvSpPr>
        <p:spPr>
          <a:xfrm>
            <a:off x="419100" y="368121"/>
            <a:ext cx="1135380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На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третьем 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этапе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приводятся  примеры  небольших  картинок,  но  с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диагональными линиями. </a:t>
            </a:r>
          </a:p>
        </p:txBody>
      </p:sp>
      <p:pic>
        <p:nvPicPr>
          <p:cNvPr id="6" name="Рисунок 5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3C5F9AB9-AF70-42A2-8CC5-6CDE1366E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" y="1398156"/>
            <a:ext cx="5552381" cy="2447619"/>
          </a:xfrm>
          <a:prstGeom prst="rect">
            <a:avLst/>
          </a:prstGeom>
        </p:spPr>
      </p:pic>
      <p:pic>
        <p:nvPicPr>
          <p:cNvPr id="8" name="Рисунок 7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086D5BD1-1071-4DFD-9BC5-E431C84A0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398156"/>
            <a:ext cx="6010619" cy="22809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E3A78E4-5BB9-4E4C-8FC6-2BE5EDBB15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50" y="4154723"/>
            <a:ext cx="5552381" cy="2495238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стол&#10;&#10;Автоматически созданное описание">
            <a:extLst>
              <a:ext uri="{FF2B5EF4-FFF2-40B4-BE49-F238E27FC236}">
                <a16:creationId xmlns:a16="http://schemas.microsoft.com/office/drawing/2014/main" id="{887BCC08-1577-4AC9-AE5A-27140B6771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281" y="4154723"/>
            <a:ext cx="5561905" cy="2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5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C0C44-11CC-4C13-8729-4A6D1C415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C4B727-2F59-46F8-A9D2-1A83611915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81D14A-F977-49A1-AA15-AD5FDF8E7F49}"/>
              </a:ext>
            </a:extLst>
          </p:cNvPr>
          <p:cNvSpPr txBox="1"/>
          <p:nvPr/>
        </p:nvSpPr>
        <p:spPr>
          <a:xfrm>
            <a:off x="419100" y="146217"/>
            <a:ext cx="1135380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>
                <a:solidFill>
                  <a:prstClr val="black"/>
                </a:solidFill>
                <a:latin typeface="Calibri" panose="020F0502020204030204"/>
              </a:rPr>
              <a:t>На ч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етвёртом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этапе – это крупные рисунки с большим количеством диагональных элементов.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D8A3AF-E69A-492E-B92B-5CB30DDA9E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2916269"/>
            <a:ext cx="3984264" cy="369353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6BE7A8E-F291-4C29-AF3F-58F8689FB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666" y="1677429"/>
            <a:ext cx="3929053" cy="30076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51585F-4D4E-42F3-9A9B-A96630DAF5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8160" y="3477084"/>
            <a:ext cx="3883846" cy="318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6004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1660</Words>
  <Application>Microsoft Office PowerPoint</Application>
  <PresentationFormat>Широкоэкранный</PresentationFormat>
  <Paragraphs>150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Елпатова</dc:creator>
  <cp:lastModifiedBy>Мария Елпатова</cp:lastModifiedBy>
  <cp:revision>14</cp:revision>
  <dcterms:created xsi:type="dcterms:W3CDTF">2021-10-10T08:56:34Z</dcterms:created>
  <dcterms:modified xsi:type="dcterms:W3CDTF">2022-04-30T06:02:17Z</dcterms:modified>
</cp:coreProperties>
</file>