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23928" y="162880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907704" y="692696"/>
            <a:ext cx="4968552" cy="70352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PERFECT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1991059" y="2636912"/>
            <a:ext cx="4968552" cy="703522"/>
          </a:xfrm>
          <a:prstGeom prst="rect">
            <a:avLst/>
          </a:prstGeom>
        </p:spPr>
        <p:txBody>
          <a:bodyPr rIns="91440" anchor="b">
            <a:normAutofit fontScale="90000" lnSpcReduction="1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lvl1pPr marL="54864" algn="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l"/>
            <a:r>
              <a:rPr lang="en-US" dirty="0" smtClean="0">
                <a:solidFill>
                  <a:srgbClr val="0070C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FOR AND SINCE</a:t>
            </a:r>
            <a:endParaRPr lang="ru-RU" dirty="0">
              <a:solidFill>
                <a:srgbClr val="0070C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078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66843"/>
            <a:ext cx="770485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TEST: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OR WRONG?</a:t>
            </a:r>
          </a:p>
          <a:p>
            <a:endParaRPr lang="en-US" dirty="0"/>
          </a:p>
          <a:p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en-US" dirty="0" smtClean="0">
                <a:solidFill>
                  <a:schemeClr val="bg1"/>
                </a:solidFill>
              </a:rPr>
              <a:t>WE’VE </a:t>
            </a:r>
            <a:r>
              <a:rPr lang="en-US" dirty="0">
                <a:solidFill>
                  <a:schemeClr val="bg1"/>
                </a:solidFill>
              </a:rPr>
              <a:t>KNOWN EACH OTHER </a:t>
            </a:r>
            <a:r>
              <a:rPr lang="en-US" dirty="0">
                <a:solidFill>
                  <a:srgbClr val="C00000"/>
                </a:solidFill>
              </a:rPr>
              <a:t>SINCE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3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YEARS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2. </a:t>
            </a:r>
            <a:r>
              <a:rPr lang="en-US" dirty="0" smtClean="0">
                <a:solidFill>
                  <a:schemeClr val="bg1"/>
                </a:solidFill>
              </a:rPr>
              <a:t>I’VE </a:t>
            </a:r>
            <a:r>
              <a:rPr lang="en-US" dirty="0">
                <a:solidFill>
                  <a:schemeClr val="bg1"/>
                </a:solidFill>
              </a:rPr>
              <a:t>BEEN SICK </a:t>
            </a:r>
            <a:r>
              <a:rPr lang="en-US" dirty="0">
                <a:solidFill>
                  <a:srgbClr val="C00000"/>
                </a:solidFill>
              </a:rPr>
              <a:t>FOR</a:t>
            </a:r>
            <a:r>
              <a:rPr lang="en-US" dirty="0">
                <a:solidFill>
                  <a:schemeClr val="bg1"/>
                </a:solidFill>
              </a:rPr>
              <a:t> LAST FRIDAY.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en-US" dirty="0" smtClean="0">
                <a:solidFill>
                  <a:schemeClr val="bg1"/>
                </a:solidFill>
              </a:rPr>
              <a:t>MR.&amp;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Mrs</a:t>
            </a:r>
            <a:r>
              <a:rPr lang="en-US" dirty="0">
                <a:solidFill>
                  <a:schemeClr val="bg1"/>
                </a:solidFill>
              </a:rPr>
              <a:t>. SMITH HAVE BEEN </a:t>
            </a:r>
            <a:r>
              <a:rPr lang="en-US" dirty="0" smtClean="0">
                <a:solidFill>
                  <a:schemeClr val="bg1"/>
                </a:solidFill>
              </a:rPr>
              <a:t>MARRIED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SINCE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1995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4. </a:t>
            </a:r>
            <a:r>
              <a:rPr lang="en-US" dirty="0" smtClean="0">
                <a:solidFill>
                  <a:schemeClr val="bg1"/>
                </a:solidFill>
              </a:rPr>
              <a:t>MARY </a:t>
            </a:r>
            <a:r>
              <a:rPr lang="en-US" dirty="0">
                <a:solidFill>
                  <a:schemeClr val="bg1"/>
                </a:solidFill>
              </a:rPr>
              <a:t>HAS BEEN HERE </a:t>
            </a:r>
            <a:r>
              <a:rPr lang="en-US" dirty="0">
                <a:solidFill>
                  <a:srgbClr val="C00000"/>
                </a:solidFill>
              </a:rPr>
              <a:t>SINCE </a:t>
            </a:r>
            <a:r>
              <a:rPr lang="en-US" dirty="0">
                <a:solidFill>
                  <a:schemeClr val="bg1"/>
                </a:solidFill>
              </a:rPr>
              <a:t>A </a:t>
            </a:r>
            <a:r>
              <a:rPr lang="en-US" dirty="0" smtClean="0">
                <a:solidFill>
                  <a:schemeClr val="bg1"/>
                </a:solidFill>
              </a:rPr>
              <a:t>LONG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TIME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5. </a:t>
            </a:r>
            <a:r>
              <a:rPr lang="en-US" dirty="0" smtClean="0">
                <a:solidFill>
                  <a:schemeClr val="bg1"/>
                </a:solidFill>
              </a:rPr>
              <a:t>I’VE </a:t>
            </a:r>
            <a:r>
              <a:rPr lang="en-US" dirty="0">
                <a:solidFill>
                  <a:schemeClr val="bg1"/>
                </a:solidFill>
              </a:rPr>
              <a:t>OWNED THIS BAG </a:t>
            </a:r>
            <a:r>
              <a:rPr lang="en-US" dirty="0">
                <a:solidFill>
                  <a:srgbClr val="C00000"/>
                </a:solidFill>
              </a:rPr>
              <a:t>FOR</a:t>
            </a:r>
            <a:r>
              <a:rPr lang="en-US" dirty="0">
                <a:solidFill>
                  <a:schemeClr val="bg1"/>
                </a:solidFill>
              </a:rPr>
              <a:t> 3 OR </a:t>
            </a:r>
            <a:r>
              <a:rPr lang="en-US" dirty="0" smtClean="0">
                <a:solidFill>
                  <a:schemeClr val="bg1"/>
                </a:solidFill>
              </a:rPr>
              <a:t>5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YEARS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122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sentences. Use</a:t>
            </a:r>
            <a:r>
              <a:rPr lang="en-US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I've lived in Washington ___1997.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 has studied English ___ three years.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haven't visited our grandparents __months.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 is ill. She's been in bed ___ Tuesday.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uncle has had his car ___ sixteen.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been ten years __ they moved to Italy.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556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Exercises </a:t>
            </a:r>
          </a:p>
          <a:p>
            <a:pPr lvl="0" algn="ctr"/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ince </a:t>
            </a: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have, has</a:t>
            </a:r>
          </a:p>
          <a:p>
            <a:pPr lvl="0" algn="ctr"/>
            <a:endParaRPr lang="en-US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…been in the army…one year.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…lived all her life here.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the only book he …written.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… never been late … the work.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my accident I … written with my left hand.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… worn glasses … their childhood.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631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97" t="44652" r="35546" b="35264"/>
          <a:stretch/>
        </p:blipFill>
        <p:spPr bwMode="auto">
          <a:xfrm>
            <a:off x="1835696" y="2770758"/>
            <a:ext cx="6023184" cy="3168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50168" y="548680"/>
            <a:ext cx="640871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Bookman Old Style" panose="02050604050505020204" pitchFamily="18" charset="0"/>
                <a:ea typeface="+mj-ea"/>
                <a:cs typeface="Times New Roman" panose="02020603050405020304" pitchFamily="18" charset="0"/>
              </a:rPr>
              <a:t>PRESENT PERFECT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0168" y="1556792"/>
            <a:ext cx="6794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The Present Perfect is used to say that something is completed.</a:t>
            </a: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376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FOR</a:t>
            </a:r>
            <a:endParaRPr lang="ru-RU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090172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In what meaning "</a:t>
            </a:r>
            <a:r>
              <a:rPr lang="en-US" sz="2800" dirty="0">
                <a:solidFill>
                  <a:srgbClr val="92D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for</a:t>
            </a:r>
            <a:r>
              <a:rPr lang="en-US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" is used? </a:t>
            </a:r>
          </a:p>
          <a:p>
            <a:pPr lvl="0"/>
            <a:endParaRPr lang="en-US" sz="28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/>
            <a:r>
              <a:rPr lang="en-US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"</a:t>
            </a:r>
            <a:r>
              <a:rPr lang="en-US" sz="2800" dirty="0">
                <a:solidFill>
                  <a:srgbClr val="92D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For</a:t>
            </a:r>
            <a:r>
              <a:rPr lang="en-US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" is used to say </a:t>
            </a:r>
            <a:r>
              <a:rPr lang="en-US" sz="2800" u="sng" dirty="0">
                <a:solidFill>
                  <a:srgbClr val="92D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how long something has been </a:t>
            </a:r>
            <a:r>
              <a:rPr lang="en-US" sz="2800" u="sng" dirty="0" smtClean="0">
                <a:solidFill>
                  <a:srgbClr val="92D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happening</a:t>
            </a:r>
            <a:r>
              <a:rPr lang="en-US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lvl="0"/>
            <a:endParaRPr lang="en-US" sz="2800" dirty="0">
              <a:solidFill>
                <a:prstClr val="white"/>
              </a:solidFill>
              <a:latin typeface="Calibri"/>
              <a:ea typeface="Times New Roman"/>
              <a:cs typeface="Times New Roman"/>
            </a:endParaRPr>
          </a:p>
          <a:p>
            <a:pPr lvl="0"/>
            <a:r>
              <a:rPr lang="en-US" sz="2800" dirty="0" smtClean="0">
                <a:solidFill>
                  <a:prstClr val="white"/>
                </a:solidFill>
                <a:latin typeface="Times New Roman"/>
                <a:ea typeface="Times New Roman"/>
              </a:rPr>
              <a:t>Example</a:t>
            </a:r>
            <a:r>
              <a:rPr lang="ru-RU" sz="2800" dirty="0">
                <a:solidFill>
                  <a:prstClr val="white"/>
                </a:solidFill>
                <a:latin typeface="Times New Roman"/>
                <a:ea typeface="Times New Roman"/>
              </a:rPr>
              <a:t>: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for</a:t>
            </a:r>
            <a:r>
              <a:rPr lang="en-US" sz="2800" dirty="0">
                <a:solidFill>
                  <a:prstClr val="white"/>
                </a:solidFill>
                <a:latin typeface="Times New Roman"/>
                <a:ea typeface="Times New Roman"/>
              </a:rPr>
              <a:t> six years,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for</a:t>
            </a:r>
            <a:r>
              <a:rPr lang="en-US" sz="2800" dirty="0">
                <a:solidFill>
                  <a:prstClr val="white"/>
                </a:solidFill>
                <a:latin typeface="Times New Roman"/>
                <a:ea typeface="Times New Roman"/>
              </a:rPr>
              <a:t> a week,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for</a:t>
            </a:r>
            <a:r>
              <a:rPr lang="en-US" sz="2800" dirty="0">
                <a:solidFill>
                  <a:prstClr val="white"/>
                </a:solidFill>
                <a:latin typeface="Times New Roman"/>
                <a:ea typeface="Times New Roman"/>
              </a:rPr>
              <a:t> a month,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for</a:t>
            </a:r>
            <a:r>
              <a:rPr lang="en-US" sz="2800" dirty="0">
                <a:solidFill>
                  <a:prstClr val="white"/>
                </a:solidFill>
                <a:latin typeface="Times New Roman"/>
                <a:ea typeface="Times New Roman"/>
              </a:rPr>
              <a:t> hours,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for </a:t>
            </a:r>
            <a:r>
              <a:rPr lang="en-US" sz="2800" dirty="0">
                <a:solidFill>
                  <a:prstClr val="white"/>
                </a:solidFill>
                <a:latin typeface="Times New Roman"/>
                <a:ea typeface="Times New Roman"/>
              </a:rPr>
              <a:t>two hours</a:t>
            </a:r>
          </a:p>
          <a:p>
            <a:pPr lvl="0"/>
            <a:endParaRPr lang="en-US" sz="2800" dirty="0">
              <a:solidFill>
                <a:prstClr val="white"/>
              </a:solidFill>
              <a:latin typeface="Times New Roman"/>
              <a:ea typeface="Times New Roman"/>
            </a:endParaRPr>
          </a:p>
          <a:p>
            <a:pPr lvl="0"/>
            <a:r>
              <a:rPr lang="en-US" sz="2800" dirty="0">
                <a:solidFill>
                  <a:prstClr val="white"/>
                </a:solidFill>
                <a:latin typeface="Book Antiqua" panose="02040602050305030304" pitchFamily="18" charset="0"/>
                <a:ea typeface="Calibri"/>
                <a:cs typeface="Times New Roman"/>
              </a:rPr>
              <a:t>I haven't gone out </a:t>
            </a:r>
            <a:r>
              <a:rPr lang="en-US" sz="2800" b="1" u="sng" dirty="0">
                <a:solidFill>
                  <a:srgbClr val="92D050"/>
                </a:solidFill>
                <a:latin typeface="Book Antiqua" panose="02040602050305030304" pitchFamily="18" charset="0"/>
                <a:ea typeface="Calibri"/>
                <a:cs typeface="Times New Roman"/>
              </a:rPr>
              <a:t>for</a:t>
            </a:r>
            <a:r>
              <a:rPr lang="en-US" sz="2800" dirty="0">
                <a:solidFill>
                  <a:prstClr val="white"/>
                </a:solidFill>
                <a:latin typeface="Book Antiqua" panose="02040602050305030304" pitchFamily="18" charset="0"/>
                <a:ea typeface="Calibri"/>
                <a:cs typeface="Times New Roman"/>
              </a:rPr>
              <a:t> a week.</a:t>
            </a:r>
            <a:endParaRPr lang="ru-RU" sz="2800" dirty="0">
              <a:solidFill>
                <a:prstClr val="white"/>
              </a:solidFill>
              <a:latin typeface="Book Antiqua" panose="02040602050305030304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0414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4176464" cy="77553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SINCE</a:t>
            </a:r>
            <a:endParaRPr lang="ru-RU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700808"/>
            <a:ext cx="69847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/>
                <a:ea typeface="Times New Roman"/>
              </a:rPr>
              <a:t>When "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since</a:t>
            </a:r>
            <a:r>
              <a:rPr lang="en-US" sz="2800" dirty="0">
                <a:latin typeface="Times New Roman"/>
                <a:ea typeface="Times New Roman"/>
              </a:rPr>
              <a:t>" is used? </a:t>
            </a:r>
          </a:p>
          <a:p>
            <a:endParaRPr lang="en-US" sz="2800" dirty="0">
              <a:latin typeface="Times New Roman"/>
              <a:ea typeface="Times New Roman"/>
            </a:endParaRPr>
          </a:p>
          <a:p>
            <a:r>
              <a:rPr lang="en-US" sz="2800" dirty="0" smtClean="0">
                <a:latin typeface="Times New Roman"/>
                <a:ea typeface="Times New Roman"/>
              </a:rPr>
              <a:t>"</a:t>
            </a:r>
            <a:r>
              <a:rPr lang="en-US" sz="2800" dirty="0" smtClean="0">
                <a:solidFill>
                  <a:srgbClr val="92D050"/>
                </a:solidFill>
                <a:latin typeface="Times New Roman"/>
                <a:ea typeface="Times New Roman"/>
              </a:rPr>
              <a:t>Since</a:t>
            </a:r>
            <a:r>
              <a:rPr lang="en-US" sz="2800" dirty="0" smtClean="0">
                <a:latin typeface="Times New Roman"/>
                <a:ea typeface="Times New Roman"/>
              </a:rPr>
              <a:t>" </a:t>
            </a:r>
            <a:r>
              <a:rPr lang="en-US" sz="2800" dirty="0">
                <a:latin typeface="Times New Roman"/>
                <a:ea typeface="Times New Roman"/>
              </a:rPr>
              <a:t>is used to mark </a:t>
            </a:r>
            <a:r>
              <a:rPr lang="en-US" sz="2800" b="1" u="sng" dirty="0">
                <a:solidFill>
                  <a:srgbClr val="92D050"/>
                </a:solidFill>
                <a:latin typeface="Times New Roman"/>
                <a:ea typeface="Times New Roman"/>
              </a:rPr>
              <a:t>the beginning of a period</a:t>
            </a:r>
            <a:r>
              <a:rPr lang="en-US" sz="2800" dirty="0" smtClean="0">
                <a:latin typeface="Times New Roman"/>
                <a:ea typeface="Times New Roman"/>
              </a:rPr>
              <a:t>.</a:t>
            </a:r>
          </a:p>
          <a:p>
            <a:endParaRPr lang="en-US" sz="2800" dirty="0">
              <a:effectLst/>
              <a:latin typeface="Times New Roman"/>
              <a:ea typeface="Times New Roman"/>
            </a:endParaRPr>
          </a:p>
          <a:p>
            <a:r>
              <a:rPr lang="en-US" sz="2800" dirty="0">
                <a:latin typeface="Times New Roman"/>
                <a:ea typeface="Times New Roman"/>
              </a:rPr>
              <a:t>Example</a:t>
            </a:r>
            <a:r>
              <a:rPr lang="en-US" sz="2800" dirty="0" smtClean="0">
                <a:latin typeface="Times New Roman"/>
                <a:ea typeface="Times New Roman"/>
              </a:rPr>
              <a:t>: </a:t>
            </a:r>
            <a:r>
              <a:rPr lang="en-US" sz="2800" dirty="0" smtClean="0">
                <a:solidFill>
                  <a:srgbClr val="92D050"/>
                </a:solidFill>
                <a:latin typeface="Times New Roman"/>
                <a:ea typeface="Times New Roman"/>
              </a:rPr>
              <a:t>since</a:t>
            </a:r>
            <a:r>
              <a:rPr lang="en-US" sz="2800" dirty="0" smtClean="0">
                <a:latin typeface="Times New Roman"/>
                <a:ea typeface="Times New Roman"/>
              </a:rPr>
              <a:t> </a:t>
            </a:r>
            <a:r>
              <a:rPr lang="en-US" sz="2800" dirty="0">
                <a:latin typeface="Times New Roman"/>
                <a:ea typeface="Times New Roman"/>
              </a:rPr>
              <a:t>this morning,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since</a:t>
            </a:r>
            <a:r>
              <a:rPr lang="en-US" sz="2800" dirty="0">
                <a:latin typeface="Times New Roman"/>
                <a:ea typeface="Times New Roman"/>
              </a:rPr>
              <a:t> last</a:t>
            </a:r>
          </a:p>
          <a:p>
            <a:r>
              <a:rPr lang="en-US" sz="2800" dirty="0">
                <a:latin typeface="Times New Roman"/>
                <a:ea typeface="Times New Roman"/>
              </a:rPr>
              <a:t>week,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since</a:t>
            </a:r>
            <a:r>
              <a:rPr lang="en-US" sz="2800" dirty="0">
                <a:latin typeface="Times New Roman"/>
                <a:ea typeface="Times New Roman"/>
              </a:rPr>
              <a:t> yesterday,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since</a:t>
            </a:r>
            <a:r>
              <a:rPr lang="en-US" sz="2800" dirty="0">
                <a:latin typeface="Times New Roman"/>
                <a:ea typeface="Times New Roman"/>
              </a:rPr>
              <a:t> I was a</a:t>
            </a:r>
          </a:p>
          <a:p>
            <a:r>
              <a:rPr lang="en-US" sz="2800" dirty="0">
                <a:latin typeface="Times New Roman"/>
                <a:ea typeface="Times New Roman"/>
              </a:rPr>
              <a:t>child,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since</a:t>
            </a:r>
            <a:r>
              <a:rPr lang="en-US" sz="2800" dirty="0">
                <a:latin typeface="Times New Roman"/>
                <a:ea typeface="Times New Roman"/>
              </a:rPr>
              <a:t> Wednesday, </a:t>
            </a:r>
            <a:r>
              <a:rPr lang="en-US" sz="2800" dirty="0">
                <a:solidFill>
                  <a:srgbClr val="92D050"/>
                </a:solidFill>
                <a:latin typeface="Times New Roman"/>
                <a:ea typeface="Times New Roman"/>
              </a:rPr>
              <a:t>since</a:t>
            </a:r>
            <a:r>
              <a:rPr lang="en-US" sz="2800" dirty="0">
                <a:latin typeface="Times New Roman"/>
                <a:ea typeface="Times New Roman"/>
              </a:rPr>
              <a:t> 2 o'clock.</a:t>
            </a:r>
            <a:endParaRPr lang="en-US" sz="2800" dirty="0" smtClean="0">
              <a:latin typeface="Times New Roman"/>
              <a:ea typeface="Times New Roman"/>
            </a:endParaRPr>
          </a:p>
          <a:p>
            <a:endParaRPr lang="en-US" sz="2800" dirty="0" smtClean="0">
              <a:effectLst/>
              <a:latin typeface="Book Antiqua" panose="02040602050305030304" pitchFamily="18" charset="0"/>
              <a:ea typeface="Times New Roman"/>
            </a:endParaRPr>
          </a:p>
          <a:p>
            <a:r>
              <a:rPr lang="en-US" sz="2800" dirty="0">
                <a:latin typeface="Book Antiqua" panose="02040602050305030304" pitchFamily="18" charset="0"/>
                <a:ea typeface="Calibri"/>
                <a:cs typeface="Times New Roman"/>
              </a:rPr>
              <a:t>I've slept much </a:t>
            </a:r>
            <a:r>
              <a:rPr lang="en-US" sz="2800" u="sng" dirty="0">
                <a:solidFill>
                  <a:srgbClr val="92D050"/>
                </a:solidFill>
                <a:latin typeface="Book Antiqua" panose="02040602050305030304" pitchFamily="18" charset="0"/>
                <a:ea typeface="Calibri"/>
                <a:cs typeface="Times New Roman"/>
              </a:rPr>
              <a:t>since</a:t>
            </a:r>
            <a:r>
              <a:rPr lang="en-US" sz="2800" dirty="0">
                <a:latin typeface="Book Antiqua" panose="02040602050305030304" pitchFamily="18" charset="0"/>
                <a:ea typeface="Calibri"/>
                <a:cs typeface="Times New Roman"/>
              </a:rPr>
              <a:t> I was a young child. </a:t>
            </a:r>
            <a:endParaRPr lang="ru-RU" sz="2800" dirty="0">
              <a:effectLst/>
              <a:latin typeface="Book Antiqua" panose="02040602050305030304" pitchFamily="18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3501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582341"/>
            <a:ext cx="799288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CHECK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MONTHS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/ FOR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CASE WE TALK ABOUT A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PERIOUD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TIME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TO USE…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024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244334"/>
            <a:ext cx="74710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has lived here 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twenty years.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570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05342"/>
            <a:ext cx="792088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CHECK</a:t>
            </a:r>
          </a:p>
          <a:p>
            <a:endParaRPr lang="en-US" dirty="0"/>
          </a:p>
          <a:p>
            <a:pPr algn="ctr"/>
            <a:r>
              <a:rPr lang="en-US" sz="24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WEEKEND</a:t>
            </a:r>
          </a:p>
          <a:p>
            <a:pPr algn="ctr"/>
            <a:endParaRPr lang="en-US" sz="24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/ FOR</a:t>
            </a:r>
          </a:p>
          <a:p>
            <a:endParaRPr lang="en-US" dirty="0"/>
          </a:p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CASE WE ARE TALKING ABOUT A</a:t>
            </a:r>
          </a:p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SPICIFIC POINT IN TIME WHEN AN</a:t>
            </a:r>
          </a:p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STARTED IN THE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WE HAVE TO USE…</a:t>
            </a:r>
          </a:p>
          <a:p>
            <a:endParaRPr lang="en-US" sz="24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961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3409" y="3244334"/>
            <a:ext cx="51571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has lived here </a:t>
            </a:r>
            <a:r>
              <a:rPr lang="en-US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1980.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678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20688"/>
            <a:ext cx="4572000" cy="418576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check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LAST SUMMER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20 MINUTES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DECEMBER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LAST SUNDAY</a:t>
            </a:r>
          </a:p>
          <a:p>
            <a:endParaRPr lang="en-US" dirty="0"/>
          </a:p>
          <a:p>
            <a:r>
              <a:rPr lang="en-US" dirty="0">
                <a:solidFill>
                  <a:srgbClr val="002060"/>
                </a:solidFill>
              </a:rPr>
              <a:t>6 MONTHS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7322" y="1361726"/>
            <a:ext cx="9148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srgbClr val="C00000"/>
                </a:solidFill>
              </a:rPr>
              <a:t>Since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4652" y="1907540"/>
            <a:ext cx="522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rgbClr val="C00000"/>
                </a:solidFill>
              </a:rPr>
              <a:t>For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4652" y="2461538"/>
            <a:ext cx="760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rgbClr val="C00000"/>
                </a:solidFill>
              </a:rPr>
              <a:t>Since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4652" y="2938440"/>
            <a:ext cx="760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rgbClr val="C00000"/>
                </a:solidFill>
              </a:rPr>
              <a:t>Since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4652" y="3573016"/>
            <a:ext cx="522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rgbClr val="C00000"/>
                </a:solidFill>
              </a:rPr>
              <a:t>For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5957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277</TotalTime>
  <Words>396</Words>
  <Application>Microsoft Office PowerPoint</Application>
  <PresentationFormat>Экран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PRESENT PERFECT</vt:lpstr>
      <vt:lpstr>Презентация PowerPoint</vt:lpstr>
      <vt:lpstr>FOR</vt:lpstr>
      <vt:lpstr>SINCE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Tense” </dc:title>
  <dc:creator>Оля</dc:creator>
  <cp:lastModifiedBy>Оля</cp:lastModifiedBy>
  <cp:revision>10</cp:revision>
  <dcterms:created xsi:type="dcterms:W3CDTF">2022-04-28T06:34:46Z</dcterms:created>
  <dcterms:modified xsi:type="dcterms:W3CDTF">2022-04-28T11:22:48Z</dcterms:modified>
</cp:coreProperties>
</file>