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888" r:id="rId1"/>
  </p:sldMasterIdLst>
  <p:sldIdLst>
    <p:sldId id="285" r:id="rId2"/>
    <p:sldId id="257" r:id="rId3"/>
    <p:sldId id="286" r:id="rId4"/>
    <p:sldId id="290" r:id="rId5"/>
    <p:sldId id="312" r:id="rId6"/>
    <p:sldId id="287" r:id="rId7"/>
    <p:sldId id="288" r:id="rId8"/>
    <p:sldId id="313" r:id="rId9"/>
    <p:sldId id="314" r:id="rId10"/>
    <p:sldId id="315" r:id="rId11"/>
    <p:sldId id="316" r:id="rId12"/>
    <p:sldId id="318" r:id="rId13"/>
    <p:sldId id="319" r:id="rId14"/>
    <p:sldId id="320" r:id="rId15"/>
    <p:sldId id="322" r:id="rId16"/>
    <p:sldId id="323" r:id="rId17"/>
    <p:sldId id="324" r:id="rId18"/>
    <p:sldId id="325" r:id="rId19"/>
    <p:sldId id="326" r:id="rId20"/>
    <p:sldId id="327" r:id="rId21"/>
    <p:sldId id="283" r:id="rId22"/>
    <p:sldId id="328" r:id="rId2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67EF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294" autoAdjust="0"/>
    <p:restoredTop sz="94660"/>
  </p:normalViewPr>
  <p:slideViewPr>
    <p:cSldViewPr snapToGrid="0">
      <p:cViewPr varScale="1">
        <p:scale>
          <a:sx n="58" d="100"/>
          <a:sy n="58" d="100"/>
        </p:scale>
        <p:origin x="586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761999"/>
            <a:ext cx="9141619" cy="53340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70263" y="761999"/>
            <a:ext cx="2925318" cy="5334001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69848" y="1298448"/>
            <a:ext cx="7315200" cy="3255264"/>
          </a:xfrm>
        </p:spPr>
        <p:txBody>
          <a:bodyPr anchor="b">
            <a:normAutofit/>
          </a:bodyPr>
          <a:lstStyle>
            <a:lvl1pPr algn="l">
              <a:defRPr sz="5900" spc="-100" baseline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15" y="4670246"/>
            <a:ext cx="7315200" cy="914400"/>
          </a:xfrm>
        </p:spPr>
        <p:txBody>
          <a:bodyPr anchor="t">
            <a:normAutofit/>
          </a:bodyPr>
          <a:lstStyle>
            <a:lvl1pPr marL="0" indent="0" algn="l">
              <a:buNone/>
              <a:defRPr sz="2200" cap="none" spc="0" baseline="0"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/>
              <a:pPr/>
              <a:t>4/30/2022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7911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/>
              <a:pPr/>
              <a:t>4/30/2022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93159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81000" y="990600"/>
            <a:ext cx="2819400" cy="4953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67912" y="868680"/>
            <a:ext cx="7315200" cy="512064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/>
              <a:pPr/>
              <a:t>4/30/2022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08819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/>
              <a:pPr/>
              <a:t>4/30/2022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19771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67912" y="1298448"/>
            <a:ext cx="7315200" cy="3255264"/>
          </a:xfrm>
        </p:spPr>
        <p:txBody>
          <a:bodyPr anchor="b">
            <a:normAutofit/>
          </a:bodyPr>
          <a:lstStyle>
            <a:lvl1pPr>
              <a:defRPr sz="5900" b="0" spc="-1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86200" y="4672584"/>
            <a:ext cx="7315200" cy="914400"/>
          </a:xfrm>
        </p:spPr>
        <p:txBody>
          <a:bodyPr anchor="t">
            <a:normAutofit/>
          </a:bodyPr>
          <a:lstStyle>
            <a:lvl1pPr marL="0" indent="0">
              <a:buNone/>
              <a:defRPr sz="2200" cap="none" spc="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/>
              <a:pPr/>
              <a:t>4/30/2022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04921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67912" y="868680"/>
            <a:ext cx="347472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818120" y="868680"/>
            <a:ext cx="347472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/>
              <a:pPr/>
              <a:t>4/30/2022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71172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67912" y="1023586"/>
            <a:ext cx="3474720" cy="80772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7912" y="1930936"/>
            <a:ext cx="3474720" cy="402336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818463" y="1023586"/>
            <a:ext cx="3474720" cy="813171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818463" y="1930936"/>
            <a:ext cx="3474720" cy="402336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/>
              <a:pPr/>
              <a:t>4/30/2022</a:t>
            </a:fld>
            <a:endParaRPr 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36406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/>
              <a:pPr/>
              <a:t>4/30/2022</a:t>
            </a:fld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17992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/>
              <a:pPr/>
              <a:t>4/30/2022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714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032" y="1143000"/>
            <a:ext cx="2834640" cy="2377440"/>
          </a:xfrm>
        </p:spPr>
        <p:txBody>
          <a:bodyPr anchor="b">
            <a:normAutofit/>
          </a:bodyPr>
          <a:lstStyle>
            <a:lvl1pPr>
              <a:defRPr sz="3200" b="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67912" y="868680"/>
            <a:ext cx="731520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6032" y="3494176"/>
            <a:ext cx="2834640" cy="2321990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/>
              <a:pPr/>
              <a:t>4/30/2022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32427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032" y="1143000"/>
            <a:ext cx="2834640" cy="237744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570644" y="767419"/>
            <a:ext cx="8115230" cy="5330952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6032" y="3493008"/>
            <a:ext cx="2834640" cy="2322576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/>
              <a:pPr/>
              <a:t>4/30/2022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3499101" y="6356350"/>
            <a:ext cx="5911517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00095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758952"/>
            <a:ext cx="3443590" cy="5330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2919" y="1123837"/>
            <a:ext cx="2947482" cy="46011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8" name="Rectangle 37"/>
          <p:cNvSpPr/>
          <p:nvPr/>
        </p:nvSpPr>
        <p:spPr>
          <a:xfrm>
            <a:off x="11815864" y="758952"/>
            <a:ext cx="384048" cy="5330952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69268" y="864108"/>
            <a:ext cx="7315200" cy="51206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62465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5586B75A-687E-405C-8A0B-8D00578BA2C3}" type="datetimeFigureOut">
              <a:rPr lang="en-US" smtClean="0"/>
              <a:pPr/>
              <a:t>4/30/2022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869268" y="6356350"/>
            <a:ext cx="59115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34135" y="6356350"/>
            <a:ext cx="153092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47342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9" r:id="rId1"/>
    <p:sldLayoutId id="2147483890" r:id="rId2"/>
    <p:sldLayoutId id="2147483891" r:id="rId3"/>
    <p:sldLayoutId id="2147483892" r:id="rId4"/>
    <p:sldLayoutId id="2147483893" r:id="rId5"/>
    <p:sldLayoutId id="2147483894" r:id="rId6"/>
    <p:sldLayoutId id="2147483895" r:id="rId7"/>
    <p:sldLayoutId id="2147483896" r:id="rId8"/>
    <p:sldLayoutId id="2147483897" r:id="rId9"/>
    <p:sldLayoutId id="2147483898" r:id="rId10"/>
    <p:sldLayoutId id="2147483899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spc="-60" baseline="0">
          <a:solidFill>
            <a:srgbClr val="FFFFFF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/>
        </a:buClr>
        <a:buFont typeface="Wingdings 2" pitchFamily="18" charset="2"/>
        <a:buChar char="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9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4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7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https://e-utopiya.ru/wp-content/uploads/2021/03/international-business-assignment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23333" y="1035169"/>
            <a:ext cx="8745349" cy="48566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Заголовок 1"/>
          <p:cNvSpPr>
            <a:spLocks noGrp="1"/>
          </p:cNvSpPr>
          <p:nvPr>
            <p:ph type="ctrTitle"/>
          </p:nvPr>
        </p:nvSpPr>
        <p:spPr>
          <a:xfrm>
            <a:off x="147047" y="1396157"/>
            <a:ext cx="8558358" cy="806397"/>
          </a:xfrm>
        </p:spPr>
        <p:txBody>
          <a:bodyPr>
            <a:normAutofit/>
          </a:bodyPr>
          <a:lstStyle/>
          <a:p>
            <a:pPr algn="ctr"/>
            <a:r>
              <a:rPr lang="ru-RU" sz="4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Способы принятия решений</a:t>
            </a:r>
            <a:endParaRPr lang="ru-RU" sz="4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82" name="Picture 10" descr="https://ftl-advisers.ru/wp-content/uploads/shutterstock_518802163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401468" y="898646"/>
            <a:ext cx="2709168" cy="18014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262268" y="3463505"/>
            <a:ext cx="2734574" cy="1885829"/>
          </a:xfrm>
        </p:spPr>
        <p:txBody>
          <a:bodyPr>
            <a:normAutofit fontScale="85000" lnSpcReduction="10000"/>
          </a:bodyPr>
          <a:lstStyle/>
          <a:p>
            <a:r>
              <a:rPr lang="ru-RU" sz="20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Презентация предназначена для проведения занятия кружка по основам финансовой </a:t>
            </a:r>
            <a:r>
              <a:rPr lang="ru-RU" sz="20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грамотности.</a:t>
            </a:r>
          </a:p>
          <a:p>
            <a:r>
              <a:rPr lang="ru-RU" sz="2000" b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 учитель: </a:t>
            </a:r>
            <a:endParaRPr lang="ru-RU" sz="2000" b="1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b="1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Трубицына</a:t>
            </a:r>
            <a:r>
              <a:rPr lang="ru-RU" sz="20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И.В.</a:t>
            </a:r>
            <a:endParaRPr lang="ru-RU" sz="20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384313" y="673547"/>
            <a:ext cx="808382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0"/>
              </a:spcBef>
              <a:buFontTx/>
              <a:buNone/>
            </a:pPr>
            <a:r>
              <a:rPr lang="ru-RU" alt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казенное общеобразовательное учреждение 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«Бородинская средняя общеобразовательная школа» </a:t>
            </a:r>
            <a:r>
              <a:rPr lang="ru-RU" alt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муниципального образования Киреевский район</a:t>
            </a:r>
            <a:endParaRPr lang="ru-RU" alt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7418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850255" y="99225"/>
            <a:ext cx="7248009" cy="729308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/>
          <a:p>
            <a:pPr algn="ctr"/>
            <a:endParaRPr lang="ru-RU" sz="28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322498" y="271281"/>
            <a:ext cx="532249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Типы принятия решений</a:t>
            </a:r>
            <a:endParaRPr lang="ru-RU" sz="28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505198" y="1172086"/>
            <a:ext cx="8123209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Вывод</a:t>
            </a:r>
          </a:p>
          <a:p>
            <a:r>
              <a:rPr lang="ru-RU" sz="2000" dirty="0" smtClean="0">
                <a:solidFill>
                  <a:srgbClr val="38383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Все </a:t>
            </a:r>
            <a:r>
              <a:rPr lang="ru-RU" sz="2000" dirty="0">
                <a:solidFill>
                  <a:srgbClr val="38383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типы принятия решения применимы и к личным финансам, однако самый надёжный способ принятия финансовых решений всё же тот, который предполагает анализ ситуации и своих возможностей, то есть сознательный.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170" name="Picture 2" descr="https://yt3.ggpht.com/ytc/AAUvwni2PRIOw7CBBEhPoK_q0jhxqJRazG9KveG5nPMV=s900-c-k-c0x00ffffff-no-rj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2913" y="939980"/>
            <a:ext cx="2976412" cy="29764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4" descr="https://sun9-56.userapi.com/c851020/v851020235/b4f07/QsoOnloKQ-A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45457" y="3976251"/>
            <a:ext cx="8212347" cy="2065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10013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850255" y="99225"/>
            <a:ext cx="7248009" cy="729308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/>
          <a:p>
            <a:pPr algn="ctr"/>
            <a:endParaRPr lang="ru-RU" sz="28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322498" y="271281"/>
            <a:ext cx="532249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 принимать решение принятия решений</a:t>
            </a:r>
            <a:endParaRPr lang="ru-RU" sz="28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588589" y="1057559"/>
            <a:ext cx="7944928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solidFill>
                  <a:srgbClr val="38383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Решения </a:t>
            </a:r>
            <a:r>
              <a:rPr lang="ru-RU" sz="2000" dirty="0">
                <a:solidFill>
                  <a:srgbClr val="38383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мгновенные и бессознательные описаны, в основном, в книгах по психологии. </a:t>
            </a:r>
            <a:endParaRPr lang="ru-RU" sz="2000" dirty="0" smtClean="0">
              <a:solidFill>
                <a:srgbClr val="383838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solidFill>
                  <a:srgbClr val="38383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Решения </a:t>
            </a:r>
            <a:r>
              <a:rPr lang="ru-RU" sz="2000" dirty="0">
                <a:solidFill>
                  <a:srgbClr val="38383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сознательные являются предметом интереса не только психологов, но и экономистов. Они спроецировали общие человеческие качества на сугубо денежную сферу взаимоотношений. </a:t>
            </a:r>
            <a:endParaRPr lang="ru-RU" sz="2000" dirty="0" smtClean="0">
              <a:solidFill>
                <a:srgbClr val="383838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solidFill>
                  <a:srgbClr val="38383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Большинство </a:t>
            </a:r>
            <a:r>
              <a:rPr lang="ru-RU" sz="2000" dirty="0">
                <a:solidFill>
                  <a:srgbClr val="38383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специалистов выделяют три основных этапа принятия решения: </a:t>
            </a:r>
            <a:endParaRPr lang="ru-RU" sz="2000" dirty="0" smtClean="0">
              <a:solidFill>
                <a:srgbClr val="383838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solidFill>
                  <a:srgbClr val="38383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определение </a:t>
            </a:r>
            <a:r>
              <a:rPr lang="ru-RU" sz="2000" dirty="0">
                <a:solidFill>
                  <a:srgbClr val="38383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цели; </a:t>
            </a:r>
            <a:endParaRPr lang="ru-RU" sz="2000" dirty="0" smtClean="0">
              <a:solidFill>
                <a:srgbClr val="383838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solidFill>
                  <a:srgbClr val="38383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подбор </a:t>
            </a:r>
            <a:r>
              <a:rPr lang="ru-RU" sz="2000" dirty="0">
                <a:solidFill>
                  <a:srgbClr val="38383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альтернатив</a:t>
            </a:r>
            <a:r>
              <a:rPr lang="ru-RU" sz="2000" dirty="0" smtClean="0">
                <a:solidFill>
                  <a:srgbClr val="38383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r>
              <a:rPr lang="ru-RU" sz="2000" dirty="0" smtClean="0">
                <a:solidFill>
                  <a:srgbClr val="38383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solidFill>
                  <a:srgbClr val="38383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выбор лучшего варианта.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194" name="Picture 2" descr="https://phonoteka.org/uploads/posts/2021-05/1619826861_15-phonoteka_org-p-fon-dlya-prezentatsii-delovoe-obshchenie-2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3517" y="900073"/>
            <a:ext cx="3173442" cy="31734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63009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850255" y="99225"/>
            <a:ext cx="7248009" cy="729308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/>
          <a:p>
            <a:pPr algn="ctr"/>
            <a:endParaRPr lang="ru-RU" sz="28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322498" y="271281"/>
            <a:ext cx="532249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 принимать решение принятия решений</a:t>
            </a:r>
            <a:endParaRPr lang="ru-RU" sz="28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841629" y="1069047"/>
            <a:ext cx="7735019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 определить цель</a:t>
            </a:r>
            <a:r>
              <a:rPr lang="ru-RU" sz="20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</a:p>
          <a:p>
            <a:r>
              <a:rPr lang="ru-RU" sz="2000" dirty="0" smtClean="0">
                <a:solidFill>
                  <a:srgbClr val="38383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solidFill>
                  <a:srgbClr val="38383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Финансовая цель должна быть конкретной, реалистичной и с определённым горизонтом, то есть иметь чётко поставленный срок выполнения.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841629" y="2392486"/>
            <a:ext cx="7605624" cy="193899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r>
              <a:rPr lang="ru-RU" sz="2000" dirty="0">
                <a:solidFill>
                  <a:srgbClr val="38383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Например: хочу базовую модель смартфона стоимостью не более 6000 рублей через 6 месяцев. Это ПРАВИЛЬНАЯ постановка цели. </a:t>
            </a:r>
            <a:endParaRPr lang="ru-RU" sz="2000" dirty="0" smtClean="0">
              <a:solidFill>
                <a:srgbClr val="383838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solidFill>
                  <a:srgbClr val="38383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Она </a:t>
            </a:r>
            <a:r>
              <a:rPr lang="ru-RU" sz="2000" dirty="0">
                <a:solidFill>
                  <a:srgbClr val="38383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конкретна: хочу смартфон. </a:t>
            </a:r>
            <a:endParaRPr lang="ru-RU" sz="2000" dirty="0" smtClean="0">
              <a:solidFill>
                <a:srgbClr val="383838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solidFill>
                  <a:srgbClr val="38383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Она </a:t>
            </a:r>
            <a:r>
              <a:rPr lang="ru-RU" sz="2000" dirty="0">
                <a:solidFill>
                  <a:srgbClr val="38383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реалистична: хочу базовую модель (продвинутых и более дорогих смартфоном много, но я их не могу себе позволить). </a:t>
            </a:r>
            <a:endParaRPr lang="ru-RU" sz="2000" dirty="0" smtClean="0">
              <a:solidFill>
                <a:srgbClr val="383838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solidFill>
                  <a:srgbClr val="38383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Она </a:t>
            </a:r>
            <a:r>
              <a:rPr lang="ru-RU" sz="2000" dirty="0">
                <a:solidFill>
                  <a:srgbClr val="38383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имеет чётко обозначенный горизонт: 6 месяцев.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Picture 6" descr="https://pbs.twimg.com/media/E3YLQGVWEAQVM8v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5240" y="828533"/>
            <a:ext cx="3192792" cy="35695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80763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850255" y="99225"/>
            <a:ext cx="7248009" cy="729308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/>
          <a:p>
            <a:pPr algn="ctr"/>
            <a:endParaRPr lang="ru-RU" sz="28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322498" y="271281"/>
            <a:ext cx="532249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 принимать решение принятия решений</a:t>
            </a:r>
            <a:endParaRPr lang="ru-RU" sz="28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841629" y="1069047"/>
            <a:ext cx="7735019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 определить цель</a:t>
            </a:r>
            <a:r>
              <a:rPr lang="ru-RU" sz="20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</a:p>
          <a:p>
            <a:r>
              <a:rPr lang="ru-RU" sz="2000" dirty="0" smtClean="0">
                <a:solidFill>
                  <a:srgbClr val="38383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solidFill>
                  <a:srgbClr val="38383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Финансовая цель должна быть конкретной, реалистичной и с определённым горизонтом, то есть иметь чётко поставленный срок выполнения.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841628" y="2392486"/>
            <a:ext cx="7256635" cy="163121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r>
              <a:rPr lang="ru-RU" sz="2000" dirty="0">
                <a:solidFill>
                  <a:srgbClr val="38383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Можно сказать и по-другому: когда у меня будут деньги, я куплю себе самую последнюю модель смартфона известной марки. </a:t>
            </a:r>
            <a:endParaRPr lang="ru-RU" sz="2000" dirty="0" smtClean="0">
              <a:solidFill>
                <a:srgbClr val="383838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solidFill>
                  <a:srgbClr val="38383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Это </a:t>
            </a:r>
            <a:r>
              <a:rPr lang="ru-RU" sz="2000" dirty="0">
                <a:solidFill>
                  <a:srgbClr val="38383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ПРАВИЛЬНАЯ постановка цели. </a:t>
            </a:r>
            <a:endParaRPr lang="ru-RU" sz="2000" dirty="0" smtClean="0">
              <a:solidFill>
                <a:srgbClr val="383838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solidFill>
                  <a:srgbClr val="38383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Она </a:t>
            </a:r>
            <a:r>
              <a:rPr lang="ru-RU" sz="2000" dirty="0">
                <a:solidFill>
                  <a:srgbClr val="38383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имеет срока, она неконкретна, и реалистичной её тоже не назовёшь.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 flipH="1">
            <a:off x="3841628" y="4218317"/>
            <a:ext cx="730398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Конкретность и реалистичность цели придется определять каждый раз заново. Эти характеристики очень индивидуальны. 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48" name="Picture 8" descr="https://im0-tub-ru.yandex.net/i?id=e94260d04dc84a673dd8e0a6091424a5&amp;n=1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1910" y="948906"/>
            <a:ext cx="3170636" cy="18032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" descr="https://stavropol.bezformata.com/content/image166746206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3635" y="3852586"/>
            <a:ext cx="2967186" cy="19385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27050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850255" y="99225"/>
            <a:ext cx="7248009" cy="729308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/>
          <a:p>
            <a:pPr algn="ctr"/>
            <a:endParaRPr lang="ru-RU" sz="28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322498" y="271281"/>
            <a:ext cx="532249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 принимать решение принятия решений</a:t>
            </a:r>
            <a:endParaRPr lang="ru-RU" sz="28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680074" y="1225388"/>
            <a:ext cx="7588370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горизонту </a:t>
            </a:r>
            <a:r>
              <a:rPr lang="ru-RU" sz="2000" dirty="0">
                <a:solidFill>
                  <a:srgbClr val="38383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цели можно разделить на три группы</a:t>
            </a:r>
            <a:r>
              <a:rPr lang="ru-RU" sz="2000" dirty="0" smtClean="0">
                <a:solidFill>
                  <a:srgbClr val="38383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2000" smtClean="0">
                <a:solidFill>
                  <a:srgbClr val="38383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ru-RU" sz="200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Краткосрочные </a:t>
            </a:r>
            <a:r>
              <a:rPr lang="ru-RU" sz="20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цели- </a:t>
            </a:r>
            <a:r>
              <a:rPr lang="ru-RU" sz="2000" dirty="0" smtClean="0">
                <a:solidFill>
                  <a:srgbClr val="38383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самые простые. Их горизонт - до </a:t>
            </a:r>
            <a:r>
              <a:rPr lang="ru-RU" sz="2000" dirty="0">
                <a:solidFill>
                  <a:srgbClr val="38383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одного года</a:t>
            </a:r>
            <a:r>
              <a:rPr lang="ru-RU" sz="2000" dirty="0" smtClean="0">
                <a:solidFill>
                  <a:srgbClr val="38383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Как правило, это текущие платежи и недорогие сезонные покупки. На такой период времени вполне реально спрогнозировать свои доходы и рассчитать свои расходы.  </a:t>
            </a:r>
          </a:p>
          <a:p>
            <a:r>
              <a:rPr lang="ru-RU" sz="20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Среднесрочные </a:t>
            </a:r>
            <a:r>
              <a:rPr lang="ru-RU" sz="20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цели- </a:t>
            </a:r>
            <a:r>
              <a:rPr lang="ru-RU" sz="2000" dirty="0">
                <a:solidFill>
                  <a:srgbClr val="38383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 года до пяти лет. </a:t>
            </a:r>
            <a:r>
              <a:rPr lang="ru-RU" sz="2000" dirty="0" smtClean="0">
                <a:solidFill>
                  <a:srgbClr val="38383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 это время вы можете получить новую специальность, поменять работу, переехать в другой город, обзавестись семьей. Ваши накопления могут увеличиться за счет удачных инвестиций, или, наоборот, обесцениться из-за инфляции.</a:t>
            </a:r>
          </a:p>
          <a:p>
            <a:r>
              <a:rPr lang="ru-RU" sz="20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Долгосрочные </a:t>
            </a:r>
            <a:r>
              <a:rPr lang="ru-RU" sz="20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цели-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самые сложные. Их горизонт- </a:t>
            </a:r>
            <a:r>
              <a:rPr lang="ru-RU" sz="2000" dirty="0" smtClean="0">
                <a:solidFill>
                  <a:srgbClr val="38383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 </a:t>
            </a:r>
            <a:r>
              <a:rPr lang="ru-RU" sz="2000" dirty="0">
                <a:solidFill>
                  <a:srgbClr val="38383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пяти лет и выше</a:t>
            </a:r>
            <a:r>
              <a:rPr lang="ru-RU" sz="2000" dirty="0" smtClean="0">
                <a:solidFill>
                  <a:srgbClr val="38383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Обычно это крупные приобретения, которые требуют тщательного стратегического планирования. За это время в нашей жизни может поменяться абсолютно все. Но если вы не будете ставить перед собой долгосрочные цели, то рискуете ничего никогда не достичь.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69763" y="983412"/>
            <a:ext cx="2957043" cy="2273914"/>
          </a:xfrm>
          <a:prstGeom prst="rect">
            <a:avLst/>
          </a:prstGeom>
        </p:spPr>
      </p:pic>
      <p:pic>
        <p:nvPicPr>
          <p:cNvPr id="7" name="Picture 2" descr="https://stavropol.bezformata.com/content/image166746206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9620" y="3887655"/>
            <a:ext cx="2967186" cy="19385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58609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850255" y="99225"/>
            <a:ext cx="7248009" cy="729308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/>
          <a:p>
            <a:pPr algn="ctr"/>
            <a:endParaRPr lang="ru-RU" sz="28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322498" y="271281"/>
            <a:ext cx="532249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 принимать решение принятия решений</a:t>
            </a:r>
            <a:endParaRPr lang="ru-RU" sz="28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588589" y="1057559"/>
            <a:ext cx="7944928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solidFill>
                  <a:srgbClr val="38383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Большинство </a:t>
            </a:r>
            <a:r>
              <a:rPr lang="ru-RU" sz="2000" dirty="0">
                <a:solidFill>
                  <a:srgbClr val="38383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специалистов выделяют три основных этапа принятия решения: </a:t>
            </a:r>
            <a:endParaRPr lang="ru-RU" sz="2000" dirty="0" smtClean="0">
              <a:solidFill>
                <a:srgbClr val="383838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solidFill>
                  <a:srgbClr val="38383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определение </a:t>
            </a:r>
            <a:r>
              <a:rPr lang="ru-RU" sz="2000" dirty="0">
                <a:solidFill>
                  <a:srgbClr val="38383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цели; </a:t>
            </a:r>
            <a:endParaRPr lang="ru-RU" sz="2000" dirty="0" smtClean="0">
              <a:solidFill>
                <a:srgbClr val="383838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solidFill>
                  <a:srgbClr val="38383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подбор </a:t>
            </a:r>
            <a:r>
              <a:rPr lang="ru-RU" sz="2000" dirty="0">
                <a:solidFill>
                  <a:srgbClr val="38383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альтернатив</a:t>
            </a:r>
            <a:r>
              <a:rPr lang="ru-RU" sz="2000" dirty="0" smtClean="0">
                <a:solidFill>
                  <a:srgbClr val="38383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r>
              <a:rPr lang="ru-RU" sz="2000" dirty="0" smtClean="0">
                <a:solidFill>
                  <a:srgbClr val="38383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solidFill>
                  <a:srgbClr val="38383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выбор лучшего варианта.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588589" y="2688775"/>
            <a:ext cx="8169215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 </a:t>
            </a:r>
            <a:r>
              <a:rPr lang="ru-RU" sz="20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подобрать альтернативы? </a:t>
            </a:r>
            <a:endParaRPr lang="ru-RU" sz="2000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solidFill>
                  <a:srgbClr val="38383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Иногда сделать выбор очень просто: если есть два напитка, чай и кофе и надо выбрать один из них. Но если вам предлагают десять сортов чая и столько же вариантов приготовления кофе, то надо хотя бы прочитать меню. Информация об ассортименте даст вам возможность выбрать самый вкусный напиток. Точно таким же должен быть и подход при принятии любого финансового решения. </a:t>
            </a:r>
          </a:p>
          <a:p>
            <a:r>
              <a:rPr lang="ru-RU" sz="2000" dirty="0" smtClean="0">
                <a:solidFill>
                  <a:srgbClr val="38383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Перед </a:t>
            </a:r>
            <a:r>
              <a:rPr lang="ru-RU" sz="2000" dirty="0">
                <a:solidFill>
                  <a:srgbClr val="38383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тем как совершать любую покупку, надо собрать как можно больше полезной информации из максимального количества источников. Это может быть Интернет, журналы, мнения друзей и многое другое. Собранную информацию необходимо структурировать.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2294" name="Picture 6" descr="https://catherineasquithgallery.com/uploads/posts/2021-02/1613636117_24-p-fon-dlya-prezentatsii-sobranie-25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06237" y="1057559"/>
            <a:ext cx="2888411" cy="3675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73787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850255" y="99225"/>
            <a:ext cx="7248009" cy="729308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/>
          <a:p>
            <a:pPr algn="ctr"/>
            <a:endParaRPr lang="ru-RU" sz="28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322498" y="271281"/>
            <a:ext cx="532249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 принимать решение принятия решений</a:t>
            </a:r>
            <a:endParaRPr lang="ru-RU" sz="28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545456" y="1000589"/>
            <a:ext cx="8169215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 </a:t>
            </a:r>
            <a:r>
              <a:rPr lang="ru-RU" sz="20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подобрать альтернативы? </a:t>
            </a:r>
            <a:endParaRPr lang="ru-RU" sz="2000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660473" y="1397444"/>
            <a:ext cx="7950681" cy="347787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r>
              <a:rPr lang="ru-RU" sz="2000" dirty="0">
                <a:solidFill>
                  <a:srgbClr val="38383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Например, если ваша цель – смартфон, то нужно: </a:t>
            </a:r>
            <a:endParaRPr lang="ru-RU" sz="2000" dirty="0" smtClean="0">
              <a:solidFill>
                <a:srgbClr val="383838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solidFill>
                  <a:srgbClr val="38383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определить </a:t>
            </a:r>
            <a:r>
              <a:rPr lang="ru-RU" sz="2000" dirty="0">
                <a:solidFill>
                  <a:srgbClr val="38383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характеристики, по которым вы будете сравнивать различные смартфоны: функциональность, надёжность, ёмкость аккумулятора, удобство. внешний вид и т.д.; </a:t>
            </a:r>
            <a:endParaRPr lang="ru-RU" sz="2000" dirty="0" smtClean="0">
              <a:solidFill>
                <a:srgbClr val="383838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solidFill>
                  <a:srgbClr val="38383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sz="2000" dirty="0">
                <a:solidFill>
                  <a:srgbClr val="38383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задать ограничения, которым должен удовлетворять ваш смартфон, например он должен иметь сенсорный экран с диагональю не мене 4 дюймов и поддерживать стандарт связи последнего поколения; </a:t>
            </a:r>
            <a:endParaRPr lang="ru-RU" sz="2000" dirty="0" smtClean="0">
              <a:solidFill>
                <a:srgbClr val="383838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solidFill>
                  <a:srgbClr val="38383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ru-RU" sz="2000" dirty="0">
                <a:solidFill>
                  <a:srgbClr val="38383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оценить характеристики тех смартфонов, которые удовлетворяют ограничениям, а те модели, которые не укладываются в бюджет, имеют маленький экран и не поддерживают стандарт связи последнего поколения, можно просто игнорировать.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637925" y="5047375"/>
            <a:ext cx="7984276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итоге у вас останется всего несколько альтернатив, и для каждой из них – информация о наиболее важных характеристиках. Эту информацию можно занести в табличку, как это часто делается в сравнительных обзорах смартфонов, ноутбуков и других потребительских товаров.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Picture 18" descr="https://media.istockphoto.com/vectors/businessman-in-front-of-a-lot-of-arrows-does-not-know-which-to-choose-vector-id1223297735?k=6&amp;m=1223297735&amp;s=612x612&amp;w=0&amp;h=xFIyX77QbtQlOho0BhDXKWSNoMw7mYm5CFXxtaYttWI=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4499087"/>
            <a:ext cx="3452074" cy="21795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412" name="Picture 4" descr="https://i.pinimg.com/originals/e5/72/73/e57273ac6a1c339e363995bc4c5a3667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5660" y="844170"/>
            <a:ext cx="2876527" cy="28261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Рисунок 11" descr="https://www.clipartmax.com/png/full/201-2013896_we-get-it-covered-cell-phone-repair-and-accessories-cell-phone-repair.pn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62992" y="3670359"/>
            <a:ext cx="815717" cy="136256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519712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850255" y="99225"/>
            <a:ext cx="7248009" cy="729308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/>
          <a:p>
            <a:pPr algn="ctr"/>
            <a:endParaRPr lang="ru-RU" sz="28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322498" y="271281"/>
            <a:ext cx="532249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 принимать решение принятия решений</a:t>
            </a:r>
            <a:endParaRPr lang="ru-RU" sz="28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512387" y="943046"/>
            <a:ext cx="7944928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solidFill>
                  <a:srgbClr val="38383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Большинство </a:t>
            </a:r>
            <a:r>
              <a:rPr lang="ru-RU" sz="2000" dirty="0">
                <a:solidFill>
                  <a:srgbClr val="38383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специалистов выделяют три основных этапа принятия решения: </a:t>
            </a:r>
            <a:endParaRPr lang="ru-RU" sz="2000" dirty="0" smtClean="0">
              <a:solidFill>
                <a:srgbClr val="383838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solidFill>
                  <a:srgbClr val="38383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определение </a:t>
            </a:r>
            <a:r>
              <a:rPr lang="ru-RU" sz="2000" dirty="0">
                <a:solidFill>
                  <a:srgbClr val="38383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цели; </a:t>
            </a:r>
            <a:endParaRPr lang="ru-RU" sz="2000" dirty="0" smtClean="0">
              <a:solidFill>
                <a:srgbClr val="383838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solidFill>
                  <a:srgbClr val="38383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подбор </a:t>
            </a:r>
            <a:r>
              <a:rPr lang="ru-RU" sz="2000" dirty="0">
                <a:solidFill>
                  <a:srgbClr val="38383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альтернатив</a:t>
            </a:r>
            <a:r>
              <a:rPr lang="ru-RU" sz="2000" dirty="0" smtClean="0">
                <a:solidFill>
                  <a:srgbClr val="38383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r>
              <a:rPr lang="ru-RU" sz="2000" dirty="0" smtClean="0">
                <a:solidFill>
                  <a:srgbClr val="38383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solidFill>
                  <a:srgbClr val="38383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выбор лучшего варианта.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512387" y="2485331"/>
            <a:ext cx="7666009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 выбрать лучший вариант? </a:t>
            </a:r>
            <a:endParaRPr lang="ru-RU" sz="2000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solidFill>
                  <a:srgbClr val="38383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Все </a:t>
            </a:r>
            <a:r>
              <a:rPr lang="ru-RU" sz="2000" dirty="0">
                <a:solidFill>
                  <a:srgbClr val="38383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подходящие вам варианты уже отброшены, остались только те, которые в принципе вас устраивают. </a:t>
            </a:r>
            <a:endParaRPr lang="ru-RU" sz="2000" dirty="0" smtClean="0">
              <a:solidFill>
                <a:srgbClr val="383838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solidFill>
                  <a:srgbClr val="38383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Теперь </a:t>
            </a:r>
            <a:r>
              <a:rPr lang="ru-RU" sz="2000" dirty="0">
                <a:solidFill>
                  <a:srgbClr val="38383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ваша задача- выбрать из оставшихся вариантов тот, который даст наилучший результат с учётом ваших предпочтений. </a:t>
            </a:r>
            <a:endParaRPr lang="ru-RU" sz="2000" dirty="0" smtClean="0">
              <a:solidFill>
                <a:srgbClr val="383838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solidFill>
                  <a:srgbClr val="38383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Вначале </a:t>
            </a:r>
            <a:r>
              <a:rPr lang="ru-RU" sz="2000" dirty="0">
                <a:solidFill>
                  <a:srgbClr val="38383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нужно определить свои приоритеты, выстроив характеристики в порядке убывания важности. </a:t>
            </a:r>
            <a:endParaRPr lang="ru-RU" sz="2000" dirty="0" smtClean="0">
              <a:solidFill>
                <a:srgbClr val="383838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solidFill>
                  <a:srgbClr val="38383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Затем </a:t>
            </a:r>
            <a:r>
              <a:rPr lang="ru-RU" sz="2000" dirty="0">
                <a:solidFill>
                  <a:srgbClr val="38383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 сможете сравнить варианты на основе совокупности всех характеристик с учётом ваших приоритетов.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4338" name="Picture 2" descr="https://im0-tub-ru.yandex.net/i?id=11df18f5d63386feb796579e8c919833-l&amp;n=13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343"/>
          <a:stretch/>
        </p:blipFill>
        <p:spPr bwMode="auto">
          <a:xfrm>
            <a:off x="181154" y="943046"/>
            <a:ext cx="3052314" cy="32635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8" descr="https://ucare.timepad.ru/b093ee6a-87d2-4890-8711-8fc86983f172/poster_event_275529.jpg"/>
          <p:cNvPicPr/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390132" y="5287755"/>
            <a:ext cx="5159310" cy="1319841"/>
          </a:xfrm>
          <a:prstGeom prst="rect">
            <a:avLst/>
          </a:prstGeom>
          <a:noFill/>
          <a:extLst/>
        </p:spPr>
      </p:pic>
    </p:spTree>
    <p:extLst>
      <p:ext uri="{BB962C8B-B14F-4D97-AF65-F5344CB8AC3E}">
        <p14:creationId xmlns:p14="http://schemas.microsoft.com/office/powerpoint/2010/main" val="3003184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850255" y="64719"/>
            <a:ext cx="7726394" cy="729308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/>
          <a:p>
            <a:pPr algn="ctr"/>
            <a:endParaRPr lang="ru-RU" sz="28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048662" y="193643"/>
            <a:ext cx="752798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 принимать решения, связанные с деньгами принятия решений</a:t>
            </a:r>
            <a:endParaRPr lang="ru-RU" sz="28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591462" y="1048933"/>
            <a:ext cx="7666010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solidFill>
                  <a:srgbClr val="38383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Такой </a:t>
            </a:r>
            <a:r>
              <a:rPr lang="ru-RU" sz="2000" dirty="0">
                <a:solidFill>
                  <a:srgbClr val="38383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подход к принятию решения, состоящий из трёх этапов, касается не только предметов, которые мы хотим приобрести, но и денег, необходимых для покупки. </a:t>
            </a:r>
            <a:endParaRPr lang="ru-RU" sz="2000" dirty="0" smtClean="0">
              <a:solidFill>
                <a:srgbClr val="383838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solidFill>
                  <a:srgbClr val="38383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Деньги </a:t>
            </a:r>
            <a:r>
              <a:rPr lang="ru-RU" sz="2000" dirty="0">
                <a:solidFill>
                  <a:srgbClr val="38383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нас - такая же цель, как планшет или автомобиль. </a:t>
            </a:r>
            <a:endParaRPr lang="ru-RU" sz="2000" dirty="0" smtClean="0">
              <a:solidFill>
                <a:srgbClr val="383838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solidFill>
                  <a:srgbClr val="38383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Она </a:t>
            </a:r>
            <a:r>
              <a:rPr lang="ru-RU" sz="2000" dirty="0">
                <a:solidFill>
                  <a:srgbClr val="38383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должна быть </a:t>
            </a:r>
            <a:endParaRPr lang="ru-RU" sz="2000" dirty="0" smtClean="0">
              <a:solidFill>
                <a:srgbClr val="383838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solidFill>
                  <a:srgbClr val="38383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конкретной </a:t>
            </a:r>
            <a:r>
              <a:rPr lang="ru-RU" sz="2000" dirty="0">
                <a:solidFill>
                  <a:srgbClr val="38383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(какая сумма мне нужна</a:t>
            </a:r>
            <a:r>
              <a:rPr lang="ru-RU" sz="2000" dirty="0" smtClean="0">
                <a:solidFill>
                  <a:srgbClr val="38383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),</a:t>
            </a:r>
          </a:p>
          <a:p>
            <a:r>
              <a:rPr lang="ru-RU" sz="2000" dirty="0" smtClean="0">
                <a:solidFill>
                  <a:srgbClr val="38383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реалистичной </a:t>
            </a:r>
            <a:r>
              <a:rPr lang="ru-RU" sz="2000" dirty="0">
                <a:solidFill>
                  <a:srgbClr val="38383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 как соотносится моё желание накопить деньги с моими возможностями их заработать), </a:t>
            </a:r>
            <a:endParaRPr lang="ru-RU" sz="2000" dirty="0" smtClean="0">
              <a:solidFill>
                <a:srgbClr val="383838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solidFill>
                  <a:srgbClr val="38383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</a:t>
            </a:r>
            <a:r>
              <a:rPr lang="ru-RU" sz="2000" dirty="0">
                <a:solidFill>
                  <a:srgbClr val="38383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определённым горизонтом ( когда я планирую совершить покупку).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6388" name="Picture 4" descr="https://s3bank.ru/wp-content/uploads/2018/05/Kredit-s-ploxoj-kreditnoj-istoriej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17483" y="3976479"/>
            <a:ext cx="5583791" cy="2571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Рисунок 10" descr="https://www.clipartmax.com/png/full/0-5506_money-clip-art-free-clipart-images-transparent-background-money-clipart.pn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4519" y="1273219"/>
            <a:ext cx="2751050" cy="1366463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Рисунок 11" descr="https://static.tildacdn.com/tild6364-3830-4036-b862-376133383664/817-8174451_coins-cl.pn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61968" y="5262147"/>
            <a:ext cx="1985010" cy="137096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148432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850255" y="64719"/>
            <a:ext cx="7726394" cy="729308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/>
          <a:p>
            <a:pPr algn="ctr"/>
            <a:endParaRPr lang="ru-RU" sz="28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048662" y="193643"/>
            <a:ext cx="752798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 принимать решения, связанные с деньгами принятия решений</a:t>
            </a:r>
            <a:endParaRPr lang="ru-RU" sz="28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694980" y="932014"/>
            <a:ext cx="7743646" cy="347787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r>
              <a:rPr lang="ru-RU" sz="2000" dirty="0">
                <a:solidFill>
                  <a:srgbClr val="38383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Подбирая варианты, надо решить, каким образом я хочу получить ту сумму денег, которую наметил. </a:t>
            </a:r>
            <a:endParaRPr lang="ru-RU" sz="2000" dirty="0" smtClean="0">
              <a:solidFill>
                <a:srgbClr val="383838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solidFill>
                  <a:srgbClr val="38383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Например</a:t>
            </a:r>
            <a:r>
              <a:rPr lang="ru-RU" sz="2000" dirty="0">
                <a:solidFill>
                  <a:srgbClr val="38383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Я могу каждую неделю откладывать по 300 рублей. </a:t>
            </a:r>
            <a:endParaRPr lang="ru-RU" sz="2000" dirty="0" smtClean="0">
              <a:solidFill>
                <a:srgbClr val="383838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solidFill>
                  <a:srgbClr val="38383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 </a:t>
            </a:r>
            <a:r>
              <a:rPr lang="ru-RU" sz="2000" dirty="0">
                <a:solidFill>
                  <a:srgbClr val="38383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тогда придётся отложить покупку на несколько месяцев. </a:t>
            </a:r>
            <a:endParaRPr lang="ru-RU" sz="2000" dirty="0" smtClean="0">
              <a:solidFill>
                <a:srgbClr val="383838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solidFill>
                  <a:srgbClr val="38383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 </a:t>
            </a:r>
            <a:r>
              <a:rPr lang="ru-RU" sz="2000" dirty="0">
                <a:solidFill>
                  <a:srgbClr val="38383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могу попросить денег взаймы у друзей, причём без процентов. </a:t>
            </a:r>
            <a:r>
              <a:rPr lang="ru-RU" sz="2000" dirty="0" smtClean="0">
                <a:solidFill>
                  <a:srgbClr val="38383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Но </a:t>
            </a:r>
            <a:r>
              <a:rPr lang="ru-RU" sz="2000" dirty="0">
                <a:solidFill>
                  <a:srgbClr val="38383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 должен понимать, что могу с ними поссориться, если задержу возврат долга. </a:t>
            </a:r>
            <a:endParaRPr lang="ru-RU" sz="2000" dirty="0" smtClean="0">
              <a:solidFill>
                <a:srgbClr val="383838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solidFill>
                  <a:srgbClr val="38383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 </a:t>
            </a:r>
            <a:r>
              <a:rPr lang="ru-RU" sz="2000" dirty="0">
                <a:solidFill>
                  <a:srgbClr val="38383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могу скооперироваться с друзьями и купить в складчину. Но тогда эта вещь будет принадлежать не только мне. </a:t>
            </a:r>
            <a:endParaRPr lang="ru-RU" sz="2000" dirty="0" smtClean="0">
              <a:solidFill>
                <a:srgbClr val="383838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solidFill>
                  <a:srgbClr val="38383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Оценив </a:t>
            </a:r>
            <a:r>
              <a:rPr lang="ru-RU" sz="2000" dirty="0">
                <a:solidFill>
                  <a:srgbClr val="38383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все плюсы и минусы разных вариантов, вам нужно выбрать тот способ, который приведёт вас к желанной цели.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5362" name="Picture 2" descr="https://kursoviks.com.ua/d/instrumenty-mezhdunarodnogo-finansovogo-rynka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643886" y="4547876"/>
            <a:ext cx="5518030" cy="22176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6" descr="https://extrobank.ru/wp-content/uploads/2018/12/2cbad039f1e5cff824b8bfa952b328b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0256" y="4528868"/>
            <a:ext cx="2829375" cy="14376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4" descr="https://vuzopedia.ru/storage/app/uploads/public/5ba/4c4/2db/5ba4c42db5376108879460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88342" y="932014"/>
            <a:ext cx="2891290" cy="34286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74183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https://englishforbeginner.ru/wp-content/uploads/2018/12/freevector-businesspeople-layout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476446" y="2514600"/>
            <a:ext cx="8335372" cy="41493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0550" y="1052423"/>
            <a:ext cx="2734574" cy="2924355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3931206" y="228224"/>
            <a:ext cx="7425852" cy="1079569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/>
          <a:p>
            <a:pPr algn="ctr"/>
            <a:endParaRPr lang="ru-RU" sz="28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830790" y="228224"/>
            <a:ext cx="6291479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Проверочные вопросы </a:t>
            </a:r>
            <a:r>
              <a:rPr lang="ru-RU" sz="2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</a:t>
            </a:r>
            <a:r>
              <a:rPr lang="ru-RU" sz="2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теме: </a:t>
            </a:r>
            <a:endParaRPr lang="ru-RU" sz="2800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«</a:t>
            </a:r>
            <a:r>
              <a:rPr lang="ru-RU" sz="2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Человеческий капитал»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3476446" y="1610399"/>
            <a:ext cx="833537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 входит в понятие человеческий капитал?</a:t>
            </a:r>
          </a:p>
          <a:p>
            <a:r>
              <a:rPr lang="ru-RU" sz="20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Почему человеческий капитал считается наиболее важным активом человека?</a:t>
            </a:r>
            <a:endParaRPr lang="ru-RU" sz="20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6220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850255" y="64719"/>
            <a:ext cx="7726394" cy="729308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/>
          <a:p>
            <a:pPr algn="ctr"/>
            <a:endParaRPr lang="ru-RU" sz="28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048662" y="193643"/>
            <a:ext cx="752798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Домашнее задание</a:t>
            </a:r>
            <a:endParaRPr lang="ru-RU" sz="28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669101" y="1093973"/>
            <a:ext cx="7786777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383838"/>
                </a:solidFill>
                <a:latin typeface="Open Sans"/>
              </a:rPr>
              <a:t> </a:t>
            </a:r>
            <a:r>
              <a:rPr lang="ru-RU" sz="20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Используя схему принятия решения, спланировать покупку какой-то вещи. </a:t>
            </a:r>
            <a:endParaRPr lang="ru-RU" sz="2000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</a:t>
            </a:r>
            <a:r>
              <a:rPr lang="ru-RU" sz="20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этом необходимо чётко сформулировать цель, подобрать альтернативу и принять мотивированное решение. </a:t>
            </a:r>
            <a:endParaRPr lang="ru-RU" sz="2000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Такой </a:t>
            </a:r>
            <a:r>
              <a:rPr lang="ru-RU" sz="20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же алгоритм необходимо создать для аккумулирования </a:t>
            </a:r>
            <a:r>
              <a:rPr lang="ru-RU" sz="20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20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суммы, необходимой для покупки.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84028" y="1140139"/>
            <a:ext cx="3076757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Аккумуляция средств – это процесс накопления собственных или привлеченных денежных средств с целью извлечения коммерческой выгоды, путем временного предоставления этих средств нуждающимся под определенный процент.</a:t>
            </a:r>
          </a:p>
        </p:txBody>
      </p:sp>
      <p:pic>
        <p:nvPicPr>
          <p:cNvPr id="9" name="Picture 4" descr="https://vuzopedia.ru/storage/app/uploads/public/5ba/4c4/2db/5ba4c42db5376108879460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530860" y="2952254"/>
            <a:ext cx="4229820" cy="37381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60395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819107" y="138024"/>
            <a:ext cx="7410090" cy="1323439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внимание,</a:t>
            </a:r>
          </a:p>
          <a:p>
            <a:pPr algn="ctr"/>
            <a:r>
              <a:rPr lang="ru-RU" sz="4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удачи вам и вашим финансам!</a:t>
            </a:r>
            <a:endParaRPr lang="ru-RU" sz="40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Picture 8" descr="https://webliberty.ru/wp-content/uploads/2010/10/unikalnyi-content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95110" y="1568631"/>
            <a:ext cx="6034087" cy="4911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4" descr="https://thumbs.dreamstime.com/b/%D0%B8%D0%B7%D0%BE-%D0%B8%D1%80%D0%BE%D0%B2%D0%B0%D0%BD%D0%BD%D1%8B%D0%B9-%D0%BA%D0%BD%D0%B8%D0%B3%D0%B0%D0%BC%D0%B8-%D1%81%D1%82%D0%BE%D0%B3-%D1%81%D0%B5%D1%80%D0%B8%D0%B8-6769678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1018" y="885211"/>
            <a:ext cx="3041140" cy="2078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86481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588588" y="1086928"/>
            <a:ext cx="815196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1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Чумаченко В.В., Горяев А.П. «Основы финансовой грамотности» - учебное пособие для общеобразовательных организаций, 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М. «Просвещение», 2017г.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2" descr="https://i.pinimg.com/originals/c4/f1/31/c4f1316a793b52a5a855301a453559cb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7683" y="1086928"/>
            <a:ext cx="2771370" cy="21137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4563375" y="103519"/>
            <a:ext cx="4477108" cy="523220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Используемые материалы</a:t>
            </a:r>
            <a:endParaRPr lang="ru-RU" sz="28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94370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545457" y="1181667"/>
            <a:ext cx="665959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Много ли вам приходится принимать решений? </a:t>
            </a:r>
            <a:endParaRPr lang="ru-RU" sz="2000" b="1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0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Приведите </a:t>
            </a:r>
            <a:r>
              <a:rPr lang="ru-RU" sz="20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конкретные примеры простых и сложных решений. </a:t>
            </a:r>
            <a:endParaRPr lang="ru-RU" sz="2000" b="1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000" b="1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 </a:t>
            </a:r>
            <a:r>
              <a:rPr lang="ru-RU" sz="20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 обычно принимаете решения?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850255" y="133732"/>
            <a:ext cx="7248009" cy="729308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/>
          <a:p>
            <a:pPr algn="ctr"/>
            <a:endParaRPr lang="ru-RU" sz="28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 flipH="1">
            <a:off x="5803686" y="194116"/>
            <a:ext cx="354287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Принятие решений</a:t>
            </a:r>
            <a:endParaRPr lang="ru-RU" sz="28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https://shareslide.ru/img/thumbs/79992d4bf846e65517929f8b02a3d577-800x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86265" y="840422"/>
            <a:ext cx="3246106" cy="22802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sun9-56.userapi.com/c851020/v851020235/b4f07/QsoOnloKQ-A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45457" y="3976251"/>
            <a:ext cx="8212347" cy="2065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22731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71336" y="1012774"/>
            <a:ext cx="814333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i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Где </a:t>
            </a:r>
            <a:r>
              <a:rPr lang="ru-RU" sz="2000" b="1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бы вы не увидели успешный бизнес, знайте: кто-то принял смелое решение</a:t>
            </a:r>
            <a:r>
              <a:rPr lang="ru-RU" sz="2000" b="1" i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r"/>
            <a:r>
              <a:rPr lang="ru-RU" sz="2000" b="1" i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Питер </a:t>
            </a:r>
            <a:r>
              <a:rPr lang="ru-RU" sz="2000" b="1" i="1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Друкер</a:t>
            </a:r>
            <a:endParaRPr lang="ru-RU" sz="2000" b="1" i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850255" y="168237"/>
            <a:ext cx="7248009" cy="729308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/>
          <a:p>
            <a:pPr algn="ctr"/>
            <a:endParaRPr lang="ru-RU" sz="28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 flipH="1">
            <a:off x="5803686" y="194116"/>
            <a:ext cx="354287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Принятие решений</a:t>
            </a:r>
            <a:endParaRPr lang="ru-RU" sz="28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0" y="4297696"/>
            <a:ext cx="345056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Питер Фердинанд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Друкер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американский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учёный </a:t>
            </a:r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австрийского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происхождения; экономист, публицист, педагог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</a:p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один из самых влиятельных теоретиков менеджмента XX 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в. 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098" name="Picture 2" descr="https://i.pinimg.com/736x/dc/3b/85/dc3b85f236c9acc9dd6aabf4c443bff9--peter-drucker-successful-business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532" y="897545"/>
            <a:ext cx="2585283" cy="32526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3503453" y="1917001"/>
            <a:ext cx="8143336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Социологи подсчитали, что каждый день современный человек принимает около 10 000 решений. Они касаются абсолютно всех сторон жизни. Примерно в половине из них человек разочаровывается. Тогда он принимает решение изменить решение. И это тоже решение. Получается длинная цепочка, где каждое звено – выбор. 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Например, 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ыпить чай, или кофе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зять на прогулку зонт, или нет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хать автобусом, или взять такси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Это простые решения. От них зависит следующий момент жизни.</a:t>
            </a:r>
          </a:p>
          <a:p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Но есть решения более сложные, и они требуют размышлений. Их последствия нам кажутся более важными, чем результат выбора между чаем и кофе.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76976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71336" y="1012774"/>
            <a:ext cx="814333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i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Где </a:t>
            </a:r>
            <a:r>
              <a:rPr lang="ru-RU" sz="2000" b="1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бы вы не увидели успешный бизнес, знайте: кто-то принял смелое решение</a:t>
            </a:r>
            <a:r>
              <a:rPr lang="ru-RU" sz="2000" b="1" i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r"/>
            <a:r>
              <a:rPr lang="ru-RU" sz="2000" b="1" i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Питер </a:t>
            </a:r>
            <a:r>
              <a:rPr lang="ru-RU" sz="2000" b="1" i="1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Друкер</a:t>
            </a:r>
            <a:endParaRPr lang="ru-RU" sz="2000" b="1" i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850255" y="133731"/>
            <a:ext cx="7248009" cy="729308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/>
          <a:p>
            <a:pPr algn="ctr"/>
            <a:endParaRPr lang="ru-RU" sz="28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 flipH="1">
            <a:off x="5803686" y="194116"/>
            <a:ext cx="354287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Принятие решений</a:t>
            </a:r>
            <a:endParaRPr lang="ru-RU" sz="28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-60385" y="3730362"/>
            <a:ext cx="3850255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Питер Фердинанд </a:t>
            </a:r>
            <a:r>
              <a:rPr lang="ru-RU" b="1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Друкер</a:t>
            </a:r>
            <a:endParaRPr lang="ru-RU" b="1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Теоретик менеджмента. </a:t>
            </a:r>
          </a:p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Получил 19 докторских </a:t>
            </a:r>
          </a:p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степеней различных университетов за то, что научил менеджеров принимать эффективные решения для реализации поставленных целей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098" name="Picture 2" descr="https://i.pinimg.com/736x/dc/3b/85/dc3b85f236c9acc9dd6aabf4c443bff9--peter-drucker-successful-business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7698" y="897545"/>
            <a:ext cx="2248853" cy="28293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3503453" y="2028437"/>
            <a:ext cx="8143336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Считается, что самые главные решения человек принимает в возрасте от 15 до 35 лет. 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все они так или иначе связаны с деньгами. Да и сами деньги – ваш финансовый капитал, является объектом взвешенных решений. 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Сегодня наша жизнь так сильно связана с финансами, что способность принимать решения по управлению личными финансами становится необходимой для каждого человека.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 descr="https://i.ytimg.com/vi/yA8y7E3eaWQ/maxresdefault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023254" y="4341630"/>
            <a:ext cx="3691418" cy="20764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97823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79962" y="1145731"/>
            <a:ext cx="6935638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solidFill>
                  <a:srgbClr val="38383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Все </a:t>
            </a:r>
            <a:r>
              <a:rPr lang="ru-RU" sz="2000" dirty="0">
                <a:solidFill>
                  <a:srgbClr val="38383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решения, которые мы принимаем, можно разделить на три группы: </a:t>
            </a:r>
            <a:endParaRPr lang="ru-RU" sz="2000" dirty="0" smtClean="0">
              <a:solidFill>
                <a:srgbClr val="383838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мгновенные</a:t>
            </a:r>
            <a:r>
              <a:rPr lang="ru-RU" sz="20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endParaRPr lang="ru-RU" sz="2000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бессознательные</a:t>
            </a:r>
            <a:r>
              <a:rPr lang="ru-RU" sz="20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endParaRPr lang="ru-RU" sz="2000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сознательные</a:t>
            </a:r>
            <a:r>
              <a:rPr lang="ru-RU" sz="2000" dirty="0">
                <a:solidFill>
                  <a:srgbClr val="38383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sz="2000" dirty="0" smtClean="0">
              <a:solidFill>
                <a:srgbClr val="383838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solidFill>
                  <a:srgbClr val="38383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Разработчик </a:t>
            </a:r>
            <a:r>
              <a:rPr lang="ru-RU" sz="2000" dirty="0">
                <a:solidFill>
                  <a:srgbClr val="38383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школы стратегического менеджмента профессор Генри </a:t>
            </a:r>
            <a:r>
              <a:rPr lang="ru-RU" sz="2000" dirty="0" err="1">
                <a:solidFill>
                  <a:srgbClr val="38383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Минцберг</a:t>
            </a:r>
            <a:r>
              <a:rPr lang="ru-RU" sz="2000" dirty="0">
                <a:solidFill>
                  <a:srgbClr val="38383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назвал их так: </a:t>
            </a:r>
            <a:endParaRPr lang="ru-RU" sz="2000" dirty="0" smtClean="0">
              <a:solidFill>
                <a:srgbClr val="383838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>
                <a:solidFill>
                  <a:srgbClr val="38383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</a:t>
            </a:r>
            <a:r>
              <a:rPr lang="ru-RU" sz="2000" dirty="0" smtClean="0">
                <a:solidFill>
                  <a:srgbClr val="38383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гновенные -         </a:t>
            </a:r>
            <a:r>
              <a:rPr lang="ru-RU" sz="20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«сначала </a:t>
            </a:r>
            <a:r>
              <a:rPr lang="ru-RU" sz="20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делаю</a:t>
            </a:r>
            <a:r>
              <a:rPr lang="ru-RU" sz="20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 </a:t>
            </a:r>
          </a:p>
          <a:p>
            <a:r>
              <a:rPr lang="ru-RU" sz="2000" dirty="0">
                <a:solidFill>
                  <a:srgbClr val="38383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</a:t>
            </a:r>
            <a:r>
              <a:rPr lang="ru-RU" sz="2000" dirty="0" smtClean="0">
                <a:solidFill>
                  <a:srgbClr val="38383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ессознательные - </a:t>
            </a:r>
            <a:r>
              <a:rPr lang="ru-RU" sz="20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«сначала </a:t>
            </a:r>
            <a:r>
              <a:rPr lang="ru-RU" sz="20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вижу» </a:t>
            </a:r>
            <a:endParaRPr lang="ru-RU" sz="2000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>
                <a:solidFill>
                  <a:srgbClr val="38383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sz="2000" dirty="0" smtClean="0">
                <a:solidFill>
                  <a:srgbClr val="38383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ознательные -       </a:t>
            </a:r>
            <a:r>
              <a:rPr lang="ru-RU" sz="20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0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сначала думаю</a:t>
            </a:r>
            <a:r>
              <a:rPr lang="ru-RU" sz="20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».</a:t>
            </a:r>
          </a:p>
          <a:p>
            <a:endParaRPr lang="ru-RU" sz="2000" b="1" dirty="0" smtClean="0">
              <a:solidFill>
                <a:srgbClr val="383838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000" b="1" dirty="0">
              <a:solidFill>
                <a:srgbClr val="383838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solidFill>
                  <a:srgbClr val="38383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Какой из них самый надежный?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850255" y="99225"/>
            <a:ext cx="7248009" cy="729308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/>
          <a:p>
            <a:pPr algn="ctr"/>
            <a:endParaRPr lang="ru-RU" sz="28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322498" y="271281"/>
            <a:ext cx="532249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Какие бывают решения</a:t>
            </a:r>
            <a:endParaRPr lang="ru-RU" sz="28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122" name="Picture 2" descr="https://www.peoples.ru/science/economy/henry_mintzberg/mintzberg_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9404" y="863039"/>
            <a:ext cx="2471762" cy="34587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86264" y="4361996"/>
            <a:ext cx="3347049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2021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Генри </a:t>
            </a:r>
            <a:r>
              <a:rPr lang="ru-RU" b="1" dirty="0" err="1" smtClean="0">
                <a:solidFill>
                  <a:srgbClr val="2021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Минцберг</a:t>
            </a:r>
            <a:endParaRPr lang="ru-RU" b="1" dirty="0" smtClean="0">
              <a:solidFill>
                <a:srgbClr val="20212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 smtClean="0">
                <a:solidFill>
                  <a:srgbClr val="2021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профессор менеджмента</a:t>
            </a:r>
          </a:p>
          <a:p>
            <a:r>
              <a:rPr lang="ru-RU" b="1" dirty="0" smtClean="0">
                <a:solidFill>
                  <a:srgbClr val="2021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solidFill>
                  <a:srgbClr val="2021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Макгилльского</a:t>
            </a:r>
            <a:r>
              <a:rPr lang="ru-RU" b="1" dirty="0" smtClean="0">
                <a:solidFill>
                  <a:srgbClr val="2021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университета </a:t>
            </a:r>
          </a:p>
          <a:p>
            <a:r>
              <a:rPr lang="ru-RU" b="1" dirty="0" smtClean="0">
                <a:solidFill>
                  <a:srgbClr val="2021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Монреале, один из разработчиков школы стратегического менеджмента</a:t>
            </a:r>
            <a:endParaRPr lang="ru-RU" dirty="0"/>
          </a:p>
        </p:txBody>
      </p:sp>
      <p:pic>
        <p:nvPicPr>
          <p:cNvPr id="8" name="Рисунок 7" descr="https://phonoteka.org/uploads/posts/2021-05/1619826878_22-phonoteka_org-p-fon-dlya-prezentatsii-delovoe-obshchenie-35.pn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617789" y="5239159"/>
            <a:ext cx="3574210" cy="162746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210553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39706" y="966557"/>
            <a:ext cx="7648754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solidFill>
                  <a:srgbClr val="38383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Три основных типа принятия </a:t>
            </a:r>
            <a:r>
              <a:rPr lang="ru-RU" sz="2000" dirty="0" smtClean="0">
                <a:solidFill>
                  <a:srgbClr val="38383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решений.</a:t>
            </a:r>
          </a:p>
          <a:p>
            <a:r>
              <a:rPr lang="ru-RU" sz="2000" dirty="0" smtClean="0">
                <a:solidFill>
                  <a:srgbClr val="38383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Сначала делаю. </a:t>
            </a:r>
            <a:endParaRPr lang="ru-RU" sz="2000" b="1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solidFill>
                  <a:srgbClr val="38383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Мгновенные </a:t>
            </a:r>
            <a:r>
              <a:rPr lang="ru-RU" sz="2000" dirty="0">
                <a:solidFill>
                  <a:srgbClr val="38383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решения. Их надо принимать сразу без колебаний и раздумий. </a:t>
            </a:r>
            <a:endParaRPr lang="ru-RU" sz="2000" dirty="0" smtClean="0">
              <a:solidFill>
                <a:srgbClr val="383838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solidFill>
                  <a:srgbClr val="38383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Так </a:t>
            </a:r>
            <a:r>
              <a:rPr lang="ru-RU" sz="2000" dirty="0">
                <a:solidFill>
                  <a:srgbClr val="38383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учили японских самураев, так учат современных спецназовцев. Потому что там, где они оказываются, времени на раздумья нет. </a:t>
            </a:r>
            <a:endParaRPr lang="ru-RU" sz="2000" dirty="0" smtClean="0">
              <a:solidFill>
                <a:srgbClr val="383838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solidFill>
                  <a:srgbClr val="38383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 </a:t>
            </a:r>
            <a:r>
              <a:rPr lang="ru-RU" sz="2000" dirty="0">
                <a:solidFill>
                  <a:srgbClr val="38383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их решения не стихийные. </a:t>
            </a:r>
            <a:endParaRPr lang="ru-RU" sz="2000" dirty="0" smtClean="0">
              <a:solidFill>
                <a:srgbClr val="383838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solidFill>
                  <a:srgbClr val="38383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Лучший </a:t>
            </a:r>
            <a:r>
              <a:rPr lang="ru-RU" sz="2000" dirty="0">
                <a:solidFill>
                  <a:srgbClr val="38383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способ принять решение мгновенно – это принять его заранее. Когда человек оказывается в экстремальной ситуации, он уже знает, как себя вести, и делает мгновенный выбор.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850255" y="99225"/>
            <a:ext cx="7248009" cy="729308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/>
          <a:p>
            <a:pPr algn="ctr"/>
            <a:endParaRPr lang="ru-RU" sz="28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322498" y="271281"/>
            <a:ext cx="532249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Типы принятия решений</a:t>
            </a:r>
            <a:endParaRPr lang="ru-RU" sz="28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098" name="Picture 2" descr="https://mserdoba.pnzreg.ru/upload/iblock/e81/e8125e905c1b8b0471f0da8ad9a57aeb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35260" y="4274680"/>
            <a:ext cx="1580174" cy="1524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https://image.freepik.com/free-vector/businessman-standing-on-arrow-sign-leadership-concept-vector_70921-243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3128" y="966557"/>
            <a:ext cx="2728863" cy="28727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6" name="Picture 10" descr="https://phonoteka.org/uploads/posts/2021-06/1624316652_48-phonoteka_org-p-spetsnaz-oboi-krasivo-48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47781" y="4136656"/>
            <a:ext cx="4473623" cy="25164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86717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850255" y="99225"/>
            <a:ext cx="7248009" cy="729308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/>
          <a:p>
            <a:pPr algn="ctr"/>
            <a:endParaRPr lang="ru-RU" sz="28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322498" y="271281"/>
            <a:ext cx="532249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Типы принятия решений</a:t>
            </a:r>
            <a:endParaRPr lang="ru-RU" sz="28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694980" y="1000589"/>
            <a:ext cx="7614249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solidFill>
                  <a:srgbClr val="38383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Три основных типа принятия </a:t>
            </a:r>
            <a:r>
              <a:rPr lang="ru-RU" sz="2000" dirty="0" smtClean="0">
                <a:solidFill>
                  <a:srgbClr val="38383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решений.</a:t>
            </a:r>
          </a:p>
          <a:p>
            <a:r>
              <a:rPr lang="ru-RU" sz="2000" dirty="0" smtClean="0">
                <a:solidFill>
                  <a:srgbClr val="38383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Сначала вижу. </a:t>
            </a:r>
            <a:endParaRPr lang="ru-RU" sz="2000" b="1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solidFill>
                  <a:srgbClr val="38383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Это </a:t>
            </a:r>
            <a:r>
              <a:rPr lang="ru-RU" sz="2000" dirty="0">
                <a:solidFill>
                  <a:srgbClr val="38383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бессознательное решение на основе интуиции, ощущения, даже озарения. </a:t>
            </a:r>
            <a:endParaRPr lang="ru-RU" sz="2000" dirty="0" smtClean="0">
              <a:solidFill>
                <a:srgbClr val="383838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solidFill>
                  <a:srgbClr val="38383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Его </a:t>
            </a:r>
            <a:r>
              <a:rPr lang="ru-RU" sz="2000" dirty="0">
                <a:solidFill>
                  <a:srgbClr val="38383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можно принять во сне, как это когда-то сделал Менделеев. </a:t>
            </a:r>
            <a:endParaRPr lang="ru-RU" sz="2000" dirty="0" smtClean="0">
              <a:solidFill>
                <a:srgbClr val="383838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solidFill>
                  <a:srgbClr val="38383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000" dirty="0">
                <a:solidFill>
                  <a:srgbClr val="38383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любом случае оно принимается на основе опыта, или после долгих предварительных размышлений. </a:t>
            </a:r>
            <a:endParaRPr lang="ru-RU" sz="2000" dirty="0" smtClean="0">
              <a:solidFill>
                <a:srgbClr val="383838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solidFill>
                  <a:srgbClr val="38383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Иногда </a:t>
            </a:r>
            <a:r>
              <a:rPr lang="ru-RU" sz="2000" dirty="0">
                <a:solidFill>
                  <a:srgbClr val="38383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такое решение похоже на каприз, иногда – на дар предвидения. Проверить это можно только по результатам принятого решения.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4" descr="https://virtualization.network/Images/News/0dee2562-37c1-4489-96ca-4397069e6007_Aryaka-Adds-news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3160" y="4093049"/>
            <a:ext cx="3133121" cy="16448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https://i.ytimg.com/vi/6DelPdtIvLA/maxresdefault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35639" y="4093049"/>
            <a:ext cx="4726966" cy="26589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18" descr="https://phonoteka.org/uploads/posts/2021-04/1619530551_23-phonoteka_org-p-fon-dlya-prezentatsii-vibor-professii-29.jp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3300" y="1137399"/>
            <a:ext cx="3092840" cy="2080253"/>
          </a:xfrm>
          <a:prstGeom prst="rect">
            <a:avLst/>
          </a:prstGeom>
          <a:noFill/>
          <a:extLst/>
        </p:spPr>
      </p:pic>
    </p:spTree>
    <p:extLst>
      <p:ext uri="{BB962C8B-B14F-4D97-AF65-F5344CB8AC3E}">
        <p14:creationId xmlns:p14="http://schemas.microsoft.com/office/powerpoint/2010/main" val="2925030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850255" y="99225"/>
            <a:ext cx="7248009" cy="729308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/>
          <a:p>
            <a:pPr algn="ctr"/>
            <a:endParaRPr lang="ru-RU" sz="28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322498" y="271281"/>
            <a:ext cx="532249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Типы принятия решений</a:t>
            </a:r>
            <a:endParaRPr lang="ru-RU" sz="28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606749" y="1000589"/>
            <a:ext cx="7579743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solidFill>
                  <a:srgbClr val="38383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Три основных типа принятия </a:t>
            </a:r>
            <a:r>
              <a:rPr lang="ru-RU" sz="2000" dirty="0" smtClean="0">
                <a:solidFill>
                  <a:srgbClr val="38383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решений</a:t>
            </a:r>
          </a:p>
          <a:p>
            <a:r>
              <a:rPr lang="ru-RU" sz="2000" dirty="0" smtClean="0">
                <a:solidFill>
                  <a:srgbClr val="38383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Сначала думаю</a:t>
            </a:r>
            <a:r>
              <a:rPr lang="ru-RU" sz="20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20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solidFill>
                  <a:srgbClr val="38383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Сознательное решение всегда есть результат сбора информации и логического анализа сбора информации. </a:t>
            </a:r>
            <a:endParaRPr lang="ru-RU" sz="2000" dirty="0" smtClean="0">
              <a:solidFill>
                <a:srgbClr val="383838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solidFill>
                  <a:srgbClr val="38383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Это </a:t>
            </a:r>
            <a:r>
              <a:rPr lang="ru-RU" sz="2000" dirty="0">
                <a:solidFill>
                  <a:srgbClr val="38383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требует совершенно другого времени и усилий</a:t>
            </a:r>
            <a:r>
              <a:rPr lang="ru-RU" sz="2000" dirty="0" smtClean="0">
                <a:solidFill>
                  <a:srgbClr val="38383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2000" dirty="0" smtClean="0">
                <a:solidFill>
                  <a:srgbClr val="38383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solidFill>
                  <a:srgbClr val="38383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 только такое решение может дать более или менее прогнозируемые результаты.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148" name="Picture 4" descr="https://avatars.mds.yandex.net/get-zen_doc/3435109/pub_601a54cb878d3752839405be_601a61ca878d375283af571a/scale_1200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67134" y="3583315"/>
            <a:ext cx="7947745" cy="2463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4" name="Picture 10" descr="https://avatars.mds.yandex.net/get-zen_doc/40663/pub_5fa41529b1fbcf2e23a05d31_5fa4153447a34812ce772be4/scale_1200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98221" y="926852"/>
            <a:ext cx="3106723" cy="23205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17829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Рама">
  <a:themeElements>
    <a:clrScheme name="Рама">
      <a:dk1>
        <a:srgbClr val="000000"/>
      </a:dk1>
      <a:lt1>
        <a:srgbClr val="FFFFFF"/>
      </a:lt1>
      <a:dk2>
        <a:srgbClr val="545454"/>
      </a:dk2>
      <a:lt2>
        <a:srgbClr val="BFBFBF"/>
      </a:lt2>
      <a:accent1>
        <a:srgbClr val="40BAD2"/>
      </a:accent1>
      <a:accent2>
        <a:srgbClr val="FAB900"/>
      </a:accent2>
      <a:accent3>
        <a:srgbClr val="90BB23"/>
      </a:accent3>
      <a:accent4>
        <a:srgbClr val="EE7008"/>
      </a:accent4>
      <a:accent5>
        <a:srgbClr val="1AB39F"/>
      </a:accent5>
      <a:accent6>
        <a:srgbClr val="D5393D"/>
      </a:accent6>
      <a:hlink>
        <a:srgbClr val="90BB23"/>
      </a:hlink>
      <a:folHlink>
        <a:srgbClr val="EE7008"/>
      </a:folHlink>
    </a:clrScheme>
    <a:fontScheme name="Рама">
      <a:majorFont>
        <a:latin typeface="Corbel" panose="020B0503020204020204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Рама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20000"/>
                <a:lumMod val="102000"/>
              </a:schemeClr>
            </a:gs>
            <a:gs pos="48000">
              <a:schemeClr val="phClr">
                <a:tint val="98000"/>
                <a:shade val="90000"/>
                <a:satMod val="110000"/>
                <a:lumMod val="103000"/>
              </a:schemeClr>
            </a:gs>
            <a:gs pos="100000">
              <a:schemeClr val="phClr">
                <a:tint val="98000"/>
                <a:shade val="80000"/>
                <a:satMod val="10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rame" id="{F226E7A2-7162-461C-9490-D27D9DC04E43}" vid="{629A0216-3BBD-45C0-B63F-2683BEA18F6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TM03457475[[fn=Рамка]]</Template>
  <TotalTime>535</TotalTime>
  <Words>1703</Words>
  <Application>Microsoft Office PowerPoint</Application>
  <PresentationFormat>Широкоэкранный</PresentationFormat>
  <Paragraphs>156</Paragraphs>
  <Slides>22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7" baseType="lpstr">
      <vt:lpstr>Corbel</vt:lpstr>
      <vt:lpstr>Open Sans</vt:lpstr>
      <vt:lpstr>Times New Roman</vt:lpstr>
      <vt:lpstr>Wingdings 2</vt:lpstr>
      <vt:lpstr>Рама</vt:lpstr>
      <vt:lpstr>Способы принятия решений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Человеческий капитал</dc:title>
  <dc:creator>Admin</dc:creator>
  <cp:lastModifiedBy>Admin</cp:lastModifiedBy>
  <cp:revision>66</cp:revision>
  <dcterms:created xsi:type="dcterms:W3CDTF">2021-09-21T18:34:04Z</dcterms:created>
  <dcterms:modified xsi:type="dcterms:W3CDTF">2022-04-30T15:23:49Z</dcterms:modified>
</cp:coreProperties>
</file>