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8" d="100"/>
          <a:sy n="78" d="100"/>
        </p:scale>
        <p:origin x="216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5/1/2022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5/1/2022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5/1/2022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5/1/2022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5/1/2022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5/1/2022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5/1/2022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5/1/2022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5/1/2022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5/1/2022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5/1/2022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5/1/2022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Алгоритм письменного деления.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3B24451C-182A-4F2C-A004-0E8A1B803C00}"/>
              </a:ext>
            </a:extLst>
          </p:cNvPr>
          <p:cNvSpPr/>
          <p:nvPr/>
        </p:nvSpPr>
        <p:spPr>
          <a:xfrm>
            <a:off x="8895203" y="5226784"/>
            <a:ext cx="3296797" cy="163121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Автор: </a:t>
            </a:r>
            <a:r>
              <a:rPr lang="ru-RU" sz="20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Рыжанова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Елизавета Андреевна</a:t>
            </a:r>
          </a:p>
          <a:p>
            <a:pPr algn="ctr"/>
            <a:r>
              <a:rPr lang="ru-RU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ГБОУ школа-интернат № 1 Выборгского района Санкт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-Петербурга</a:t>
            </a:r>
            <a:endParaRPr lang="ru-RU" sz="2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679762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55464" y="160987"/>
            <a:ext cx="10815826" cy="654890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b="1" dirty="0">
                <a:solidFill>
                  <a:srgbClr val="0070C0"/>
                </a:solidFill>
              </a:rPr>
              <a:t>864 : 2</a:t>
            </a:r>
          </a:p>
          <a:p>
            <a:pPr marL="0" indent="0" algn="ctr">
              <a:buNone/>
            </a:pPr>
            <a:r>
              <a:rPr lang="ru-RU" sz="4800" b="1" dirty="0">
                <a:solidFill>
                  <a:srgbClr val="7030A0"/>
                </a:solidFill>
              </a:rPr>
              <a:t>8</a:t>
            </a:r>
            <a:r>
              <a:rPr lang="ru-RU" sz="4800" b="1" dirty="0">
                <a:solidFill>
                  <a:srgbClr val="0070C0"/>
                </a:solidFill>
              </a:rPr>
              <a:t>6</a:t>
            </a:r>
            <a:r>
              <a:rPr lang="ru-RU" sz="4800" b="1" dirty="0">
                <a:solidFill>
                  <a:srgbClr val="C00000"/>
                </a:solidFill>
              </a:rPr>
              <a:t>4</a:t>
            </a:r>
            <a:r>
              <a:rPr lang="ru-RU" sz="4800" b="1" dirty="0">
                <a:solidFill>
                  <a:srgbClr val="0070C0"/>
                </a:solidFill>
              </a:rPr>
              <a:t> </a:t>
            </a:r>
          </a:p>
          <a:p>
            <a:pPr marL="0" indent="0" algn="ctr">
              <a:buNone/>
            </a:pPr>
            <a:endParaRPr lang="ru-RU" sz="4800" b="1" dirty="0">
              <a:solidFill>
                <a:srgbClr val="0070C0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6890197" y="1262130"/>
            <a:ext cx="12879" cy="1030309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H="1" flipV="1">
            <a:off x="6915957" y="1777283"/>
            <a:ext cx="1545463" cy="1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922394" y="1023561"/>
            <a:ext cx="9144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>
                <a:solidFill>
                  <a:srgbClr val="00B050"/>
                </a:solidFill>
              </a:rPr>
              <a:t>2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890197" y="1648496"/>
            <a:ext cx="4893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>
                <a:solidFill>
                  <a:srgbClr val="7030A0"/>
                </a:solidFill>
              </a:rPr>
              <a:t>4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289441" y="1648495"/>
            <a:ext cx="4893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>
                <a:solidFill>
                  <a:srgbClr val="0070C0"/>
                </a:solidFill>
              </a:rPr>
              <a:t>3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675806" y="1648495"/>
            <a:ext cx="4893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>
                <a:solidFill>
                  <a:srgbClr val="C00000"/>
                </a:solidFill>
              </a:rPr>
              <a:t>2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602301" y="1278533"/>
            <a:ext cx="4893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>
                <a:solidFill>
                  <a:srgbClr val="00B050"/>
                </a:solidFill>
              </a:rPr>
              <a:t>-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808368" y="1532585"/>
            <a:ext cx="4893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>
                <a:solidFill>
                  <a:srgbClr val="FFC000"/>
                </a:solidFill>
              </a:rPr>
              <a:t>8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179843" y="1929076"/>
            <a:ext cx="4893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>
                <a:solidFill>
                  <a:srgbClr val="0070C0"/>
                </a:solidFill>
              </a:rPr>
              <a:t>6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190515" y="2492986"/>
            <a:ext cx="4893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>
                <a:solidFill>
                  <a:srgbClr val="FFC000"/>
                </a:solidFill>
              </a:rPr>
              <a:t>6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572641" y="2869843"/>
            <a:ext cx="4893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>
                <a:solidFill>
                  <a:srgbClr val="C00000"/>
                </a:solidFill>
              </a:rPr>
              <a:t>4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572643" y="3395111"/>
            <a:ext cx="4893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>
                <a:solidFill>
                  <a:srgbClr val="FFC000"/>
                </a:solidFill>
              </a:rPr>
              <a:t>4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585520" y="3980798"/>
            <a:ext cx="4893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>
                <a:solidFill>
                  <a:srgbClr val="00B0F0"/>
                </a:solidFill>
              </a:rPr>
              <a:t>0</a:t>
            </a:r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>
            <a:off x="5676357" y="2209653"/>
            <a:ext cx="701899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5822462" y="1949928"/>
            <a:ext cx="4893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>
                <a:solidFill>
                  <a:srgbClr val="00B0F0"/>
                </a:solidFill>
              </a:rPr>
              <a:t>0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001555" y="2200605"/>
            <a:ext cx="4893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>
                <a:solidFill>
                  <a:srgbClr val="00B050"/>
                </a:solidFill>
              </a:rPr>
              <a:t>-</a:t>
            </a:r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>
            <a:off x="6073592" y="3136932"/>
            <a:ext cx="701899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6202395" y="2903270"/>
            <a:ext cx="4893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>
                <a:solidFill>
                  <a:srgbClr val="00B0F0"/>
                </a:solidFill>
              </a:rPr>
              <a:t>0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6471216" y="3140455"/>
            <a:ext cx="4893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>
                <a:solidFill>
                  <a:srgbClr val="00B050"/>
                </a:solidFill>
              </a:rPr>
              <a:t>-</a:t>
            </a:r>
          </a:p>
        </p:txBody>
      </p:sp>
      <p:cxnSp>
        <p:nvCxnSpPr>
          <p:cNvPr id="33" name="Прямая соединительная линия 32"/>
          <p:cNvCxnSpPr/>
          <p:nvPr/>
        </p:nvCxnSpPr>
        <p:spPr>
          <a:xfrm>
            <a:off x="6378256" y="4226108"/>
            <a:ext cx="701899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1056067" y="289464"/>
            <a:ext cx="4159869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/>
              <a:t>864 – это </a:t>
            </a:r>
            <a:r>
              <a:rPr lang="ru-RU" sz="2800" b="1" dirty="0"/>
              <a:t>8</a:t>
            </a:r>
            <a:r>
              <a:rPr lang="ru-RU" sz="2800" dirty="0"/>
              <a:t> сотен, </a:t>
            </a:r>
          </a:p>
          <a:p>
            <a:pPr algn="ctr"/>
            <a:r>
              <a:rPr lang="ru-RU" sz="2800" b="1" dirty="0"/>
              <a:t>6</a:t>
            </a:r>
            <a:r>
              <a:rPr lang="ru-RU" sz="2800" dirty="0"/>
              <a:t> десятков и </a:t>
            </a:r>
            <a:r>
              <a:rPr lang="ru-RU" sz="2800" b="1" dirty="0"/>
              <a:t>4</a:t>
            </a:r>
            <a:r>
              <a:rPr lang="ru-RU" sz="2800" dirty="0"/>
              <a:t> единицы.</a:t>
            </a:r>
          </a:p>
          <a:p>
            <a:pPr algn="ctr"/>
            <a:r>
              <a:rPr lang="ru-RU" sz="2800" dirty="0"/>
              <a:t>Делим сначала </a:t>
            </a:r>
            <a:r>
              <a:rPr lang="ru-RU" sz="2800" dirty="0">
                <a:solidFill>
                  <a:srgbClr val="FF0000"/>
                </a:solidFill>
              </a:rPr>
              <a:t>сотни</a:t>
            </a:r>
            <a:r>
              <a:rPr lang="ru-RU" sz="2800" dirty="0"/>
              <a:t>, потом </a:t>
            </a:r>
            <a:r>
              <a:rPr lang="ru-RU" sz="2800" dirty="0">
                <a:solidFill>
                  <a:srgbClr val="FF0000"/>
                </a:solidFill>
              </a:rPr>
              <a:t>десятки</a:t>
            </a:r>
            <a:r>
              <a:rPr lang="ru-RU" sz="2800" dirty="0"/>
              <a:t>, и потом </a:t>
            </a:r>
            <a:r>
              <a:rPr lang="ru-RU" sz="2800" dirty="0">
                <a:solidFill>
                  <a:srgbClr val="FF0000"/>
                </a:solidFill>
              </a:rPr>
              <a:t>единицы</a:t>
            </a:r>
            <a:r>
              <a:rPr lang="ru-RU" sz="2800" dirty="0"/>
              <a:t>.</a:t>
            </a:r>
          </a:p>
          <a:p>
            <a:endParaRPr lang="ru-RU" dirty="0"/>
          </a:p>
        </p:txBody>
      </p:sp>
      <p:sp>
        <p:nvSpPr>
          <p:cNvPr id="35" name="TextBox 34"/>
          <p:cNvSpPr txBox="1"/>
          <p:nvPr/>
        </p:nvSpPr>
        <p:spPr>
          <a:xfrm>
            <a:off x="1056067" y="2760073"/>
            <a:ext cx="4159869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/>
              <a:t>8 : 2 = 4</a:t>
            </a:r>
          </a:p>
          <a:p>
            <a:pPr algn="ctr"/>
            <a:r>
              <a:rPr lang="ru-RU" sz="2800" dirty="0"/>
              <a:t>4 * 2 = 8, </a:t>
            </a:r>
          </a:p>
          <a:p>
            <a:pPr algn="ctr"/>
            <a:r>
              <a:rPr lang="ru-RU" sz="2800" dirty="0"/>
              <a:t>записываем под сотнями.</a:t>
            </a:r>
          </a:p>
          <a:p>
            <a:pPr algn="ctr"/>
            <a:r>
              <a:rPr lang="ru-RU" sz="2800" dirty="0"/>
              <a:t>8 – 8 = 0.</a:t>
            </a:r>
          </a:p>
          <a:p>
            <a:pPr algn="ctr"/>
            <a:r>
              <a:rPr lang="ru-RU" sz="2800" dirty="0"/>
              <a:t>6 : 2 = 3</a:t>
            </a:r>
          </a:p>
          <a:p>
            <a:pPr algn="ctr"/>
            <a:r>
              <a:rPr lang="ru-RU" sz="2800" dirty="0"/>
              <a:t>3 * 2 = 6,</a:t>
            </a:r>
          </a:p>
          <a:p>
            <a:pPr algn="ctr"/>
            <a:r>
              <a:rPr lang="ru-RU" sz="2800" dirty="0"/>
              <a:t>Записываем под десятками.</a:t>
            </a:r>
          </a:p>
          <a:p>
            <a:pPr algn="ctr"/>
            <a:r>
              <a:rPr lang="ru-RU" sz="2800" dirty="0"/>
              <a:t>6 – 6 =0.</a:t>
            </a:r>
          </a:p>
          <a:p>
            <a:endParaRPr lang="ru-RU" dirty="0"/>
          </a:p>
        </p:txBody>
      </p:sp>
      <p:sp>
        <p:nvSpPr>
          <p:cNvPr id="36" name="TextBox 35"/>
          <p:cNvSpPr txBox="1"/>
          <p:nvPr/>
        </p:nvSpPr>
        <p:spPr>
          <a:xfrm>
            <a:off x="8330357" y="654229"/>
            <a:ext cx="15683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умножить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7888313" y="2479492"/>
            <a:ext cx="415986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/>
              <a:t>4 : 2 = 2</a:t>
            </a:r>
          </a:p>
          <a:p>
            <a:pPr algn="ctr"/>
            <a:r>
              <a:rPr lang="ru-RU" sz="2800" dirty="0"/>
              <a:t>2 * 2 = 4</a:t>
            </a:r>
          </a:p>
          <a:p>
            <a:pPr algn="ctr"/>
            <a:r>
              <a:rPr lang="ru-RU" sz="2800" dirty="0"/>
              <a:t>Записываем под единицами.</a:t>
            </a:r>
          </a:p>
          <a:p>
            <a:pPr algn="ctr"/>
            <a:r>
              <a:rPr lang="ru-RU" sz="2800" dirty="0"/>
              <a:t>4 – 4 = 0.</a:t>
            </a:r>
          </a:p>
          <a:p>
            <a:pPr algn="ctr"/>
            <a:r>
              <a:rPr lang="ru-RU" sz="2800" dirty="0"/>
              <a:t>Ответ 432</a:t>
            </a:r>
          </a:p>
        </p:txBody>
      </p:sp>
    </p:spTree>
    <p:extLst>
      <p:ext uri="{BB962C8B-B14F-4D97-AF65-F5344CB8AC3E}">
        <p14:creationId xmlns:p14="http://schemas.microsoft.com/office/powerpoint/2010/main" val="2851296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9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21600000">
                                      <p:cBhvr>
                                        <p:cTn id="6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79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80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1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2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83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34" presetClass="emph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9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9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9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3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3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3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4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6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0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7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34" presetClass="emph" presetSubtype="0" fill="hold" grpId="3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79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80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81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82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83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1000"/>
                                        <p:tgtEl>
                                          <p:spTgt spid="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6" dur="1000" fill="hold"/>
                                        <p:tgtEl>
                                          <p:spTgt spid="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1000" fill="hold"/>
                                        <p:tgtEl>
                                          <p:spTgt spid="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>
                      <p:stCondLst>
                        <p:cond delay="indefinite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1000"/>
                                        <p:tgtEl>
                                          <p:spTgt spid="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>
                      <p:stCondLst>
                        <p:cond delay="indefinite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34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08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09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10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11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12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6" dur="20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7" fill="hold">
                      <p:stCondLst>
                        <p:cond delay="indefinite"/>
                      </p:stCondLst>
                      <p:childTnLst>
                        <p:par>
                          <p:cTn id="218" fill="hold">
                            <p:stCondLst>
                              <p:cond delay="0"/>
                            </p:stCondLst>
                            <p:childTnLst>
                              <p:par>
                                <p:cTn id="219" presetID="34" presetClass="emph" presetSubtype="0" fill="hold" grpId="4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20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21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22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23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24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5" fill="hold">
                      <p:stCondLst>
                        <p:cond delay="indefinite"/>
                      </p:stCondLst>
                      <p:childTnLst>
                        <p:par>
                          <p:cTn id="226" fill="hold">
                            <p:stCondLst>
                              <p:cond delay="0"/>
                            </p:stCondLst>
                            <p:childTnLst>
                              <p:par>
                                <p:cTn id="2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" dur="1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0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2" fill="hold">
                      <p:stCondLst>
                        <p:cond delay="indefinite"/>
                      </p:stCondLst>
                      <p:childTnLst>
                        <p:par>
                          <p:cTn id="233" fill="hold">
                            <p:stCondLst>
                              <p:cond delay="0"/>
                            </p:stCondLst>
                            <p:childTnLst>
                              <p:par>
                                <p:cTn id="2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6" dur="1000"/>
                                        <p:tgtEl>
                                          <p:spTgt spid="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7" dur="1000" fill="hold"/>
                                        <p:tgtEl>
                                          <p:spTgt spid="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1000" fill="hold"/>
                                        <p:tgtEl>
                                          <p:spTgt spid="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9" fill="hold">
                      <p:stCondLst>
                        <p:cond delay="indefinite"/>
                      </p:stCondLst>
                      <p:childTnLst>
                        <p:par>
                          <p:cTn id="240" fill="hold">
                            <p:stCondLst>
                              <p:cond delay="0"/>
                            </p:stCondLst>
                            <p:childTnLst>
                              <p:par>
                                <p:cTn id="2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3" dur="1000"/>
                                        <p:tgtEl>
                                          <p:spTgt spid="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4" dur="1000" fill="hold"/>
                                        <p:tgtEl>
                                          <p:spTgt spid="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5" dur="1000" fill="hold"/>
                                        <p:tgtEl>
                                          <p:spTgt spid="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6" fill="hold">
                      <p:stCondLst>
                        <p:cond delay="indefinite"/>
                      </p:stCondLst>
                      <p:childTnLst>
                        <p:par>
                          <p:cTn id="247" fill="hold">
                            <p:stCondLst>
                              <p:cond delay="0"/>
                            </p:stCondLst>
                            <p:childTnLst>
                              <p:par>
                                <p:cTn id="248" presetID="21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5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3" fill="hold">
                      <p:stCondLst>
                        <p:cond delay="indefinite"/>
                      </p:stCondLst>
                      <p:childTnLst>
                        <p:par>
                          <p:cTn id="254" fill="hold">
                            <p:stCondLst>
                              <p:cond delay="0"/>
                            </p:stCondLst>
                            <p:childTnLst>
                              <p:par>
                                <p:cTn id="2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0" fill="hold">
                      <p:stCondLst>
                        <p:cond delay="indefinite"/>
                      </p:stCondLst>
                      <p:childTnLst>
                        <p:par>
                          <p:cTn id="261" fill="hold">
                            <p:stCondLst>
                              <p:cond delay="0"/>
                            </p:stCondLst>
                            <p:childTnLst>
                              <p:par>
                                <p:cTn id="262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63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64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65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66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7" fill="hold">
                      <p:stCondLst>
                        <p:cond delay="indefinite"/>
                      </p:stCondLst>
                      <p:childTnLst>
                        <p:par>
                          <p:cTn id="268" fill="hold">
                            <p:stCondLst>
                              <p:cond delay="0"/>
                            </p:stCondLst>
                            <p:childTnLst>
                              <p:par>
                                <p:cTn id="26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4" fill="hold">
                      <p:stCondLst>
                        <p:cond delay="indefinite"/>
                      </p:stCondLst>
                      <p:childTnLst>
                        <p:par>
                          <p:cTn id="275" fill="hold">
                            <p:stCondLst>
                              <p:cond delay="0"/>
                            </p:stCondLst>
                            <p:childTnLst>
                              <p:par>
                                <p:cTn id="27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1" fill="hold">
                      <p:stCondLst>
                        <p:cond delay="indefinite"/>
                      </p:stCondLst>
                      <p:childTnLst>
                        <p:par>
                          <p:cTn id="282" fill="hold">
                            <p:stCondLst>
                              <p:cond delay="0"/>
                            </p:stCondLst>
                            <p:childTnLst>
                              <p:par>
                                <p:cTn id="28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5" dur="10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6" dur="10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7" dur="10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8" fill="hold">
                      <p:stCondLst>
                        <p:cond delay="indefinite"/>
                      </p:stCondLst>
                      <p:childTnLst>
                        <p:par>
                          <p:cTn id="289" fill="hold">
                            <p:stCondLst>
                              <p:cond delay="0"/>
                            </p:stCondLst>
                            <p:childTnLst>
                              <p:par>
                                <p:cTn id="29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4" fill="hold">
                      <p:stCondLst>
                        <p:cond delay="indefinite"/>
                      </p:stCondLst>
                      <p:childTnLst>
                        <p:par>
                          <p:cTn id="295" fill="hold">
                            <p:stCondLst>
                              <p:cond delay="0"/>
                            </p:stCondLst>
                            <p:childTnLst>
                              <p:par>
                                <p:cTn id="29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0" fill="hold">
                      <p:stCondLst>
                        <p:cond delay="indefinite"/>
                      </p:stCondLst>
                      <p:childTnLst>
                        <p:par>
                          <p:cTn id="301" fill="hold">
                            <p:stCondLst>
                              <p:cond delay="0"/>
                            </p:stCondLst>
                            <p:childTnLst>
                              <p:par>
                                <p:cTn id="30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0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0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0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08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0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1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1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4" fill="hold">
                      <p:stCondLst>
                        <p:cond delay="indefinite"/>
                      </p:stCondLst>
                      <p:childTnLst>
                        <p:par>
                          <p:cTn id="315" fill="hold">
                            <p:stCondLst>
                              <p:cond delay="0"/>
                            </p:stCondLst>
                            <p:childTnLst>
                              <p:par>
                                <p:cTn id="316" presetID="34" presetClass="emph" presetSubtype="0" fill="hold" grpId="5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317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318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19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20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21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2" fill="hold">
                      <p:stCondLst>
                        <p:cond delay="indefinite"/>
                      </p:stCondLst>
                      <p:childTnLst>
                        <p:par>
                          <p:cTn id="323" fill="hold">
                            <p:stCondLst>
                              <p:cond delay="0"/>
                            </p:stCondLst>
                            <p:childTnLst>
                              <p:par>
                                <p:cTn id="3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8" fill="hold">
                      <p:stCondLst>
                        <p:cond delay="indefinite"/>
                      </p:stCondLst>
                      <p:childTnLst>
                        <p:par>
                          <p:cTn id="329" fill="hold">
                            <p:stCondLst>
                              <p:cond delay="0"/>
                            </p:stCondLst>
                            <p:childTnLst>
                              <p:par>
                                <p:cTn id="3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2" dur="500" fill="hold"/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3" dur="500" fill="hold"/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4" fill="hold">
                      <p:stCondLst>
                        <p:cond delay="indefinite"/>
                      </p:stCondLst>
                      <p:childTnLst>
                        <p:par>
                          <p:cTn id="335" fill="hold">
                            <p:stCondLst>
                              <p:cond delay="0"/>
                            </p:stCondLst>
                            <p:childTnLst>
                              <p:par>
                                <p:cTn id="336" presetID="34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337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338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39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40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41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2" fill="hold">
                      <p:stCondLst>
                        <p:cond delay="indefinite"/>
                      </p:stCondLst>
                      <p:childTnLst>
                        <p:par>
                          <p:cTn id="343" fill="hold">
                            <p:stCondLst>
                              <p:cond delay="0"/>
                            </p:stCondLst>
                            <p:childTnLst>
                              <p:par>
                                <p:cTn id="344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45" dur="20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6" fill="hold">
                      <p:stCondLst>
                        <p:cond delay="indefinite"/>
                      </p:stCondLst>
                      <p:childTnLst>
                        <p:par>
                          <p:cTn id="347" fill="hold">
                            <p:stCondLst>
                              <p:cond delay="0"/>
                            </p:stCondLst>
                            <p:childTnLst>
                              <p:par>
                                <p:cTn id="348" presetID="34" presetClass="emph" presetSubtype="0" fill="hold" grpId="6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349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350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51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52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53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4" fill="hold">
                      <p:stCondLst>
                        <p:cond delay="indefinite"/>
                      </p:stCondLst>
                      <p:childTnLst>
                        <p:par>
                          <p:cTn id="355" fill="hold">
                            <p:stCondLst>
                              <p:cond delay="0"/>
                            </p:stCondLst>
                            <p:childTnLst>
                              <p:par>
                                <p:cTn id="3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0" fill="hold">
                      <p:stCondLst>
                        <p:cond delay="indefinite"/>
                      </p:stCondLst>
                      <p:childTnLst>
                        <p:par>
                          <p:cTn id="361" fill="hold">
                            <p:stCondLst>
                              <p:cond delay="0"/>
                            </p:stCondLst>
                            <p:childTnLst>
                              <p:par>
                                <p:cTn id="36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4" dur="500" fill="hold"/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5" dur="500" fill="hold"/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6" fill="hold">
                      <p:stCondLst>
                        <p:cond delay="indefinite"/>
                      </p:stCondLst>
                      <p:childTnLst>
                        <p:par>
                          <p:cTn id="367" fill="hold">
                            <p:stCondLst>
                              <p:cond delay="0"/>
                            </p:stCondLst>
                            <p:childTnLst>
                              <p:par>
                                <p:cTn id="36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0" dur="500" fill="hold"/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1" dur="500" fill="hold"/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2" fill="hold">
                      <p:stCondLst>
                        <p:cond delay="indefinite"/>
                      </p:stCondLst>
                      <p:childTnLst>
                        <p:par>
                          <p:cTn id="373" fill="hold">
                            <p:stCondLst>
                              <p:cond delay="0"/>
                            </p:stCondLst>
                            <p:childTnLst>
                              <p:par>
                                <p:cTn id="374" presetID="21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7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7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7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7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9" fill="hold">
                      <p:stCondLst>
                        <p:cond delay="indefinite"/>
                      </p:stCondLst>
                      <p:childTnLst>
                        <p:par>
                          <p:cTn id="380" fill="hold">
                            <p:stCondLst>
                              <p:cond delay="0"/>
                            </p:stCondLst>
                            <p:childTnLst>
                              <p:par>
                                <p:cTn id="3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6" fill="hold">
                      <p:stCondLst>
                        <p:cond delay="indefinite"/>
                      </p:stCondLst>
                      <p:childTnLst>
                        <p:par>
                          <p:cTn id="387" fill="hold">
                            <p:stCondLst>
                              <p:cond delay="0"/>
                            </p:stCondLst>
                            <p:childTnLst>
                              <p:par>
                                <p:cTn id="388" presetID="21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8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9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9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9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3" fill="hold">
                      <p:stCondLst>
                        <p:cond delay="indefinite"/>
                      </p:stCondLst>
                      <p:childTnLst>
                        <p:par>
                          <p:cTn id="394" fill="hold">
                            <p:stCondLst>
                              <p:cond delay="0"/>
                            </p:stCondLst>
                            <p:childTnLst>
                              <p:par>
                                <p:cTn id="39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9" fill="hold">
                      <p:stCondLst>
                        <p:cond delay="indefinite"/>
                      </p:stCondLst>
                      <p:childTnLst>
                        <p:par>
                          <p:cTn id="400" fill="hold">
                            <p:stCondLst>
                              <p:cond delay="0"/>
                            </p:stCondLst>
                            <p:childTnLst>
                              <p:par>
                                <p:cTn id="40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3" dur="1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4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5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6" fill="hold">
                      <p:stCondLst>
                        <p:cond delay="indefinite"/>
                      </p:stCondLst>
                      <p:childTnLst>
                        <p:par>
                          <p:cTn id="407" fill="hold">
                            <p:stCondLst>
                              <p:cond delay="0"/>
                            </p:stCondLst>
                            <p:childTnLst>
                              <p:par>
                                <p:cTn id="40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0" dur="500" fill="hold"/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1" dur="500" fill="hold"/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10" grpId="2"/>
      <p:bldP spid="10" grpId="3"/>
      <p:bldP spid="10" grpId="4"/>
      <p:bldP spid="10" grpId="5"/>
      <p:bldP spid="10" grpId="6"/>
      <p:bldP spid="12" grpId="0" build="allAtOnce"/>
      <p:bldP spid="13" grpId="0"/>
      <p:bldP spid="13" grpId="1"/>
      <p:bldP spid="14" grpId="0"/>
      <p:bldP spid="14" grpId="1"/>
      <p:bldP spid="16" grpId="0"/>
      <p:bldP spid="17" grpId="0" build="allAtOnce"/>
      <p:bldP spid="18" grpId="0"/>
      <p:bldP spid="18" grpId="1"/>
      <p:bldP spid="19" grpId="0" build="allAtOnce"/>
      <p:bldP spid="20" grpId="0"/>
      <p:bldP spid="20" grpId="1"/>
      <p:bldP spid="21" grpId="0"/>
      <p:bldP spid="21" grpId="1"/>
      <p:bldP spid="25" grpId="0"/>
      <p:bldP spid="26" grpId="0"/>
      <p:bldP spid="29" grpId="0"/>
      <p:bldP spid="32" grpId="0"/>
      <p:bldP spid="36" grpId="0" build="allAtOnce"/>
      <p:bldP spid="36" grpId="1" build="allAtOnce"/>
      <p:bldP spid="37" grpId="0"/>
    </p:bldLst>
  </p:timing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0B082E"/>
      </a:dk2>
      <a:lt2>
        <a:srgbClr val="F3F3F2"/>
      </a:lt2>
      <a:accent1>
        <a:srgbClr val="62B4C6"/>
      </a:accent1>
      <a:accent2>
        <a:srgbClr val="1B376E"/>
      </a:accent2>
      <a:accent3>
        <a:srgbClr val="9EBE55"/>
      </a:accent3>
      <a:accent4>
        <a:srgbClr val="C65E5E"/>
      </a:accent4>
      <a:accent5>
        <a:srgbClr val="D3BA55"/>
      </a:accent5>
      <a:accent6>
        <a:srgbClr val="96648A"/>
      </a:accent6>
      <a:hlink>
        <a:srgbClr val="62B4C6"/>
      </a:hlink>
      <a:folHlink>
        <a:srgbClr val="96648A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D71F8F05-6246-47AF-9E68-E57F6C93F79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Эмблема</Template>
  <TotalTime>118</TotalTime>
  <Words>123</Words>
  <Application>Microsoft Office PowerPoint</Application>
  <PresentationFormat>Широкоэкранный</PresentationFormat>
  <Paragraphs>37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Arial</vt:lpstr>
      <vt:lpstr>Corbel</vt:lpstr>
      <vt:lpstr>Gill Sans MT</vt:lpstr>
      <vt:lpstr>Impact</vt:lpstr>
      <vt:lpstr>Badge</vt:lpstr>
      <vt:lpstr>Алгоритм письменного деления.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Алгоритм письменного деления.</dc:title>
  <dc:creator>Лиза</dc:creator>
  <cp:lastModifiedBy>elizaveta.ryzhanova@gmail.com</cp:lastModifiedBy>
  <cp:revision>7</cp:revision>
  <dcterms:created xsi:type="dcterms:W3CDTF">2020-05-11T13:17:18Z</dcterms:created>
  <dcterms:modified xsi:type="dcterms:W3CDTF">2022-05-01T18:56:36Z</dcterms:modified>
</cp:coreProperties>
</file>