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7" r:id="rId10"/>
    <p:sldId id="269" r:id="rId11"/>
    <p:sldId id="271" r:id="rId12"/>
    <p:sldId id="272" r:id="rId13"/>
    <p:sldId id="273" r:id="rId14"/>
    <p:sldId id="274" r:id="rId15"/>
    <p:sldId id="278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6026"/>
    <a:srgbClr val="3E4D1F"/>
    <a:srgbClr val="009900"/>
    <a:srgbClr val="006666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D169BD1-8490-483A-AC10-E5A5B820C2B1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CE99E4F-86C2-4F8F-9FA3-2EF1EEF11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F3008E-D104-40B7-9C23-DF5ED0C88D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AB1FE-606B-4FD9-B732-B2A0CDA3C66A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059BA-CD67-48FD-9B77-405E425E6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9A15-20ED-4D1A-B4CF-BE56D31CBD04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6A1E7-C834-4F7A-B0CB-81E19BD6C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7BE76-D4E1-4546-A68F-8D5288F75937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18B30-48BA-443C-9816-6F36A2408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27BC3-ECC5-4ED7-8F72-1BFD716E8D31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CED19-C9B2-4160-A66C-A4AD49E7C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0E33B-62DD-4EF5-98E1-88877983B198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B6510-0E9B-4095-ACAB-26DC16707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00C99-0CA1-42BD-BC71-3E2E20234F0A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D8F8C-51E3-46F8-8ED0-0B2F94333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2DC1-0FE9-4951-BFFC-7ED56FB9D38C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1C01-A546-48D3-868D-3DBF55129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01CE-602C-4233-A5B8-1139D026B815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60A94-43A5-4C7B-8E74-B04F4838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8E8F-9456-43C1-9079-2821C80FDDD0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D5FAD-AAE2-411F-8314-9EA4C9A7C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1ED8C-F810-4C99-8A66-34EEF4803AE8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8ED5C-D993-4F63-A543-85304118F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39E2-8D49-4337-8372-19C1D5FA26B2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D0AD-20C9-4C45-8488-DA5CE4E93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DC27BE-AB4D-4E53-982B-E109C69A961C}" type="datetimeFigureOut">
              <a:rPr lang="ru-RU"/>
              <a:pPr>
                <a:defRPr/>
              </a:pPr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3BA33C-B254-4E60-9705-55AB6CC3A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ttps://avatars.mds.yandex.net/get-zen_doc/60808/pub_5c49ef2cfff27d00ae1a415d_5c49ef63a2ce3100adc26128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75" y="-23813"/>
            <a:ext cx="9429750" cy="702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  <a:b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(5 класс)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7415213" cy="1209668"/>
          </a:xfrm>
        </p:spPr>
        <p:txBody>
          <a:bodyPr/>
          <a:lstStyle/>
          <a:p>
            <a:pPr algn="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Александрова Светлана Сергеевна,</a:t>
            </a:r>
          </a:p>
          <a:p>
            <a:pPr algn="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r"/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МАОУСОШ №8 г. Старая Русса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Глаголы-исключения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1357313" y="1428750"/>
            <a:ext cx="2000250" cy="6429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спряжение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5500688" y="1428750"/>
            <a:ext cx="2143125" cy="6429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спряжение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928688" y="2214563"/>
            <a:ext cx="2643187" cy="71437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Брить , стелить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4357688" y="2143125"/>
            <a:ext cx="4643437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Гнать ,  держать, дышать, слышать, смотреть, видеть, ненавидеть,  обидеть, терпеть, зависеть, вертеть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357188" y="3429000"/>
            <a:ext cx="3571875" cy="207168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    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Я    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Мы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Ты 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ешь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Ты 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ешь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 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Вы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Он  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Он 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Они    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Они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стел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4572000" y="3429000"/>
            <a:ext cx="4143375" cy="2000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Я    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Я   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Мы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Мы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Ты 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ишь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Ты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ишь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Вы 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Вы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Он  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Он   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Они  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ят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            Они  </a:t>
            </a:r>
            <a:r>
              <a:rPr lang="ru-RU" sz="16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смотр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785813" y="5786438"/>
            <a:ext cx="7929562" cy="928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r>
              <a:rPr lang="ru-RU" sz="20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При прибавлении приставок спряжение глаголов   не  изменяется</a:t>
            </a:r>
            <a:endParaRPr lang="ru-RU" sz="20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214313" y="1857375"/>
            <a:ext cx="8715375" cy="4572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Ставлю ударение и определяю, какое окончание у глагола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ударное или безударное.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.Если ударное –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пишу, как слышу.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Если безударное (кроме глаголов-исключений).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1)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ставлю глагол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 неопределённую форму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2) проверяю, правильно ли поставил вопрос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(Что делать?  Что сделать?)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3) смотрю, какой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глагольный суффикс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–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ть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4) если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глагол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спряжения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пишу в окончаниях гласную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-АТ(ЯТ) 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5)  если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не 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глагол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спряжения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пишу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–УТ (ЮТ)</a:t>
            </a:r>
          </a:p>
          <a:p>
            <a:pPr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6) проверяю написанное: обозначаю орфограмму.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Алгоритм определения спряжения глаголов: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96908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 глаголом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1285875" y="1714500"/>
            <a:ext cx="6500813" cy="92868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пишется раздельно 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3000375" y="2928938"/>
            <a:ext cx="2286000" cy="3714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пишу слитно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здоровится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долюбливать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навидеть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доумевать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взлюбить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годовать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сдобровать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истовствовать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5725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-ТСЯ  и  -ТЬСЯ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1143000" y="1714500"/>
            <a:ext cx="2643188" cy="10715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(с)делает?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(с)делают?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1214438" y="3071813"/>
            <a:ext cx="2643187" cy="571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глагол стоит в 3 лице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642938" y="4143375"/>
            <a:ext cx="3286125" cy="10001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вопроса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мягкого знака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 глагола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пишем Ь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428625" y="5357813"/>
            <a:ext cx="3571875" cy="571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Брат (что делает?)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учи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4929188" y="1643063"/>
            <a:ext cx="2643187" cy="107156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(с)делать?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4929188" y="3000375"/>
            <a:ext cx="2643187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глагол стоит в неопределённой форме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4857750" y="4071938"/>
            <a:ext cx="3500438" cy="10001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вопроса </a:t>
            </a:r>
            <a:r>
              <a:rPr lang="ru-RU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мягкий знака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у глагола пишем Ь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4857750" y="5429250"/>
            <a:ext cx="3786188" cy="571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Способны (что делать?)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учи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 перед суффиксом  -Л-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2071688" y="1571625"/>
            <a:ext cx="4643437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прошедшем времени глагола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1000125" y="2571750"/>
            <a:ext cx="6786563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 же гласная, что и в неопределённой форме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1000125" y="3714750"/>
            <a:ext cx="6786563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посе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посе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обид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лся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обид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ться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1000125" y="4929188"/>
            <a:ext cx="6786563" cy="1428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Запомнить!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зате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ка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ться, ла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леле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ма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ться, наде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ться, отча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ться, ре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се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та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чу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 слыш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вид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ненавид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обид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завис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ть, кле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 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 после шипящих в глаголах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642910" y="1714488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Неопределённая форма</a:t>
            </a:r>
          </a:p>
        </p:txBody>
      </p:sp>
      <p:sp>
        <p:nvSpPr>
          <p:cNvPr id="13" name="PubRRectCallout"/>
          <p:cNvSpPr>
            <a:spLocks noEditPoints="1" noChangeArrowheads="1"/>
          </p:cNvSpPr>
          <p:nvPr/>
        </p:nvSpPr>
        <p:spPr bwMode="auto">
          <a:xfrm rot="10800000" flipV="1">
            <a:off x="642910" y="2500306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делать? что сделать?</a:t>
            </a:r>
          </a:p>
        </p:txBody>
      </p: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 rot="10800000" flipV="1">
            <a:off x="642910" y="3500438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пишу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Ь</a:t>
            </a: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 rot="10800000" flipV="1">
            <a:off x="642910" y="4429132"/>
            <a:ext cx="3143272" cy="57150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бере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стри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ЧЬ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 rot="10800000" flipV="1">
            <a:off x="5214942" y="1714488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лицо ед.ч.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 rot="10800000" flipV="1">
            <a:off x="5214942" y="2500306"/>
            <a:ext cx="3286148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делаешь? что сделаешь?</a:t>
            </a:r>
          </a:p>
        </p:txBody>
      </p:sp>
      <p:sp>
        <p:nvSpPr>
          <p:cNvPr id="18" name="PubRRectCallout"/>
          <p:cNvSpPr>
            <a:spLocks noEditPoints="1" noChangeArrowheads="1"/>
          </p:cNvSpPr>
          <p:nvPr/>
        </p:nvSpPr>
        <p:spPr bwMode="auto">
          <a:xfrm rot="10800000" flipV="1">
            <a:off x="5214942" y="3500438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пишу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Ь</a:t>
            </a:r>
          </a:p>
        </p:txBody>
      </p: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 rot="10800000" flipV="1">
            <a:off x="5214942" y="4429132"/>
            <a:ext cx="3143272" cy="6429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беж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ИШЬ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шепч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ЕШЬ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39784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Буквы Е-И в корнях с чередованием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1643063"/>
            <a:ext cx="7929563" cy="6429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пишется буква И, если после корня стоит суффикс 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1357313" y="2928938"/>
            <a:ext cx="2286000" cy="2857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     -   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дер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     -   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-тер-      -    -т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-мер-      -    -м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-пер-      -    -п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-стел-     -   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блест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  -   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жеч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     -    -ж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4643438" y="2857500"/>
            <a:ext cx="3143250" cy="3071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изберу       -    изб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отдеру       -    отд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вытер        -    выт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замер         -    зам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запер          -    зап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застелить  -    заст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блестел-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блеСНул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бл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выжечь-      -   выж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avatars.mds.yandex.net/get-zen_doc/60808/pub_5c49ef2cfff27d00ae1a415d_5c49ef63a2ce3100adc26128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750" cy="702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228601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РАБОТУ !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Глагол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785813" y="1857375"/>
            <a:ext cx="3214687" cy="13573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самостоятельная часть речи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5286375" y="1857375"/>
            <a:ext cx="3214688" cy="13573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обозначает действие предмета</a:t>
            </a:r>
          </a:p>
        </p:txBody>
      </p: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 rot="10800000" flipV="1">
            <a:off x="3071813" y="3786188"/>
            <a:ext cx="3214687" cy="185737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отвечает на вопросы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делать?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сделать?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Неопределённая форма глагола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2071688"/>
            <a:ext cx="3214688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5143500" y="2071688"/>
            <a:ext cx="3214688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сделать?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2786063" y="3286125"/>
            <a:ext cx="3214687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ОКОНЧАНИЯ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642938" y="4429125"/>
            <a:ext cx="1785937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3429000" y="4429125"/>
            <a:ext cx="1857375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6143625" y="4429125"/>
            <a:ext cx="2071688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85875" y="4500563"/>
            <a:ext cx="500063" cy="500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8" y="4500563"/>
            <a:ext cx="571500" cy="500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00938" y="4500563"/>
            <a:ext cx="500062" cy="500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5643563"/>
            <a:ext cx="7715250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строи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нес 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                 беречь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28813" y="5715000"/>
            <a:ext cx="428625" cy="428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00563" y="5715000"/>
            <a:ext cx="428625" cy="4286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858125" y="5715000"/>
            <a:ext cx="338138" cy="3571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 глагола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1857375"/>
            <a:ext cx="3286125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овершенный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5214938" y="1785938"/>
            <a:ext cx="3357562" cy="7858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несовершенный</a:t>
            </a: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 rot="10800000" flipV="1">
            <a:off x="642938" y="3071813"/>
            <a:ext cx="3214687" cy="15716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что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делать?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делал?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делаю?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5357813" y="2857500"/>
            <a:ext cx="3214687" cy="207168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делать?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делал?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делаю?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что буду делать?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1285875" y="5214938"/>
            <a:ext cx="1785938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построить</a:t>
            </a:r>
          </a:p>
        </p:txBody>
      </p:sp>
      <p:sp>
        <p:nvSpPr>
          <p:cNvPr id="13" name="PubRRectCallout"/>
          <p:cNvSpPr>
            <a:spLocks noEditPoints="1" noChangeArrowheads="1"/>
          </p:cNvSpPr>
          <p:nvPr/>
        </p:nvSpPr>
        <p:spPr bwMode="auto">
          <a:xfrm rot="10800000" flipV="1">
            <a:off x="5500688" y="5214938"/>
            <a:ext cx="3000375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буду строить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7" grpId="0" animBg="1"/>
      <p:bldP spid="9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Время глагола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1857375"/>
            <a:ext cx="2143125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прошедшее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3429000" y="1857375"/>
            <a:ext cx="2143125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настоящее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6357938" y="1857375"/>
            <a:ext cx="2143125" cy="78581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будущее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3000375"/>
            <a:ext cx="2143125" cy="16430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)делал?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)делала?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)делало?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)делали?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3500438" y="3000375"/>
            <a:ext cx="2071687" cy="1714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делаю?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делаешь?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делает?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делают?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6357938" y="3000375"/>
            <a:ext cx="2143125" cy="17859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сделаю?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сделаешь?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сделает?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будут делать?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PubRRectCallout"/>
          <p:cNvSpPr>
            <a:spLocks noEditPoints="1" noChangeArrowheads="1"/>
          </p:cNvSpPr>
          <p:nvPr/>
        </p:nvSpPr>
        <p:spPr bwMode="auto">
          <a:xfrm rot="10800000" flipV="1">
            <a:off x="714375" y="5143500"/>
            <a:ext cx="1857375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построил строил</a:t>
            </a:r>
          </a:p>
        </p:txBody>
      </p: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 rot="10800000" flipV="1">
            <a:off x="3500438" y="5143500"/>
            <a:ext cx="2071687" cy="8572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строю</a:t>
            </a: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 rot="10800000" flipV="1">
            <a:off x="6357938" y="5072063"/>
            <a:ext cx="2214562" cy="928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построю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буду строить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082660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Изменение глагола по родам, лицам и числам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357188" y="1928813"/>
            <a:ext cx="3286125" cy="571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прошедшем времени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2857500"/>
            <a:ext cx="2928938" cy="10715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изменяется по числам и родам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(в ед.ч.)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571500" y="4143375"/>
            <a:ext cx="2928938" cy="128587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Ед.ч                         Мн.ч.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Ж.р.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(с)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1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(с)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1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М.р.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(с)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1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 ]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Ср.р.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(с)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ru-RU" sz="1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500063" y="5643563"/>
            <a:ext cx="3000375" cy="928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ВНИМАНИЕ!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У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глагола прошедшего времени суффикс Л не входит в основу слова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4071938" y="1928813"/>
            <a:ext cx="4714875" cy="5715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настоящем и будущем времени</a:t>
            </a:r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 rot="10800000" flipV="1">
            <a:off x="4857750" y="2786063"/>
            <a:ext cx="3214688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изменяется по числам и лицам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0.wp.com/znaniya.guru/wp-content/uploads/2018/06/Skrinshot-23.10.2014-00-44-40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1071538" y="1785926"/>
            <a:ext cx="6929437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Изменение глагола по числам и лицам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Спряжение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Рисунок 12" descr="зп203525-9.jpg"/>
          <p:cNvPicPr>
            <a:picLocks noChangeAspect="1"/>
          </p:cNvPicPr>
          <p:nvPr/>
        </p:nvPicPr>
        <p:blipFill>
          <a:blip r:embed="rId3">
            <a:lum/>
          </a:blip>
          <a:srcRect/>
          <a:stretch>
            <a:fillRect/>
          </a:stretch>
        </p:blipFill>
        <p:spPr bwMode="auto">
          <a:xfrm>
            <a:off x="1500188" y="2571750"/>
            <a:ext cx="6096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 rot="10800000" flipV="1">
            <a:off x="500063" y="1643063"/>
            <a:ext cx="8143875" cy="7858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изменение глаголов по лицам и числам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4D6026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определить спряжение глагола?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 rot="10800000" flipV="1">
            <a:off x="1143000" y="1428750"/>
            <a:ext cx="2143125" cy="5000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спряжение</a:t>
            </a:r>
          </a:p>
        </p:txBody>
      </p: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 rot="10800000" flipV="1">
            <a:off x="5357813" y="1428750"/>
            <a:ext cx="2143125" cy="5000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спряжение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 rot="10800000" flipV="1">
            <a:off x="428625" y="2000250"/>
            <a:ext cx="8286750" cy="6429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Ударные личные окончания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 rot="10800000" flipV="1">
            <a:off x="428625" y="2714625"/>
            <a:ext cx="3643313" cy="16430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ед.ч.                  мн.ч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1л     -у (-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               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 (-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2л     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шь (-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шь)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3л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      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т)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 rot="10800000" flipV="1">
            <a:off x="5072063" y="2714625"/>
            <a:ext cx="3643312" cy="16430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ед.ч.                   мн.ч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1л     -у (-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              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2л     -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шь            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3л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 rot="10800000" flipV="1">
            <a:off x="357188" y="4429125"/>
            <a:ext cx="8286750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Безударные личные окончания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неопределённой форме   (что делать? что сделать?)</a:t>
            </a:r>
          </a:p>
        </p:txBody>
      </p:sp>
      <p:sp>
        <p:nvSpPr>
          <p:cNvPr id="13" name="PubRRectCallout"/>
          <p:cNvSpPr>
            <a:spLocks noEditPoints="1" noChangeArrowheads="1"/>
          </p:cNvSpPr>
          <p:nvPr/>
        </p:nvSpPr>
        <p:spPr bwMode="auto">
          <a:xfrm rot="10800000" flipV="1">
            <a:off x="428625" y="5572125"/>
            <a:ext cx="3714750" cy="10715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еть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ють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, 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чь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 и др. + БРИТЬ , СТЕЛИТЬ</a:t>
            </a:r>
          </a:p>
        </p:txBody>
      </p: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 rot="10800000" flipV="1">
            <a:off x="5000625" y="5643563"/>
            <a:ext cx="3643313" cy="10001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ить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+ 11 глаголов исключений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774</Words>
  <PresentationFormat>Экран (4:3)</PresentationFormat>
  <Paragraphs>173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ГЛАГОЛ (5 класс)</vt:lpstr>
      <vt:lpstr>Глагол</vt:lpstr>
      <vt:lpstr>Неопределённая форма глагола</vt:lpstr>
      <vt:lpstr>Вид глагола</vt:lpstr>
      <vt:lpstr>Время глагола</vt:lpstr>
      <vt:lpstr>Изменение глагола по родам, лицам и числам</vt:lpstr>
      <vt:lpstr>Изменение глагола по числам и лицам</vt:lpstr>
      <vt:lpstr>Спряжение</vt:lpstr>
      <vt:lpstr>Как определить спряжение глагола?</vt:lpstr>
      <vt:lpstr>Глаголы-исключения</vt:lpstr>
      <vt:lpstr>Алгоритм определения спряжения глаголов:</vt:lpstr>
      <vt:lpstr>НЕ с глаголом</vt:lpstr>
      <vt:lpstr>-ТСЯ  и  -ТЬСЯ</vt:lpstr>
      <vt:lpstr>?  перед суффиксом  -Л-</vt:lpstr>
      <vt:lpstr>Ь после шипящих в глаголах</vt:lpstr>
      <vt:lpstr>Буквы Е-И в корнях с чередованием</vt:lpstr>
      <vt:lpstr>СПАСИБО ЗА РАБОТУ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</dc:title>
  <dc:creator>User</dc:creator>
  <cp:lastModifiedBy>Пользователь Windows</cp:lastModifiedBy>
  <cp:revision>48</cp:revision>
  <dcterms:created xsi:type="dcterms:W3CDTF">2022-04-30T05:51:38Z</dcterms:created>
  <dcterms:modified xsi:type="dcterms:W3CDTF">2022-05-01T07:24:53Z</dcterms:modified>
</cp:coreProperties>
</file>