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3" r:id="rId8"/>
    <p:sldId id="264" r:id="rId9"/>
    <p:sldId id="265"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NULL"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NULL"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lIns="0" tIns="0" rIns="0" bIns="0"/>
          <a:lstStyle/>
          <a:p>
            <a:pPr marL="0" marR="0" indent="0" algn="ctr" defTabSz="914400" fontAlgn="auto" hangingPunct="1">
              <a:lnSpc>
                <a:spcPct val="100000"/>
              </a:lnSpc>
              <a:spcBef>
                <a:spcPts val="0"/>
              </a:spcBef>
              <a:spcAft>
                <a:spcPts val="0"/>
              </a:spcAft>
              <a:tabLst/>
              <a:defRPr sz="1300" b="0" i="0" u="none" strike="noStrike" kern="1200" baseline="0">
                <a:solidFill>
                  <a:srgbClr val="000000"/>
                </a:solidFill>
                <a:latin typeface="Calibri"/>
              </a:defRPr>
            </a:pPr>
            <a:r>
              <a:rPr lang="ru-RU" sz="1300" b="0" i="0" u="none" strike="noStrike" kern="1200" cap="none" spc="0" baseline="0">
                <a:solidFill>
                  <a:srgbClr val="000000"/>
                </a:solidFill>
                <a:uFillTx/>
                <a:latin typeface="Calibri"/>
              </a:rPr>
              <a:t>Характер англичан с точки зрения учащихся</a:t>
            </a:r>
          </a:p>
        </c:rich>
      </c:tx>
      <c:layout/>
      <c:overlay val="0"/>
      <c:spPr>
        <a:noFill/>
        <a:ln>
          <a:noFill/>
        </a:ln>
      </c:spPr>
    </c:title>
    <c:autoTitleDeleted val="0"/>
    <c:view3D>
      <c:rotX val="14"/>
      <c:rotY val="19"/>
      <c:rAngAx val="0"/>
      <c:perspective val="46"/>
    </c:view3D>
    <c:floor>
      <c:thickness val="0"/>
      <c:spPr>
        <a:solidFill>
          <a:srgbClr val="CCCCCC"/>
        </a:solidFill>
        <a:ln w="6345">
          <a:solidFill>
            <a:srgbClr val="B3B3B3"/>
          </a:solidFill>
          <a:prstDash val="solid"/>
          <a:round/>
        </a:ln>
      </c:spPr>
    </c:floor>
    <c:sideWall>
      <c:thickness val="0"/>
      <c:spPr>
        <a:noFill/>
        <a:ln w="9528">
          <a:solidFill>
            <a:srgbClr val="B3B3B3"/>
          </a:solidFill>
          <a:prstDash val="solid"/>
        </a:ln>
      </c:spPr>
    </c:sideWall>
    <c:backWall>
      <c:thickness val="0"/>
      <c:spPr>
        <a:noFill/>
        <a:ln w="9528">
          <a:solidFill>
            <a:srgbClr val="B3B3B3"/>
          </a:solidFill>
          <a:prstDash val="solid"/>
        </a:ln>
      </c:spPr>
    </c:backWall>
    <c:plotArea>
      <c:layout>
        <c:manualLayout>
          <c:layoutTarget val="inner"/>
          <c:xMode val="edge"/>
          <c:yMode val="edge"/>
          <c:x val="5.9884030235409128E-2"/>
          <c:y val="5.2789620597711362E-2"/>
          <c:w val="0.92852021070802915"/>
          <c:h val="0.62992723030774356"/>
        </c:manualLayout>
      </c:layout>
      <c:bar3DChart>
        <c:barDir val="col"/>
        <c:grouping val="clustered"/>
        <c:varyColors val="0"/>
        <c:dLbls>
          <c:showLegendKey val="0"/>
          <c:showVal val="0"/>
          <c:showCatName val="0"/>
          <c:showSerName val="0"/>
          <c:showPercent val="0"/>
          <c:showBubbleSize val="0"/>
        </c:dLbls>
        <c:gapWidth val="150"/>
        <c:shape val="box"/>
        <c:axId val="160540472"/>
        <c:axId val="160540080"/>
        <c:axId val="0"/>
      </c:bar3DChart>
      <c:valAx>
        <c:axId val="160540080"/>
        <c:scaling>
          <c:orientation val="minMax"/>
        </c:scaling>
        <c:delete val="0"/>
        <c:axPos val="l"/>
        <c:majorGridlines>
          <c:spPr>
            <a:ln w="6345">
              <a:solidFill>
                <a:srgbClr val="B3B3B3"/>
              </a:solidFill>
              <a:prstDash val="solid"/>
              <a:round/>
            </a:ln>
          </c:spPr>
        </c:majorGridlines>
        <c:numFmt formatCode="General" sourceLinked="0"/>
        <c:majorTickMark val="none"/>
        <c:minorTickMark val="none"/>
        <c:tickLblPos val="nextTo"/>
        <c:spPr>
          <a:noFill/>
          <a:ln w="6345">
            <a:solidFill>
              <a:srgbClr val="B3B3B3"/>
            </a:solidFill>
            <a:prstDash val="solid"/>
            <a:round/>
          </a:ln>
        </c:spPr>
        <c:txPr>
          <a:bodyPr lIns="0" tIns="0" rIns="0" bIns="0"/>
          <a:lstStyle/>
          <a:p>
            <a:pPr marL="0" marR="0" indent="0" algn="ctr" defTabSz="914400" fontAlgn="auto" hangingPunct="1">
              <a:lnSpc>
                <a:spcPct val="100000"/>
              </a:lnSpc>
              <a:spcBef>
                <a:spcPts val="0"/>
              </a:spcBef>
              <a:spcAft>
                <a:spcPts val="0"/>
              </a:spcAft>
              <a:tabLst/>
              <a:defRPr sz="1000" b="0" i="0" u="none" strike="noStrike" kern="1200" baseline="0">
                <a:solidFill>
                  <a:srgbClr val="000000"/>
                </a:solidFill>
                <a:latin typeface="Calibri"/>
              </a:defRPr>
            </a:pPr>
            <a:endParaRPr lang="ru-RU"/>
          </a:p>
        </c:txPr>
        <c:crossAx val="160540472"/>
        <c:crossesAt val="0"/>
        <c:crossBetween val="between"/>
      </c:valAx>
      <c:catAx>
        <c:axId val="160540472"/>
        <c:scaling>
          <c:orientation val="minMax"/>
        </c:scaling>
        <c:delete val="0"/>
        <c:axPos val="b"/>
        <c:numFmt formatCode="General" sourceLinked="0"/>
        <c:majorTickMark val="none"/>
        <c:minorTickMark val="none"/>
        <c:tickLblPos val="nextTo"/>
        <c:spPr>
          <a:noFill/>
          <a:ln w="6345">
            <a:solidFill>
              <a:srgbClr val="B3B3B3"/>
            </a:solidFill>
            <a:prstDash val="solid"/>
            <a:round/>
          </a:ln>
        </c:spPr>
        <c:txPr>
          <a:bodyPr lIns="0" tIns="0" rIns="0" bIns="0"/>
          <a:lstStyle/>
          <a:p>
            <a:pPr marL="0" marR="0" indent="0" algn="ctr" defTabSz="914400" fontAlgn="auto" hangingPunct="1">
              <a:lnSpc>
                <a:spcPct val="100000"/>
              </a:lnSpc>
              <a:spcBef>
                <a:spcPts val="0"/>
              </a:spcBef>
              <a:spcAft>
                <a:spcPts val="0"/>
              </a:spcAft>
              <a:tabLst/>
              <a:defRPr sz="1000" b="0" i="0" u="none" strike="noStrike" kern="1200" baseline="0">
                <a:solidFill>
                  <a:srgbClr val="000000"/>
                </a:solidFill>
                <a:latin typeface="Calibri"/>
              </a:defRPr>
            </a:pPr>
            <a:endParaRPr lang="ru-RU"/>
          </a:p>
        </c:txPr>
        <c:crossAx val="160540080"/>
        <c:crossesAt val="0"/>
        <c:auto val="1"/>
        <c:lblAlgn val="ctr"/>
        <c:lblOffset val="100"/>
        <c:noMultiLvlLbl val="0"/>
      </c:catAx>
      <c:spPr>
        <a:noFill/>
        <a:ln>
          <a:noFill/>
        </a:ln>
      </c:spPr>
    </c:plotArea>
    <c:plotVisOnly val="1"/>
    <c:dispBlanksAs val="gap"/>
    <c:showDLblsOverMax val="0"/>
  </c:chart>
  <c:spPr>
    <a:noFill/>
    <a:ln>
      <a:noFill/>
    </a:ln>
  </c:spPr>
  <c:txPr>
    <a:bodyPr lIns="0" tIns="0" rIns="0" bIns="0"/>
    <a:lstStyle/>
    <a:p>
      <a:pPr marL="0" marR="0" indent="0" defTabSz="914400" fontAlgn="auto" hangingPunct="1">
        <a:lnSpc>
          <a:spcPct val="100000"/>
        </a:lnSpc>
        <a:spcBef>
          <a:spcPts val="0"/>
        </a:spcBef>
        <a:spcAft>
          <a:spcPts val="0"/>
        </a:spcAft>
        <a:tabLst/>
        <a:defRPr lang="ru-RU" sz="1000" b="0" i="0" u="none" strike="noStrike" kern="1200" baseline="0">
          <a:solidFill>
            <a:srgbClr val="000000"/>
          </a:solidFill>
          <a:latin typeface="Calibri"/>
        </a:defRPr>
      </a:pPr>
      <a:endParaRPr lang="ru-RU"/>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lIns="0" tIns="0" rIns="0" bIns="0"/>
          <a:lstStyle/>
          <a:p>
            <a:pPr marL="0" marR="0" indent="0" algn="ctr" defTabSz="914400" fontAlgn="auto" hangingPunct="1">
              <a:lnSpc>
                <a:spcPct val="100000"/>
              </a:lnSpc>
              <a:spcBef>
                <a:spcPts val="0"/>
              </a:spcBef>
              <a:spcAft>
                <a:spcPts val="0"/>
              </a:spcAft>
              <a:tabLst/>
              <a:defRPr sz="1300" b="0" i="0" u="none" strike="noStrike" kern="1200" baseline="0">
                <a:solidFill>
                  <a:srgbClr val="000000"/>
                </a:solidFill>
                <a:latin typeface="Calibri"/>
              </a:defRPr>
            </a:pPr>
            <a:r>
              <a:rPr lang="ru-RU" sz="1300" b="0" i="0" u="none" strike="noStrike" kern="1200" cap="none" spc="0" baseline="0">
                <a:solidFill>
                  <a:srgbClr val="000000"/>
                </a:solidFill>
                <a:uFillTx/>
                <a:latin typeface="Calibri"/>
              </a:rPr>
              <a:t>Сколько учеников знают Майкла Бонда?</a:t>
            </a:r>
          </a:p>
        </c:rich>
      </c:tx>
      <c:layout>
        <c:manualLayout>
          <c:xMode val="edge"/>
          <c:yMode val="edge"/>
          <c:x val="0.32621375402733027"/>
          <c:y val="7.5357003367156145E-2"/>
        </c:manualLayout>
      </c:layout>
      <c:overlay val="0"/>
      <c:spPr>
        <a:noFill/>
        <a:ln>
          <a:noFill/>
        </a:ln>
      </c:spPr>
    </c:title>
    <c:autoTitleDeleted val="0"/>
    <c:plotArea>
      <c:layout>
        <c:manualLayout>
          <c:layoutTarget val="inner"/>
          <c:xMode val="edge"/>
          <c:yMode val="edge"/>
          <c:x val="0.3575875828611636"/>
          <c:y val="0.20131454166781557"/>
          <c:w val="0.22580060548827907"/>
          <c:h val="0.68101719040191211"/>
        </c:manualLayout>
      </c:layout>
      <c:pieChart>
        <c:varyColors val="1"/>
        <c:ser>
          <c:idx val="0"/>
          <c:order val="0"/>
          <c:tx>
            <c:v>Столбец 1</c:v>
          </c:tx>
          <c:dPt>
            <c:idx val="0"/>
            <c:bubble3D val="0"/>
            <c:spPr>
              <a:solidFill>
                <a:srgbClr val="004586"/>
              </a:solidFill>
              <a:ln>
                <a:noFill/>
              </a:ln>
            </c:spPr>
            <c:extLst>
              <c:ext xmlns:c16="http://schemas.microsoft.com/office/drawing/2014/chart" uri="{C3380CC4-5D6E-409C-BE32-E72D297353CC}">
                <c16:uniqueId val="{00000001-AE8E-4353-874E-A9F0120A8D58}"/>
              </c:ext>
            </c:extLst>
          </c:dPt>
          <c:dPt>
            <c:idx val="1"/>
            <c:bubble3D val="0"/>
            <c:spPr>
              <a:solidFill>
                <a:srgbClr val="FF420E"/>
              </a:solidFill>
              <a:ln>
                <a:noFill/>
              </a:ln>
            </c:spPr>
            <c:extLst>
              <c:ext xmlns:c16="http://schemas.microsoft.com/office/drawing/2014/chart" uri="{C3380CC4-5D6E-409C-BE32-E72D297353CC}">
                <c16:uniqueId val="{00000003-AE8E-4353-874E-A9F0120A8D58}"/>
              </c:ext>
            </c:extLst>
          </c:dPt>
          <c:dLbls>
            <c:spPr>
              <a:noFill/>
              <a:ln>
                <a:noFill/>
              </a:ln>
              <a:effectLst/>
            </c:spPr>
            <c:txPr>
              <a:bodyPr lIns="0" tIns="0" rIns="0" bIns="0"/>
              <a:lstStyle/>
              <a:p>
                <a:pPr marL="0" marR="0" indent="0" algn="ctr" defTabSz="914400" fontAlgn="auto" hangingPunct="1">
                  <a:lnSpc>
                    <a:spcPct val="100000"/>
                  </a:lnSpc>
                  <a:spcBef>
                    <a:spcPts val="0"/>
                  </a:spcBef>
                  <a:spcAft>
                    <a:spcPts val="0"/>
                  </a:spcAft>
                  <a:tabLst/>
                  <a:defRPr sz="1000" b="0" i="0" u="none" strike="noStrike" kern="1200" baseline="0">
                    <a:solidFill>
                      <a:srgbClr val="000000"/>
                    </a:solidFill>
                    <a:latin typeface="Calibri"/>
                  </a:defRPr>
                </a:pPr>
                <a:endParaRPr lang="ru-RU"/>
              </a:p>
            </c:txPr>
            <c:showLegendKey val="0"/>
            <c:showVal val="1"/>
            <c:showCatName val="0"/>
            <c:showSerName val="0"/>
            <c:showPercent val="0"/>
            <c:showBubbleSize val="0"/>
            <c:showLeaderLines val="1"/>
            <c:extLst>
              <c:ext xmlns:c15="http://schemas.microsoft.com/office/drawing/2012/chart" uri="{CE6537A1-D6FC-4f65-9D91-7224C49458BB}">
                <c15:spPr xmlns:c15="http://schemas.microsoft.com/office/drawing/2012/chart">
                  <a:prstGeom prst="rect">
                    <a:avLst/>
                  </a:prstGeom>
                </c15:spPr>
                <c15:layout/>
              </c:ext>
            </c:extLst>
          </c:dLbls>
          <c:cat>
            <c:strLit>
              <c:ptCount val="2"/>
              <c:pt idx="0">
                <c:v>Знают </c:v>
              </c:pt>
              <c:pt idx="1">
                <c:v>Не знают </c:v>
              </c:pt>
            </c:strLit>
          </c:cat>
          <c:val>
            <c:numLit>
              <c:formatCode>General</c:formatCode>
              <c:ptCount val="2"/>
              <c:pt idx="0">
                <c:v>38</c:v>
              </c:pt>
              <c:pt idx="1">
                <c:v>62</c:v>
              </c:pt>
            </c:numLit>
          </c:val>
          <c:extLst>
            <c:ext xmlns:c16="http://schemas.microsoft.com/office/drawing/2014/chart" uri="{C3380CC4-5D6E-409C-BE32-E72D297353CC}">
              <c16:uniqueId val="{00000004-AE8E-4353-874E-A9F0120A8D58}"/>
            </c:ext>
          </c:extLst>
        </c:ser>
        <c:dLbls>
          <c:showLegendKey val="0"/>
          <c:showVal val="0"/>
          <c:showCatName val="0"/>
          <c:showSerName val="0"/>
          <c:showPercent val="0"/>
          <c:showBubbleSize val="0"/>
          <c:showLeaderLines val="1"/>
        </c:dLbls>
        <c:firstSliceAng val="0"/>
      </c:pieChart>
      <c:spPr>
        <a:noFill/>
        <a:ln w="9528">
          <a:solidFill>
            <a:srgbClr val="B3B3B3"/>
          </a:solidFill>
          <a:prstDash val="solid"/>
        </a:ln>
      </c:spPr>
    </c:plotArea>
    <c:legend>
      <c:legendPos val="r"/>
      <c:layout>
        <c:manualLayout>
          <c:xMode val="edge"/>
          <c:yMode val="edge"/>
          <c:x val="0.7070481752027552"/>
          <c:y val="0.10778988834982176"/>
          <c:w val="0.1171472845609747"/>
          <c:h val="0.44401156148855736"/>
        </c:manualLayout>
      </c:layout>
      <c:overlay val="0"/>
      <c:spPr>
        <a:solidFill>
          <a:srgbClr val="EAEAEA"/>
        </a:solidFill>
        <a:ln>
          <a:noFill/>
        </a:ln>
      </c:spPr>
      <c:txPr>
        <a:bodyPr lIns="0" tIns="0" rIns="0" bIns="0"/>
        <a:lstStyle/>
        <a:p>
          <a:pPr marL="0" marR="0" indent="0" defTabSz="914400" fontAlgn="auto" hangingPunct="1">
            <a:lnSpc>
              <a:spcPct val="100000"/>
            </a:lnSpc>
            <a:spcBef>
              <a:spcPts val="0"/>
            </a:spcBef>
            <a:spcAft>
              <a:spcPts val="0"/>
            </a:spcAft>
            <a:tabLst/>
            <a:defRPr sz="1000" b="0" i="0" u="none" strike="noStrike" kern="1200" baseline="0">
              <a:solidFill>
                <a:srgbClr val="000000"/>
              </a:solidFill>
              <a:latin typeface="Calibri"/>
            </a:defRPr>
          </a:pPr>
          <a:endParaRPr lang="ru-RU"/>
        </a:p>
      </c:txPr>
    </c:legend>
    <c:plotVisOnly val="1"/>
    <c:dispBlanksAs val="gap"/>
    <c:showDLblsOverMax val="0"/>
  </c:chart>
  <c:spPr>
    <a:noFill/>
    <a:ln>
      <a:noFill/>
    </a:ln>
  </c:spPr>
  <c:txPr>
    <a:bodyPr lIns="0" tIns="0" rIns="0" bIns="0"/>
    <a:lstStyle/>
    <a:p>
      <a:pPr marL="0" marR="0" indent="0" defTabSz="914400" fontAlgn="auto" hangingPunct="1">
        <a:lnSpc>
          <a:spcPct val="100000"/>
        </a:lnSpc>
        <a:spcBef>
          <a:spcPts val="0"/>
        </a:spcBef>
        <a:spcAft>
          <a:spcPts val="0"/>
        </a:spcAft>
        <a:tabLst/>
        <a:defRPr lang="ru-RU" sz="1000" b="0" i="0" u="none" strike="noStrike" kern="1200" baseline="0">
          <a:solidFill>
            <a:srgbClr val="000000"/>
          </a:solidFill>
          <a:latin typeface="Calibri"/>
        </a:defRPr>
      </a:pPr>
      <a:endParaRPr lang="ru-RU"/>
    </a:p>
  </c:txPr>
  <c:externalData r:id="rId1">
    <c:autoUpdate val="0"/>
  </c:externalData>
</c:chartSpace>
</file>

<file path=ppt/drawings/_rels/drawing1.xml.rels><?xml version="1.0" encoding="UTF-8" standalone="yes"?>
<Relationships xmlns="http://schemas.openxmlformats.org/package/2006/relationships"><Relationship Id="rId1" Type="http://schemas.openxmlformats.org/officeDocument/2006/relationships/image" Target="../media/image19.png"/></Relationships>
</file>

<file path=ppt/drawings/drawing1.xml><?xml version="1.0" encoding="utf-8"?>
<c:userShapes xmlns:c="http://schemas.openxmlformats.org/drawingml/2006/chart">
  <cdr:relSizeAnchor xmlns:cdr="http://schemas.openxmlformats.org/drawingml/2006/chartDrawing">
    <cdr:from>
      <cdr:x>0.14332</cdr:x>
      <cdr:y>0</cdr:y>
    </cdr:from>
    <cdr:to>
      <cdr:x>0.90165</cdr:x>
      <cdr:y>1</cdr:y>
    </cdr:to>
    <cdr:pic>
      <cdr:nvPicPr>
        <cdr:cNvPr id="2" name="Рисунок 1"/>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1238425" y="1103536"/>
          <a:ext cx="6552728" cy="5040560"/>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B56A54-46E2-4691-ACE4-390167DA4504}" type="datetimeFigureOut">
              <a:rPr lang="ru-RU" smtClean="0"/>
              <a:t>27.11.2021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02D88E-4F3E-49DF-966D-455D824A4639}" type="slidenum">
              <a:rPr lang="ru-RU" smtClean="0"/>
              <a:t>‹#›</a:t>
            </a:fld>
            <a:endParaRPr lang="ru-RU"/>
          </a:p>
        </p:txBody>
      </p:sp>
    </p:spTree>
    <p:extLst>
      <p:ext uri="{BB962C8B-B14F-4D97-AF65-F5344CB8AC3E}">
        <p14:creationId xmlns:p14="http://schemas.microsoft.com/office/powerpoint/2010/main" val="3182751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602D88E-4F3E-49DF-966D-455D824A4639}" type="slidenum">
              <a:rPr lang="ru-RU" smtClean="0"/>
              <a:t>2</a:t>
            </a:fld>
            <a:endParaRPr lang="ru-RU"/>
          </a:p>
        </p:txBody>
      </p:sp>
    </p:spTree>
    <p:extLst>
      <p:ext uri="{BB962C8B-B14F-4D97-AF65-F5344CB8AC3E}">
        <p14:creationId xmlns:p14="http://schemas.microsoft.com/office/powerpoint/2010/main" val="26032490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602D88E-4F3E-49DF-966D-455D824A4639}" type="slidenum">
              <a:rPr lang="ru-RU" smtClean="0"/>
              <a:t>3</a:t>
            </a:fld>
            <a:endParaRPr lang="ru-RU"/>
          </a:p>
        </p:txBody>
      </p:sp>
    </p:spTree>
    <p:extLst>
      <p:ext uri="{BB962C8B-B14F-4D97-AF65-F5344CB8AC3E}">
        <p14:creationId xmlns:p14="http://schemas.microsoft.com/office/powerpoint/2010/main" val="362136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A5EB6A2-A455-4000-B260-EC437A5DE3A7}" type="datetimeFigureOut">
              <a:rPr lang="ru-RU" smtClean="0"/>
              <a:t>27.11.2021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A8D59F-9D91-44D3-96C2-AA85ED2A9498}"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A5EB6A2-A455-4000-B260-EC437A5DE3A7}" type="datetimeFigureOut">
              <a:rPr lang="ru-RU" smtClean="0"/>
              <a:t>27.11.2021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A8D59F-9D91-44D3-96C2-AA85ED2A949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A5EB6A2-A455-4000-B260-EC437A5DE3A7}" type="datetimeFigureOut">
              <a:rPr lang="ru-RU" smtClean="0"/>
              <a:t>27.11.2021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A8D59F-9D91-44D3-96C2-AA85ED2A949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A5EB6A2-A455-4000-B260-EC437A5DE3A7}" type="datetimeFigureOut">
              <a:rPr lang="ru-RU" smtClean="0"/>
              <a:t>27.11.2021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A8D59F-9D91-44D3-96C2-AA85ED2A949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A5EB6A2-A455-4000-B260-EC437A5DE3A7}" type="datetimeFigureOut">
              <a:rPr lang="ru-RU" smtClean="0"/>
              <a:t>27.11.2021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A8D59F-9D91-44D3-96C2-AA85ED2A9498}"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A5EB6A2-A455-4000-B260-EC437A5DE3A7}" type="datetimeFigureOut">
              <a:rPr lang="ru-RU" smtClean="0"/>
              <a:t>27.11.2021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A8D59F-9D91-44D3-96C2-AA85ED2A9498}"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A5EB6A2-A455-4000-B260-EC437A5DE3A7}" type="datetimeFigureOut">
              <a:rPr lang="ru-RU" smtClean="0"/>
              <a:t>27.11.2021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AA8D59F-9D91-44D3-96C2-AA85ED2A949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A5EB6A2-A455-4000-B260-EC437A5DE3A7}" type="datetimeFigureOut">
              <a:rPr lang="ru-RU" smtClean="0"/>
              <a:t>27.11.2021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AA8D59F-9D91-44D3-96C2-AA85ED2A949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A5EB6A2-A455-4000-B260-EC437A5DE3A7}" type="datetimeFigureOut">
              <a:rPr lang="ru-RU" smtClean="0"/>
              <a:t>27.11.2021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AA8D59F-9D91-44D3-96C2-AA85ED2A949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A5EB6A2-A455-4000-B260-EC437A5DE3A7}" type="datetimeFigureOut">
              <a:rPr lang="ru-RU" smtClean="0"/>
              <a:t>27.11.2021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A8D59F-9D91-44D3-96C2-AA85ED2A949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A5EB6A2-A455-4000-B260-EC437A5DE3A7}" type="datetimeFigureOut">
              <a:rPr lang="ru-RU" smtClean="0"/>
              <a:t>27.11.2021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A8D59F-9D91-44D3-96C2-AA85ED2A949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5EB6A2-A455-4000-B260-EC437A5DE3A7}" type="datetimeFigureOut">
              <a:rPr lang="ru-RU" smtClean="0"/>
              <a:t>27.11.2021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A8D59F-9D91-44D3-96C2-AA85ED2A949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9.jp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6.xml"/><Relationship Id="rId5" Type="http://schemas.openxmlformats.org/officeDocument/2006/relationships/image" Target="../media/image15.jpg"/><Relationship Id="rId4" Type="http://schemas.openxmlformats.org/officeDocument/2006/relationships/image" Target="../media/image14.jpg"/></Relationships>
</file>

<file path=ppt/slides/_rels/slide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6.xml"/><Relationship Id="rId4" Type="http://schemas.openxmlformats.org/officeDocument/2006/relationships/image" Target="../media/image18.jpg"/></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836713"/>
            <a:ext cx="8496944" cy="576063"/>
          </a:xfrm>
        </p:spPr>
        <p:txBody>
          <a:bodyPr>
            <a:normAutofit/>
          </a:bodyPr>
          <a:lstStyle/>
          <a:p>
            <a:r>
              <a:rPr lang="ru-RU" sz="1800" b="1" dirty="0" smtClean="0">
                <a:solidFill>
                  <a:srgbClr val="FF0000"/>
                </a:solidFill>
              </a:rPr>
              <a:t>СРЕДНЯЯ ОБЩЕОБРАЗОВАТЕЛЬНАЯ ШКОЛА №24 ИМ. С.И. </a:t>
            </a:r>
            <a:r>
              <a:rPr lang="ru-RU" sz="1800" b="1" dirty="0">
                <a:solidFill>
                  <a:srgbClr val="FF0000"/>
                </a:solidFill>
              </a:rPr>
              <a:t>К</a:t>
            </a:r>
            <a:r>
              <a:rPr lang="ru-RU" sz="1800" b="1" dirty="0" smtClean="0">
                <a:solidFill>
                  <a:srgbClr val="FF0000"/>
                </a:solidFill>
              </a:rPr>
              <a:t>ЛИМАКОВА</a:t>
            </a:r>
            <a:endParaRPr lang="ru-RU" sz="1800" b="1" dirty="0">
              <a:solidFill>
                <a:srgbClr val="FF0000"/>
              </a:solidFill>
            </a:endParaRPr>
          </a:p>
        </p:txBody>
      </p:sp>
      <p:sp>
        <p:nvSpPr>
          <p:cNvPr id="3" name="Подзаголовок 2"/>
          <p:cNvSpPr>
            <a:spLocks noGrp="1"/>
          </p:cNvSpPr>
          <p:nvPr>
            <p:ph type="subTitle" idx="1"/>
          </p:nvPr>
        </p:nvSpPr>
        <p:spPr>
          <a:xfrm>
            <a:off x="1371600" y="1844824"/>
            <a:ext cx="6400800" cy="4680520"/>
          </a:xfrm>
        </p:spPr>
        <p:txBody>
          <a:bodyPr>
            <a:normAutofit fontScale="85000" lnSpcReduction="20000"/>
          </a:bodyPr>
          <a:lstStyle/>
          <a:p>
            <a:r>
              <a:rPr lang="ru-RU" b="1" dirty="0">
                <a:solidFill>
                  <a:schemeClr val="tx2"/>
                </a:solidFill>
              </a:rPr>
              <a:t>Как помогает понять жизнь и характер англичан книга М. Бонда «</a:t>
            </a:r>
            <a:r>
              <a:rPr lang="ru-RU" b="1" dirty="0" err="1">
                <a:solidFill>
                  <a:schemeClr val="tx2"/>
                </a:solidFill>
              </a:rPr>
              <a:t>Всѐ </a:t>
            </a:r>
            <a:r>
              <a:rPr lang="ru-RU" b="1" dirty="0">
                <a:solidFill>
                  <a:schemeClr val="tx2"/>
                </a:solidFill>
              </a:rPr>
              <a:t>о </a:t>
            </a:r>
            <a:r>
              <a:rPr lang="ru-RU" b="1" dirty="0" smtClean="0">
                <a:solidFill>
                  <a:schemeClr val="tx2"/>
                </a:solidFill>
              </a:rPr>
              <a:t>медвежонке </a:t>
            </a:r>
            <a:r>
              <a:rPr lang="ru-RU" b="1" dirty="0">
                <a:solidFill>
                  <a:schemeClr val="tx2"/>
                </a:solidFill>
              </a:rPr>
              <a:t>Паддингтоне</a:t>
            </a:r>
            <a:r>
              <a:rPr lang="ru-RU" b="1" dirty="0" smtClean="0">
                <a:solidFill>
                  <a:schemeClr val="tx2"/>
                </a:solidFill>
              </a:rPr>
              <a:t>»?</a:t>
            </a:r>
          </a:p>
          <a:p>
            <a:endParaRPr lang="ru-RU" b="1" dirty="0" smtClean="0">
              <a:solidFill>
                <a:schemeClr val="tx2"/>
              </a:solidFill>
            </a:endParaRPr>
          </a:p>
          <a:p>
            <a:pPr algn="r"/>
            <a:r>
              <a:rPr lang="ru-RU" dirty="0" smtClean="0">
                <a:solidFill>
                  <a:srgbClr val="FF0000"/>
                </a:solidFill>
              </a:rPr>
              <a:t>Выполнила: </a:t>
            </a:r>
            <a:r>
              <a:rPr lang="ru-RU" dirty="0" err="1" smtClean="0">
                <a:solidFill>
                  <a:srgbClr val="FF0000"/>
                </a:solidFill>
              </a:rPr>
              <a:t>Морохоева</a:t>
            </a:r>
            <a:r>
              <a:rPr lang="ru-RU" dirty="0" smtClean="0">
                <a:solidFill>
                  <a:srgbClr val="FF0000"/>
                </a:solidFill>
              </a:rPr>
              <a:t> Зарина Александровна, </a:t>
            </a:r>
            <a:endParaRPr lang="ru-RU" dirty="0" smtClean="0">
              <a:solidFill>
                <a:srgbClr val="FF0000"/>
              </a:solidFill>
            </a:endParaRPr>
          </a:p>
          <a:p>
            <a:pPr algn="r"/>
            <a:r>
              <a:rPr lang="ru-RU" dirty="0">
                <a:solidFill>
                  <a:srgbClr val="FF0000"/>
                </a:solidFill>
              </a:rPr>
              <a:t>6</a:t>
            </a:r>
            <a:r>
              <a:rPr lang="ru-RU" dirty="0" smtClean="0">
                <a:solidFill>
                  <a:srgbClr val="FF0000"/>
                </a:solidFill>
              </a:rPr>
              <a:t> </a:t>
            </a:r>
            <a:r>
              <a:rPr lang="ru-RU" dirty="0" smtClean="0">
                <a:solidFill>
                  <a:srgbClr val="FF0000"/>
                </a:solidFill>
              </a:rPr>
              <a:t>«В» </a:t>
            </a:r>
            <a:r>
              <a:rPr lang="ru-RU" dirty="0" smtClean="0">
                <a:solidFill>
                  <a:srgbClr val="FF0000"/>
                </a:solidFill>
              </a:rPr>
              <a:t>класс</a:t>
            </a:r>
          </a:p>
          <a:p>
            <a:pPr algn="r"/>
            <a:r>
              <a:rPr lang="ru-RU" dirty="0" smtClean="0">
                <a:solidFill>
                  <a:srgbClr val="FF0000"/>
                </a:solidFill>
              </a:rPr>
              <a:t>Руководитель: Ксенофонтова Н.В.</a:t>
            </a:r>
          </a:p>
          <a:p>
            <a:pPr algn="r"/>
            <a:r>
              <a:rPr lang="ru-RU" dirty="0" smtClean="0">
                <a:solidFill>
                  <a:srgbClr val="FF0000"/>
                </a:solidFill>
              </a:rPr>
              <a:t>Научный руководитель: Дьяконова Е.С</a:t>
            </a:r>
          </a:p>
          <a:p>
            <a:endParaRPr lang="ru-RU" dirty="0">
              <a:solidFill>
                <a:srgbClr val="FF0000"/>
              </a:solidFill>
            </a:endParaRPr>
          </a:p>
          <a:p>
            <a:endParaRPr lang="ru-RU" sz="2000" dirty="0" smtClean="0">
              <a:solidFill>
                <a:srgbClr val="FF0000"/>
              </a:solidFill>
            </a:endParaRPr>
          </a:p>
          <a:p>
            <a:r>
              <a:rPr lang="ru-RU" sz="2000" dirty="0" smtClean="0">
                <a:solidFill>
                  <a:schemeClr val="tx2">
                    <a:lumMod val="75000"/>
                  </a:schemeClr>
                </a:solidFill>
              </a:rPr>
              <a:t>Якутск </a:t>
            </a:r>
            <a:r>
              <a:rPr lang="ru-RU" sz="2000" dirty="0" smtClean="0">
                <a:solidFill>
                  <a:schemeClr val="tx2">
                    <a:lumMod val="75000"/>
                  </a:schemeClr>
                </a:solidFill>
              </a:rPr>
              <a:t>2021</a:t>
            </a:r>
            <a:endParaRPr lang="ru-RU" sz="2000" dirty="0">
              <a:solidFill>
                <a:schemeClr val="tx2">
                  <a:lumMod val="75000"/>
                </a:schemeClr>
              </a:solidFill>
            </a:endParaRPr>
          </a:p>
        </p:txBody>
      </p:sp>
      <p:pic>
        <p:nvPicPr>
          <p:cNvPr id="1026" name="Picture 2" descr="E:\Сэсэг\Презентация Алтана Паддингтон\22492325.cover_330.jpg"/>
          <p:cNvPicPr>
            <a:picLocks noChangeAspect="1" noChangeArrowheads="1"/>
          </p:cNvPicPr>
          <p:nvPr/>
        </p:nvPicPr>
        <p:blipFill>
          <a:blip r:embed="rId2" cstate="print"/>
          <a:srcRect/>
          <a:stretch>
            <a:fillRect/>
          </a:stretch>
        </p:blipFill>
        <p:spPr bwMode="auto">
          <a:xfrm>
            <a:off x="179513" y="3717032"/>
            <a:ext cx="1800200" cy="3050306"/>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5736" y="764704"/>
            <a:ext cx="6696744" cy="2160239"/>
          </a:xfrm>
        </p:spPr>
        <p:txBody>
          <a:bodyPr>
            <a:normAutofit fontScale="90000"/>
          </a:bodyPr>
          <a:lstStyle/>
          <a:p>
            <a:pPr algn="l"/>
            <a:r>
              <a:rPr lang="ru-RU" sz="1600" dirty="0" smtClean="0"/>
              <a:t/>
            </a:r>
            <a:br>
              <a:rPr lang="ru-RU" sz="1600" dirty="0" smtClean="0"/>
            </a:br>
            <a:r>
              <a:rPr lang="ru-RU" sz="1600" dirty="0"/>
              <a:t/>
            </a:r>
            <a:br>
              <a:rPr lang="ru-RU" sz="1600" dirty="0"/>
            </a:br>
            <a:r>
              <a:rPr lang="ru-RU" sz="1600" dirty="0" smtClean="0"/>
              <a:t/>
            </a:r>
            <a:br>
              <a:rPr lang="ru-RU" sz="1600" dirty="0" smtClean="0"/>
            </a:br>
            <a:r>
              <a:rPr lang="ru-RU" sz="1600" dirty="0"/>
              <a:t/>
            </a:r>
            <a:br>
              <a:rPr lang="ru-RU" sz="1600" dirty="0"/>
            </a:br>
            <a:r>
              <a:rPr lang="ru-RU" sz="1600" dirty="0" smtClean="0"/>
              <a:t/>
            </a:r>
            <a:br>
              <a:rPr lang="ru-RU" sz="1600" dirty="0" smtClean="0"/>
            </a:br>
            <a:r>
              <a:rPr lang="ru-RU" sz="1600" dirty="0"/>
              <a:t/>
            </a:r>
            <a:br>
              <a:rPr lang="ru-RU" sz="1600" dirty="0"/>
            </a:br>
            <a:r>
              <a:rPr lang="ru-RU" sz="1600" dirty="0" smtClean="0"/>
              <a:t/>
            </a:r>
            <a:br>
              <a:rPr lang="ru-RU" sz="1600" dirty="0" smtClean="0"/>
            </a:br>
            <a:r>
              <a:rPr lang="ru-RU" sz="1600" dirty="0"/>
              <a:t/>
            </a:r>
            <a:br>
              <a:rPr lang="ru-RU" sz="1600" dirty="0"/>
            </a:br>
            <a:r>
              <a:rPr lang="ru-RU" sz="1600" dirty="0" smtClean="0"/>
              <a:t/>
            </a:r>
            <a:br>
              <a:rPr lang="ru-RU" sz="1600" dirty="0" smtClean="0"/>
            </a:br>
            <a:r>
              <a:rPr lang="ru-RU" sz="1600" dirty="0"/>
              <a:t/>
            </a:r>
            <a:br>
              <a:rPr lang="ru-RU" sz="1600" dirty="0"/>
            </a:br>
            <a:r>
              <a:rPr lang="ru-RU" sz="1600" dirty="0" smtClean="0"/>
              <a:t/>
            </a:r>
            <a:br>
              <a:rPr lang="ru-RU" sz="1600" dirty="0" smtClean="0"/>
            </a:br>
            <a:r>
              <a:rPr lang="ru-RU" sz="1600" b="1" dirty="0" smtClean="0">
                <a:solidFill>
                  <a:schemeClr val="tx2">
                    <a:lumMod val="75000"/>
                  </a:schemeClr>
                </a:solidFill>
              </a:rPr>
              <a:t>Введение</a:t>
            </a:r>
            <a:r>
              <a:rPr lang="en-US" sz="1800" b="1" dirty="0" smtClean="0">
                <a:solidFill>
                  <a:schemeClr val="tx2">
                    <a:lumMod val="75000"/>
                  </a:schemeClr>
                </a:solidFill>
              </a:rPr>
              <a:t> </a:t>
            </a:r>
            <a:r>
              <a:rPr lang="ru-RU" sz="1800" b="1" dirty="0" smtClean="0">
                <a:solidFill>
                  <a:schemeClr val="tx2">
                    <a:lumMod val="75000"/>
                  </a:schemeClr>
                </a:solidFill>
              </a:rPr>
              <a:t/>
            </a:r>
            <a:br>
              <a:rPr lang="ru-RU" sz="1800" b="1" dirty="0" smtClean="0">
                <a:solidFill>
                  <a:schemeClr val="tx2">
                    <a:lumMod val="75000"/>
                  </a:schemeClr>
                </a:solidFill>
              </a:rPr>
            </a:br>
            <a:r>
              <a:rPr lang="ru-RU" sz="1300" dirty="0" err="1" smtClean="0">
                <a:solidFill>
                  <a:schemeClr val="tx2">
                    <a:lumMod val="75000"/>
                  </a:schemeClr>
                </a:solidFill>
              </a:rPr>
              <a:t>Ещѐ</a:t>
            </a:r>
            <a:r>
              <a:rPr lang="ru-RU" sz="1300" dirty="0" smtClean="0">
                <a:solidFill>
                  <a:schemeClr val="tx2">
                    <a:lumMod val="75000"/>
                  </a:schemeClr>
                </a:solidFill>
              </a:rPr>
              <a:t> с дошкольного возраста я люблю читать книги. Знакомить с миром книг меня начали мама и папа. Первыми моими книжками были сказки. Например, «Курочка Ряба», «Колобок», «Репка»… Когда я подросла и научилась читать, то стала читать детские рассказы и повести, книги о природе, сказки. Потом очень полюбила читать энциклопедии. В общем, читала </a:t>
            </a:r>
            <a:r>
              <a:rPr lang="ru-RU" sz="1300" dirty="0" err="1" smtClean="0">
                <a:solidFill>
                  <a:schemeClr val="tx2">
                    <a:lumMod val="75000"/>
                  </a:schemeClr>
                </a:solidFill>
              </a:rPr>
              <a:t>всѐ </a:t>
            </a:r>
            <a:r>
              <a:rPr lang="ru-RU" sz="1300" dirty="0" smtClean="0">
                <a:solidFill>
                  <a:schemeClr val="tx2">
                    <a:lumMod val="75000"/>
                  </a:schemeClr>
                </a:solidFill>
              </a:rPr>
              <a:t>подряд. Тогда я не обращала внимания, какой национальности писатели. Во втором или третьем классе мне попала в руки книга моей </a:t>
            </a:r>
            <a:r>
              <a:rPr lang="ru-RU" sz="1300" dirty="0" smtClean="0">
                <a:solidFill>
                  <a:schemeClr val="tx2">
                    <a:lumMod val="75000"/>
                  </a:schemeClr>
                </a:solidFill>
              </a:rPr>
              <a:t>бабушки Галины Ивановны. </a:t>
            </a:r>
            <a:r>
              <a:rPr lang="ru-RU" sz="1300" dirty="0" smtClean="0">
                <a:solidFill>
                  <a:schemeClr val="tx2">
                    <a:lumMod val="75000"/>
                  </a:schemeClr>
                </a:solidFill>
              </a:rPr>
              <a:t>В ней были интересные сказки про Винни-Пуха, про Алису в Стране Чудес, про Питера Пена и про Маугли. Из этой книги я узнала, что эти сказки-повести написаны английскими писателями и переведены на русский язык. Узнала, что написаны они очень давно, и авторов их уже нет в живых. </a:t>
            </a:r>
            <a:r>
              <a:rPr lang="ru-RU" sz="1600" dirty="0"/>
              <a:t/>
            </a:r>
            <a:br>
              <a:rPr lang="ru-RU" sz="1600" dirty="0"/>
            </a:br>
            <a:r>
              <a:rPr lang="ru-RU" sz="1600" dirty="0"/>
              <a:t> </a:t>
            </a:r>
            <a:br>
              <a:rPr lang="ru-RU" sz="1600" dirty="0"/>
            </a:br>
            <a:r>
              <a:rPr lang="ru-RU" sz="1600" dirty="0"/>
              <a:t> </a:t>
            </a:r>
            <a:br>
              <a:rPr lang="ru-RU" sz="1600" dirty="0"/>
            </a:br>
            <a:r>
              <a:rPr lang="ru-RU" sz="1600" dirty="0"/>
              <a:t> </a:t>
            </a:r>
            <a:br>
              <a:rPr lang="ru-RU" sz="1600" dirty="0"/>
            </a:br>
            <a:r>
              <a:rPr lang="ru-RU" sz="1600" dirty="0"/>
              <a:t> </a:t>
            </a:r>
            <a:br>
              <a:rPr lang="ru-RU" sz="1600" dirty="0"/>
            </a:br>
            <a:r>
              <a:rPr lang="ru-RU" sz="1600" dirty="0"/>
              <a:t> </a:t>
            </a:r>
            <a:br>
              <a:rPr lang="ru-RU" sz="1600" dirty="0"/>
            </a:br>
            <a:r>
              <a:rPr lang="ru-RU" sz="1600" dirty="0"/>
              <a:t> </a:t>
            </a:r>
            <a:br>
              <a:rPr lang="ru-RU" sz="1600" dirty="0"/>
            </a:br>
            <a:r>
              <a:rPr lang="ru-RU" sz="1600" dirty="0"/>
              <a:t> </a:t>
            </a:r>
            <a:br>
              <a:rPr lang="ru-RU" sz="1600" dirty="0"/>
            </a:br>
            <a:r>
              <a:rPr lang="ru-RU" sz="1600" dirty="0"/>
              <a:t> </a:t>
            </a:r>
            <a:br>
              <a:rPr lang="ru-RU" sz="1600" dirty="0"/>
            </a:br>
            <a:r>
              <a:rPr lang="ru-RU" sz="1600" dirty="0" smtClean="0"/>
              <a:t/>
            </a:r>
            <a:br>
              <a:rPr lang="ru-RU" sz="1600" dirty="0" smtClean="0"/>
            </a:br>
            <a:r>
              <a:rPr lang="ru-RU" sz="1600" dirty="0"/>
              <a:t/>
            </a:r>
            <a:br>
              <a:rPr lang="ru-RU" sz="1600" dirty="0"/>
            </a:br>
            <a:r>
              <a:rPr lang="ru-RU" sz="1600" dirty="0" smtClean="0"/>
              <a:t/>
            </a:r>
            <a:br>
              <a:rPr lang="ru-RU" sz="1600" dirty="0" smtClean="0"/>
            </a:br>
            <a:r>
              <a:rPr lang="ru-RU" sz="1600" dirty="0" smtClean="0"/>
              <a:t/>
            </a:r>
            <a:br>
              <a:rPr lang="ru-RU" sz="1600" dirty="0" smtClean="0"/>
            </a:br>
            <a:endParaRPr lang="ru-RU" sz="1600" dirty="0"/>
          </a:p>
        </p:txBody>
      </p:sp>
      <p:graphicFrame>
        <p:nvGraphicFramePr>
          <p:cNvPr id="4" name="Таблица 3"/>
          <p:cNvGraphicFramePr>
            <a:graphicFrameLocks noGrp="1"/>
          </p:cNvGraphicFramePr>
          <p:nvPr>
            <p:extLst>
              <p:ext uri="{D42A27DB-BD31-4B8C-83A1-F6EECF244321}">
                <p14:modId xmlns:p14="http://schemas.microsoft.com/office/powerpoint/2010/main" val="170108355"/>
              </p:ext>
            </p:extLst>
          </p:nvPr>
        </p:nvGraphicFramePr>
        <p:xfrm>
          <a:off x="2339752" y="2708923"/>
          <a:ext cx="6480720" cy="2488040"/>
        </p:xfrm>
        <a:graphic>
          <a:graphicData uri="http://schemas.openxmlformats.org/drawingml/2006/table">
            <a:tbl>
              <a:tblPr firstRow="1" bandRow="1">
                <a:effectLst>
                  <a:outerShdw blurRad="50800" dist="50800" dir="5400000" algn="ctr" rotWithShape="0">
                    <a:schemeClr val="tx1"/>
                  </a:outerShdw>
                </a:effectLst>
                <a:tableStyleId>{5C22544A-7EE6-4342-B048-85BDC9FD1C3A}</a:tableStyleId>
              </a:tblPr>
              <a:tblGrid>
                <a:gridCol w="1440160">
                  <a:extLst>
                    <a:ext uri="{9D8B030D-6E8A-4147-A177-3AD203B41FA5}">
                      <a16:colId xmlns:a16="http://schemas.microsoft.com/office/drawing/2014/main" val="20000"/>
                    </a:ext>
                  </a:extLst>
                </a:gridCol>
                <a:gridCol w="720080">
                  <a:extLst>
                    <a:ext uri="{9D8B030D-6E8A-4147-A177-3AD203B41FA5}">
                      <a16:colId xmlns:a16="http://schemas.microsoft.com/office/drawing/2014/main" val="20001"/>
                    </a:ext>
                  </a:extLst>
                </a:gridCol>
                <a:gridCol w="1728192">
                  <a:extLst>
                    <a:ext uri="{9D8B030D-6E8A-4147-A177-3AD203B41FA5}">
                      <a16:colId xmlns:a16="http://schemas.microsoft.com/office/drawing/2014/main" val="20002"/>
                    </a:ext>
                  </a:extLst>
                </a:gridCol>
                <a:gridCol w="936104">
                  <a:extLst>
                    <a:ext uri="{9D8B030D-6E8A-4147-A177-3AD203B41FA5}">
                      <a16:colId xmlns:a16="http://schemas.microsoft.com/office/drawing/2014/main" val="20003"/>
                    </a:ext>
                  </a:extLst>
                </a:gridCol>
                <a:gridCol w="1656184">
                  <a:extLst>
                    <a:ext uri="{9D8B030D-6E8A-4147-A177-3AD203B41FA5}">
                      <a16:colId xmlns:a16="http://schemas.microsoft.com/office/drawing/2014/main" val="20004"/>
                    </a:ext>
                  </a:extLst>
                </a:gridCol>
              </a:tblGrid>
              <a:tr h="477737">
                <a:tc>
                  <a:txBody>
                    <a:bodyPr/>
                    <a:lstStyle/>
                    <a:p>
                      <a:pPr algn="ctr"/>
                      <a:r>
                        <a:rPr lang="ru-RU" sz="1300" dirty="0" smtClean="0">
                          <a:solidFill>
                            <a:schemeClr val="tx2">
                              <a:lumMod val="75000"/>
                            </a:schemeClr>
                          </a:solidFill>
                        </a:rPr>
                        <a:t>Писатель</a:t>
                      </a:r>
                      <a:endParaRPr lang="ru-RU" sz="1300" dirty="0">
                        <a:solidFill>
                          <a:schemeClr val="tx2">
                            <a:lumMod val="75000"/>
                          </a:schemeClr>
                        </a:solidFill>
                      </a:endParaRPr>
                    </a:p>
                  </a:txBody>
                  <a:tcPr>
                    <a:noFill/>
                  </a:tcPr>
                </a:tc>
                <a:tc>
                  <a:txBody>
                    <a:bodyPr/>
                    <a:lstStyle/>
                    <a:p>
                      <a:pPr algn="ctr"/>
                      <a:r>
                        <a:rPr lang="ru-RU" sz="1300" dirty="0" smtClean="0">
                          <a:solidFill>
                            <a:schemeClr val="tx2">
                              <a:lumMod val="75000"/>
                            </a:schemeClr>
                          </a:solidFill>
                        </a:rPr>
                        <a:t>Годы жизни</a:t>
                      </a:r>
                      <a:endParaRPr lang="ru-RU" sz="1300" dirty="0">
                        <a:solidFill>
                          <a:schemeClr val="tx2">
                            <a:lumMod val="75000"/>
                          </a:schemeClr>
                        </a:solidFill>
                      </a:endParaRPr>
                    </a:p>
                  </a:txBody>
                  <a:tcPr>
                    <a:noFill/>
                  </a:tcPr>
                </a:tc>
                <a:tc>
                  <a:txBody>
                    <a:bodyPr/>
                    <a:lstStyle/>
                    <a:p>
                      <a:pPr algn="ctr"/>
                      <a:r>
                        <a:rPr lang="ru-RU" sz="1300" b="1" kern="1200" dirty="0" smtClean="0">
                          <a:solidFill>
                            <a:schemeClr val="tx2">
                              <a:lumMod val="75000"/>
                            </a:schemeClr>
                          </a:solidFill>
                          <a:latin typeface="+mn-lt"/>
                          <a:ea typeface="+mn-ea"/>
                          <a:cs typeface="+mn-cs"/>
                        </a:rPr>
                        <a:t>Произведение</a:t>
                      </a:r>
                    </a:p>
                  </a:txBody>
                  <a:tcPr>
                    <a:noFill/>
                  </a:tcPr>
                </a:tc>
                <a:tc>
                  <a:txBody>
                    <a:bodyPr/>
                    <a:lstStyle/>
                    <a:p>
                      <a:pPr algn="ctr"/>
                      <a:r>
                        <a:rPr lang="ru-RU" sz="1300" b="1" kern="1200" dirty="0" smtClean="0">
                          <a:solidFill>
                            <a:schemeClr val="tx2">
                              <a:lumMod val="75000"/>
                            </a:schemeClr>
                          </a:solidFill>
                          <a:latin typeface="+mn-lt"/>
                          <a:ea typeface="+mn-ea"/>
                          <a:cs typeface="+mn-cs"/>
                        </a:rPr>
                        <a:t>Когда написано </a:t>
                      </a:r>
                    </a:p>
                  </a:txBody>
                  <a:tcPr>
                    <a:noFill/>
                  </a:tcPr>
                </a:tc>
                <a:tc>
                  <a:txBody>
                    <a:bodyPr/>
                    <a:lstStyle/>
                    <a:p>
                      <a:pPr algn="ctr"/>
                      <a:r>
                        <a:rPr lang="ru-RU" sz="1300" dirty="0" smtClean="0"/>
                        <a:t> </a:t>
                      </a:r>
                      <a:r>
                        <a:rPr lang="ru-RU" sz="1300" b="1" kern="1200" dirty="0" smtClean="0">
                          <a:solidFill>
                            <a:schemeClr val="tx2">
                              <a:lumMod val="75000"/>
                            </a:schemeClr>
                          </a:solidFill>
                          <a:latin typeface="+mn-lt"/>
                          <a:ea typeface="+mn-ea"/>
                          <a:cs typeface="+mn-cs"/>
                        </a:rPr>
                        <a:t>Перевод на русский язык</a:t>
                      </a:r>
                    </a:p>
                  </a:txBody>
                  <a:tcPr>
                    <a:noFill/>
                  </a:tcPr>
                </a:tc>
                <a:extLst>
                  <a:ext uri="{0D108BD9-81ED-4DB2-BD59-A6C34878D82A}">
                    <a16:rowId xmlns:a16="http://schemas.microsoft.com/office/drawing/2014/main" val="10000"/>
                  </a:ext>
                </a:extLst>
              </a:tr>
              <a:tr h="477737">
                <a:tc>
                  <a:txBody>
                    <a:bodyPr/>
                    <a:lstStyle/>
                    <a:p>
                      <a:r>
                        <a:rPr lang="ru-RU" sz="1300" b="1" kern="1200" dirty="0" smtClean="0">
                          <a:solidFill>
                            <a:schemeClr val="tx2">
                              <a:lumMod val="75000"/>
                            </a:schemeClr>
                          </a:solidFill>
                          <a:latin typeface="+mn-lt"/>
                          <a:ea typeface="+mn-ea"/>
                          <a:cs typeface="+mn-cs"/>
                        </a:rPr>
                        <a:t>Льюис Кэрролл</a:t>
                      </a:r>
                    </a:p>
                  </a:txBody>
                  <a:tcPr>
                    <a:noFill/>
                  </a:tcPr>
                </a:tc>
                <a:tc>
                  <a:txBody>
                    <a:bodyPr/>
                    <a:lstStyle/>
                    <a:p>
                      <a:pPr algn="ctr"/>
                      <a:r>
                        <a:rPr lang="ru-RU" sz="1300" b="1" kern="1200" dirty="0" smtClean="0">
                          <a:solidFill>
                            <a:schemeClr val="tx2">
                              <a:lumMod val="75000"/>
                            </a:schemeClr>
                          </a:solidFill>
                          <a:latin typeface="+mn-lt"/>
                          <a:ea typeface="+mn-ea"/>
                          <a:cs typeface="+mn-cs"/>
                        </a:rPr>
                        <a:t>1832 1898 </a:t>
                      </a:r>
                    </a:p>
                  </a:txBody>
                  <a:tcP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300" b="1" kern="1200" dirty="0" smtClean="0">
                          <a:solidFill>
                            <a:schemeClr val="tx2">
                              <a:lumMod val="75000"/>
                            </a:schemeClr>
                          </a:solidFill>
                          <a:latin typeface="+mn-lt"/>
                          <a:ea typeface="+mn-ea"/>
                          <a:cs typeface="+mn-cs"/>
                        </a:rPr>
                        <a:t>Приключения Алисы в Стране Чудес</a:t>
                      </a:r>
                    </a:p>
                  </a:txBody>
                  <a:tcPr>
                    <a:noFill/>
                  </a:tcPr>
                </a:tc>
                <a:tc>
                  <a:txBody>
                    <a:bodyPr/>
                    <a:lstStyle/>
                    <a:p>
                      <a:pPr algn="ctr"/>
                      <a:r>
                        <a:rPr lang="ru-RU" sz="1300" b="1" kern="1200" dirty="0" smtClean="0">
                          <a:solidFill>
                            <a:schemeClr val="tx2">
                              <a:lumMod val="75000"/>
                            </a:schemeClr>
                          </a:solidFill>
                          <a:latin typeface="+mn-lt"/>
                          <a:ea typeface="+mn-ea"/>
                          <a:cs typeface="+mn-cs"/>
                        </a:rPr>
                        <a:t>1865</a:t>
                      </a:r>
                    </a:p>
                  </a:txBody>
                  <a:tcPr>
                    <a:noFill/>
                  </a:tcPr>
                </a:tc>
                <a:tc>
                  <a:txBody>
                    <a:bodyPr/>
                    <a:lstStyle/>
                    <a:p>
                      <a:pPr algn="ctr"/>
                      <a:r>
                        <a:rPr lang="ru-RU" sz="1300" b="1" kern="1200" dirty="0" smtClean="0">
                          <a:solidFill>
                            <a:schemeClr val="tx2">
                              <a:lumMod val="75000"/>
                            </a:schemeClr>
                          </a:solidFill>
                          <a:latin typeface="+mn-lt"/>
                          <a:ea typeface="+mn-ea"/>
                          <a:cs typeface="+mn-cs"/>
                        </a:rPr>
                        <a:t>1879 (с 535)</a:t>
                      </a:r>
                    </a:p>
                  </a:txBody>
                  <a:tcPr>
                    <a:noFill/>
                  </a:tcPr>
                </a:tc>
                <a:extLst>
                  <a:ext uri="{0D108BD9-81ED-4DB2-BD59-A6C34878D82A}">
                    <a16:rowId xmlns:a16="http://schemas.microsoft.com/office/drawing/2014/main" val="10001"/>
                  </a:ext>
                </a:extLst>
              </a:tr>
              <a:tr h="477737">
                <a:tc>
                  <a:txBody>
                    <a:bodyPr/>
                    <a:lstStyle/>
                    <a:p>
                      <a:r>
                        <a:rPr lang="ru-RU" sz="1300" b="1" kern="1200" dirty="0" smtClean="0">
                          <a:solidFill>
                            <a:schemeClr val="tx2">
                              <a:lumMod val="75000"/>
                            </a:schemeClr>
                          </a:solidFill>
                          <a:latin typeface="+mn-lt"/>
                          <a:ea typeface="+mn-ea"/>
                          <a:cs typeface="+mn-cs"/>
                        </a:rPr>
                        <a:t>Алан Александр </a:t>
                      </a:r>
                      <a:r>
                        <a:rPr lang="ru-RU" sz="1300" b="1" kern="1200" dirty="0" err="1" smtClean="0">
                          <a:solidFill>
                            <a:schemeClr val="tx2">
                              <a:lumMod val="75000"/>
                            </a:schemeClr>
                          </a:solidFill>
                          <a:latin typeface="+mn-lt"/>
                          <a:ea typeface="+mn-ea"/>
                          <a:cs typeface="+mn-cs"/>
                        </a:rPr>
                        <a:t>Милн</a:t>
                      </a:r>
                      <a:endParaRPr lang="ru-RU" sz="1300" b="1" kern="1200" dirty="0" smtClean="0">
                        <a:solidFill>
                          <a:schemeClr val="tx2">
                            <a:lumMod val="75000"/>
                          </a:schemeClr>
                        </a:solidFill>
                        <a:latin typeface="+mn-lt"/>
                        <a:ea typeface="+mn-ea"/>
                        <a:cs typeface="+mn-cs"/>
                      </a:endParaRPr>
                    </a:p>
                  </a:txBody>
                  <a:tcPr>
                    <a:noFill/>
                  </a:tcPr>
                </a:tc>
                <a:tc>
                  <a:txBody>
                    <a:bodyPr/>
                    <a:lstStyle/>
                    <a:p>
                      <a:pPr algn="ctr"/>
                      <a:r>
                        <a:rPr lang="ru-RU" sz="1300" b="1" kern="1200" dirty="0" smtClean="0">
                          <a:solidFill>
                            <a:schemeClr val="tx2">
                              <a:lumMod val="75000"/>
                            </a:schemeClr>
                          </a:solidFill>
                          <a:latin typeface="+mn-lt"/>
                          <a:ea typeface="+mn-ea"/>
                          <a:cs typeface="+mn-cs"/>
                        </a:rPr>
                        <a:t>1882 1956 </a:t>
                      </a:r>
                    </a:p>
                  </a:txBody>
                  <a:tcPr>
                    <a:noFill/>
                  </a:tcPr>
                </a:tc>
                <a:tc>
                  <a:txBody>
                    <a:bodyPr/>
                    <a:lstStyle/>
                    <a:p>
                      <a:pPr algn="ctr"/>
                      <a:r>
                        <a:rPr lang="ru-RU" sz="1300" b="1" kern="1200" dirty="0" smtClean="0">
                          <a:solidFill>
                            <a:schemeClr val="tx2">
                              <a:lumMod val="75000"/>
                            </a:schemeClr>
                          </a:solidFill>
                          <a:latin typeface="+mn-lt"/>
                          <a:ea typeface="+mn-ea"/>
                          <a:cs typeface="+mn-cs"/>
                        </a:rPr>
                        <a:t>Винни-Пух и все-все-все </a:t>
                      </a:r>
                    </a:p>
                  </a:txBody>
                  <a:tcPr>
                    <a:noFill/>
                  </a:tcPr>
                </a:tc>
                <a:tc>
                  <a:txBody>
                    <a:bodyPr/>
                    <a:lstStyle/>
                    <a:p>
                      <a:pPr algn="ctr"/>
                      <a:r>
                        <a:rPr lang="ru-RU" sz="1300" b="1" kern="1200" dirty="0" smtClean="0">
                          <a:solidFill>
                            <a:schemeClr val="tx2">
                              <a:lumMod val="75000"/>
                            </a:schemeClr>
                          </a:solidFill>
                          <a:latin typeface="+mn-lt"/>
                          <a:ea typeface="+mn-ea"/>
                          <a:cs typeface="+mn-cs"/>
                        </a:rPr>
                        <a:t>1926</a:t>
                      </a:r>
                    </a:p>
                  </a:txBody>
                  <a:tcPr>
                    <a:noFill/>
                  </a:tcPr>
                </a:tc>
                <a:tc>
                  <a:txBody>
                    <a:bodyPr/>
                    <a:lstStyle/>
                    <a:p>
                      <a:pPr algn="ctr"/>
                      <a:r>
                        <a:rPr lang="ru-RU" sz="1300" b="1" kern="1200" dirty="0" smtClean="0">
                          <a:solidFill>
                            <a:schemeClr val="tx2">
                              <a:lumMod val="75000"/>
                            </a:schemeClr>
                          </a:solidFill>
                          <a:latin typeface="+mn-lt"/>
                          <a:ea typeface="+mn-ea"/>
                          <a:cs typeface="+mn-cs"/>
                        </a:rPr>
                        <a:t>1960 (Борис Заходер) (с 538)</a:t>
                      </a:r>
                    </a:p>
                  </a:txBody>
                  <a:tcPr>
                    <a:noFill/>
                  </a:tcPr>
                </a:tc>
                <a:extLst>
                  <a:ext uri="{0D108BD9-81ED-4DB2-BD59-A6C34878D82A}">
                    <a16:rowId xmlns:a16="http://schemas.microsoft.com/office/drawing/2014/main" val="10002"/>
                  </a:ext>
                </a:extLst>
              </a:tr>
              <a:tr h="477737">
                <a:tc>
                  <a:txBody>
                    <a:bodyPr/>
                    <a:lstStyle/>
                    <a:p>
                      <a:r>
                        <a:rPr lang="ru-RU" sz="1300" b="1" kern="1200" dirty="0" smtClean="0">
                          <a:solidFill>
                            <a:schemeClr val="tx2">
                              <a:lumMod val="75000"/>
                            </a:schemeClr>
                          </a:solidFill>
                          <a:latin typeface="+mn-lt"/>
                          <a:ea typeface="+mn-ea"/>
                          <a:cs typeface="+mn-cs"/>
                        </a:rPr>
                        <a:t>Джеймс Мэтью </a:t>
                      </a:r>
                      <a:r>
                        <a:rPr lang="ru-RU" sz="1300" b="1" kern="1200" dirty="0" err="1" smtClean="0">
                          <a:solidFill>
                            <a:schemeClr val="tx2">
                              <a:lumMod val="75000"/>
                            </a:schemeClr>
                          </a:solidFill>
                          <a:latin typeface="+mn-lt"/>
                          <a:ea typeface="+mn-ea"/>
                          <a:cs typeface="+mn-cs"/>
                        </a:rPr>
                        <a:t>Барри</a:t>
                      </a:r>
                      <a:endParaRPr lang="ru-RU" sz="1300" b="1" kern="1200" dirty="0" smtClean="0">
                        <a:solidFill>
                          <a:schemeClr val="tx2">
                            <a:lumMod val="75000"/>
                          </a:schemeClr>
                        </a:solidFill>
                        <a:latin typeface="+mn-lt"/>
                        <a:ea typeface="+mn-ea"/>
                        <a:cs typeface="+mn-cs"/>
                      </a:endParaRPr>
                    </a:p>
                  </a:txBody>
                  <a:tcPr>
                    <a:noFill/>
                  </a:tcPr>
                </a:tc>
                <a:tc>
                  <a:txBody>
                    <a:bodyPr/>
                    <a:lstStyle/>
                    <a:p>
                      <a:pPr algn="ctr"/>
                      <a:r>
                        <a:rPr lang="ru-RU" sz="1300" b="1" kern="1200" dirty="0" smtClean="0">
                          <a:solidFill>
                            <a:schemeClr val="tx2">
                              <a:lumMod val="75000"/>
                            </a:schemeClr>
                          </a:solidFill>
                          <a:latin typeface="+mn-lt"/>
                          <a:ea typeface="+mn-ea"/>
                          <a:cs typeface="+mn-cs"/>
                        </a:rPr>
                        <a:t>1860 1937</a:t>
                      </a:r>
                    </a:p>
                  </a:txBody>
                  <a:tcPr>
                    <a:noFill/>
                  </a:tcPr>
                </a:tc>
                <a:tc>
                  <a:txBody>
                    <a:bodyPr/>
                    <a:lstStyle/>
                    <a:p>
                      <a:pPr algn="ctr"/>
                      <a:r>
                        <a:rPr lang="ru-RU" sz="1300" b="1" kern="1200" dirty="0" smtClean="0">
                          <a:solidFill>
                            <a:schemeClr val="tx2">
                              <a:lumMod val="75000"/>
                            </a:schemeClr>
                          </a:solidFill>
                          <a:latin typeface="+mn-lt"/>
                          <a:ea typeface="+mn-ea"/>
                          <a:cs typeface="+mn-cs"/>
                        </a:rPr>
                        <a:t>Питер Пен</a:t>
                      </a:r>
                    </a:p>
                  </a:txBody>
                  <a:tcPr>
                    <a:noFill/>
                  </a:tcPr>
                </a:tc>
                <a:tc>
                  <a:txBody>
                    <a:bodyPr/>
                    <a:lstStyle/>
                    <a:p>
                      <a:pPr algn="ctr"/>
                      <a:r>
                        <a:rPr lang="ru-RU" sz="1300" b="1" kern="1200" dirty="0" smtClean="0">
                          <a:solidFill>
                            <a:schemeClr val="tx2">
                              <a:lumMod val="75000"/>
                            </a:schemeClr>
                          </a:solidFill>
                          <a:latin typeface="+mn-lt"/>
                          <a:ea typeface="+mn-ea"/>
                          <a:cs typeface="+mn-cs"/>
                        </a:rPr>
                        <a:t>1904</a:t>
                      </a:r>
                    </a:p>
                  </a:txBody>
                  <a:tcPr>
                    <a:noFill/>
                  </a:tcPr>
                </a:tc>
                <a:tc>
                  <a:txBody>
                    <a:bodyPr/>
                    <a:lstStyle/>
                    <a:p>
                      <a:pPr algn="ctr"/>
                      <a:r>
                        <a:rPr lang="ru-RU" sz="1300" b="1" kern="1200" dirty="0" smtClean="0">
                          <a:solidFill>
                            <a:schemeClr val="tx2">
                              <a:lumMod val="75000"/>
                            </a:schemeClr>
                          </a:solidFill>
                          <a:latin typeface="+mn-lt"/>
                          <a:ea typeface="+mn-ea"/>
                          <a:cs typeface="+mn-cs"/>
                        </a:rPr>
                        <a:t>1917-1918 (с 538)</a:t>
                      </a:r>
                    </a:p>
                  </a:txBody>
                  <a:tcPr>
                    <a:noFill/>
                  </a:tcPr>
                </a:tc>
                <a:extLst>
                  <a:ext uri="{0D108BD9-81ED-4DB2-BD59-A6C34878D82A}">
                    <a16:rowId xmlns:a16="http://schemas.microsoft.com/office/drawing/2014/main" val="10003"/>
                  </a:ext>
                </a:extLst>
              </a:tr>
              <a:tr h="537320">
                <a:tc>
                  <a:txBody>
                    <a:bodyPr/>
                    <a:lstStyle/>
                    <a:p>
                      <a:r>
                        <a:rPr lang="ru-RU" sz="1300" b="1" kern="1200" dirty="0" smtClean="0">
                          <a:solidFill>
                            <a:schemeClr val="tx2">
                              <a:lumMod val="75000"/>
                            </a:schemeClr>
                          </a:solidFill>
                          <a:latin typeface="+mn-lt"/>
                          <a:ea typeface="+mn-ea"/>
                          <a:cs typeface="+mn-cs"/>
                        </a:rPr>
                        <a:t>Джозеф </a:t>
                      </a:r>
                      <a:r>
                        <a:rPr lang="ru-RU" sz="1300" b="1" kern="1200" dirty="0" err="1" smtClean="0">
                          <a:solidFill>
                            <a:schemeClr val="tx2">
                              <a:lumMod val="75000"/>
                            </a:schemeClr>
                          </a:solidFill>
                          <a:latin typeface="+mn-lt"/>
                          <a:ea typeface="+mn-ea"/>
                          <a:cs typeface="+mn-cs"/>
                        </a:rPr>
                        <a:t>Редьярд</a:t>
                      </a:r>
                      <a:r>
                        <a:rPr lang="ru-RU" sz="1300" b="1" kern="1200" dirty="0" smtClean="0">
                          <a:solidFill>
                            <a:schemeClr val="tx2">
                              <a:lumMod val="75000"/>
                            </a:schemeClr>
                          </a:solidFill>
                          <a:latin typeface="+mn-lt"/>
                          <a:ea typeface="+mn-ea"/>
                          <a:cs typeface="+mn-cs"/>
                        </a:rPr>
                        <a:t> Киплинг</a:t>
                      </a:r>
                    </a:p>
                  </a:txBody>
                  <a:tcPr>
                    <a:noFill/>
                  </a:tcPr>
                </a:tc>
                <a:tc>
                  <a:txBody>
                    <a:bodyPr/>
                    <a:lstStyle/>
                    <a:p>
                      <a:pPr algn="ctr"/>
                      <a:r>
                        <a:rPr lang="ru-RU" sz="1300" b="1" kern="1200" dirty="0" smtClean="0">
                          <a:solidFill>
                            <a:schemeClr val="tx2">
                              <a:lumMod val="75000"/>
                            </a:schemeClr>
                          </a:solidFill>
                          <a:latin typeface="+mn-lt"/>
                          <a:ea typeface="+mn-ea"/>
                          <a:cs typeface="+mn-cs"/>
                        </a:rPr>
                        <a:t>1865 1933</a:t>
                      </a:r>
                    </a:p>
                  </a:txBody>
                  <a:tcPr>
                    <a:noFill/>
                  </a:tcPr>
                </a:tc>
                <a:tc>
                  <a:txBody>
                    <a:bodyPr/>
                    <a:lstStyle/>
                    <a:p>
                      <a:pPr algn="ctr"/>
                      <a:r>
                        <a:rPr lang="ru-RU" sz="1300" b="1" kern="1200" dirty="0" smtClean="0">
                          <a:solidFill>
                            <a:schemeClr val="tx2">
                              <a:lumMod val="75000"/>
                            </a:schemeClr>
                          </a:solidFill>
                          <a:latin typeface="+mn-lt"/>
                          <a:ea typeface="+mn-ea"/>
                          <a:cs typeface="+mn-cs"/>
                        </a:rPr>
                        <a:t> Маугли 1894-1895</a:t>
                      </a:r>
                    </a:p>
                  </a:txBody>
                  <a:tcPr>
                    <a:noFill/>
                  </a:tcPr>
                </a:tc>
                <a:tc>
                  <a:txBody>
                    <a:bodyPr/>
                    <a:lstStyle/>
                    <a:p>
                      <a:r>
                        <a:rPr lang="ru-RU" sz="1300" b="1" kern="1200" dirty="0" smtClean="0">
                          <a:solidFill>
                            <a:schemeClr val="tx2">
                              <a:lumMod val="75000"/>
                            </a:schemeClr>
                          </a:solidFill>
                          <a:latin typeface="+mn-lt"/>
                          <a:ea typeface="+mn-ea"/>
                          <a:cs typeface="+mn-cs"/>
                        </a:rPr>
                        <a:t>1894-1895</a:t>
                      </a:r>
                    </a:p>
                  </a:txBody>
                  <a:tcPr>
                    <a:noFill/>
                  </a:tcPr>
                </a:tc>
                <a:tc>
                  <a:txBody>
                    <a:bodyPr/>
                    <a:lstStyle/>
                    <a:p>
                      <a:r>
                        <a:rPr lang="ru-RU" sz="1300" b="1" kern="1200" dirty="0" smtClean="0">
                          <a:solidFill>
                            <a:schemeClr val="tx2">
                              <a:lumMod val="75000"/>
                            </a:schemeClr>
                          </a:solidFill>
                          <a:latin typeface="+mn-lt"/>
                          <a:ea typeface="+mn-ea"/>
                          <a:cs typeface="+mn-cs"/>
                        </a:rPr>
                        <a:t>Начало 1900-х годов</a:t>
                      </a:r>
                    </a:p>
                  </a:txBody>
                  <a:tcPr>
                    <a:noFill/>
                  </a:tcPr>
                </a:tc>
                <a:extLst>
                  <a:ext uri="{0D108BD9-81ED-4DB2-BD59-A6C34878D82A}">
                    <a16:rowId xmlns:a16="http://schemas.microsoft.com/office/drawing/2014/main" val="10004"/>
                  </a:ext>
                </a:extLst>
              </a:tr>
            </a:tbl>
          </a:graphicData>
        </a:graphic>
      </p:graphicFrame>
      <p:pic>
        <p:nvPicPr>
          <p:cNvPr id="2050" name="Picture 2" descr="E:\Сэсэг\Презентация Алтана Паддингтон\4ddbda998cd77d63635f6d9546afe962.jpg"/>
          <p:cNvPicPr>
            <a:picLocks noChangeAspect="1" noChangeArrowheads="1"/>
          </p:cNvPicPr>
          <p:nvPr/>
        </p:nvPicPr>
        <p:blipFill>
          <a:blip r:embed="rId3" cstate="print"/>
          <a:srcRect/>
          <a:stretch>
            <a:fillRect/>
          </a:stretch>
        </p:blipFill>
        <p:spPr bwMode="auto">
          <a:xfrm>
            <a:off x="251520" y="764704"/>
            <a:ext cx="1944216" cy="2113477"/>
          </a:xfrm>
          <a:prstGeom prst="rect">
            <a:avLst/>
          </a:prstGeom>
          <a:noFill/>
        </p:spPr>
      </p:pic>
      <p:pic>
        <p:nvPicPr>
          <p:cNvPr id="2051" name="Picture 3" descr="E:\Сэсэг\Презентация Алтана Паддингтон\1414432712_9411.alan_miln___vinni_puh_i_vse__vse__vse___detskaya_literatura___2007______mp3.jpg"/>
          <p:cNvPicPr>
            <a:picLocks noChangeAspect="1" noChangeArrowheads="1"/>
          </p:cNvPicPr>
          <p:nvPr/>
        </p:nvPicPr>
        <p:blipFill>
          <a:blip r:embed="rId4" cstate="print"/>
          <a:srcRect/>
          <a:stretch>
            <a:fillRect/>
          </a:stretch>
        </p:blipFill>
        <p:spPr bwMode="auto">
          <a:xfrm>
            <a:off x="251520" y="2924944"/>
            <a:ext cx="1008112" cy="1637727"/>
          </a:xfrm>
          <a:prstGeom prst="rect">
            <a:avLst/>
          </a:prstGeom>
          <a:noFill/>
        </p:spPr>
      </p:pic>
      <p:pic>
        <p:nvPicPr>
          <p:cNvPr id="2052" name="Picture 4" descr="E:\Сэсэг\Презентация Алтана Паддингтон\1007097159.jpg"/>
          <p:cNvPicPr>
            <a:picLocks noChangeAspect="1" noChangeArrowheads="1"/>
          </p:cNvPicPr>
          <p:nvPr/>
        </p:nvPicPr>
        <p:blipFill>
          <a:blip r:embed="rId5" cstate="print"/>
          <a:srcRect/>
          <a:stretch>
            <a:fillRect/>
          </a:stretch>
        </p:blipFill>
        <p:spPr bwMode="auto">
          <a:xfrm>
            <a:off x="1331640" y="2924944"/>
            <a:ext cx="936104" cy="1656184"/>
          </a:xfrm>
          <a:prstGeom prst="rect">
            <a:avLst/>
          </a:prstGeom>
          <a:noFill/>
        </p:spPr>
      </p:pic>
      <p:pic>
        <p:nvPicPr>
          <p:cNvPr id="2053" name="Picture 5" descr="E:\Сэсэг\Презентация Алтана Паддингтон\f5b5ef81adda9c5c473ddefbcb051468.jpg"/>
          <p:cNvPicPr>
            <a:picLocks noChangeAspect="1" noChangeArrowheads="1"/>
          </p:cNvPicPr>
          <p:nvPr/>
        </p:nvPicPr>
        <p:blipFill>
          <a:blip r:embed="rId6" cstate="print"/>
          <a:srcRect/>
          <a:stretch>
            <a:fillRect/>
          </a:stretch>
        </p:blipFill>
        <p:spPr bwMode="auto">
          <a:xfrm>
            <a:off x="251520" y="4581128"/>
            <a:ext cx="2016224" cy="2088231"/>
          </a:xfrm>
          <a:prstGeom prst="rect">
            <a:avLst/>
          </a:prstGeom>
          <a:noFill/>
        </p:spPr>
      </p:pic>
      <p:sp>
        <p:nvSpPr>
          <p:cNvPr id="9" name="Заголовок 1"/>
          <p:cNvSpPr txBox="1">
            <a:spLocks/>
          </p:cNvSpPr>
          <p:nvPr/>
        </p:nvSpPr>
        <p:spPr>
          <a:xfrm>
            <a:off x="2267744" y="6093296"/>
            <a:ext cx="6624736" cy="576064"/>
          </a:xfrm>
          <a:prstGeom prst="rect">
            <a:avLst/>
          </a:prstGeom>
        </p:spPr>
        <p:txBody>
          <a:bodyPr vert="horz" lIns="91440" tIns="45720" rIns="91440" bIns="45720" rtlCol="0" anchor="ctr">
            <a:normAutofit fontScale="250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1600" b="0" i="0" u="none" strike="noStrike" kern="1200" cap="none" spc="0" normalizeH="0" baseline="0" noProof="0" dirty="0" smtClean="0">
                <a:ln>
                  <a:noFill/>
                </a:ln>
                <a:solidFill>
                  <a:schemeClr val="tx1"/>
                </a:solidFill>
                <a:effectLst/>
                <a:uLnTx/>
                <a:uFillTx/>
                <a:latin typeface="+mj-lt"/>
                <a:ea typeface="+mj-ea"/>
                <a:cs typeface="+mj-cs"/>
              </a:rPr>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r>
              <a:rPr kumimoji="0" lang="ru-RU" sz="1600" b="0" i="0" u="none" strike="noStrike" kern="1200" cap="none" spc="0" normalizeH="0" baseline="0" noProof="0" dirty="0" smtClean="0">
                <a:ln>
                  <a:noFill/>
                </a:ln>
                <a:solidFill>
                  <a:schemeClr val="tx1"/>
                </a:solidFill>
                <a:effectLst/>
                <a:uLnTx/>
                <a:uFillTx/>
                <a:latin typeface="+mj-lt"/>
                <a:ea typeface="+mj-ea"/>
                <a:cs typeface="+mj-cs"/>
              </a:rPr>
              <a:t/>
            </a:r>
            <a:br>
              <a:rPr kumimoji="0" lang="ru-RU" sz="1600" b="0" i="0" u="none" strike="noStrike" kern="1200" cap="none" spc="0" normalizeH="0" baseline="0" noProof="0" dirty="0" smtClean="0">
                <a:ln>
                  <a:noFill/>
                </a:ln>
                <a:solidFill>
                  <a:schemeClr val="tx1"/>
                </a:solidFill>
                <a:effectLst/>
                <a:uLnTx/>
                <a:uFillTx/>
                <a:latin typeface="+mj-lt"/>
                <a:ea typeface="+mj-ea"/>
                <a:cs typeface="+mj-cs"/>
              </a:rPr>
            </a:br>
            <a:endParaRPr kumimoji="0" lang="ru-RU" sz="16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0" name="Прямоугольник 9"/>
          <p:cNvSpPr/>
          <p:nvPr/>
        </p:nvSpPr>
        <p:spPr>
          <a:xfrm>
            <a:off x="2339752" y="5209745"/>
            <a:ext cx="6534472" cy="1600438"/>
          </a:xfrm>
          <a:prstGeom prst="rect">
            <a:avLst/>
          </a:prstGeom>
        </p:spPr>
        <p:txBody>
          <a:bodyPr wrap="square">
            <a:spAutoFit/>
          </a:bodyPr>
          <a:lstStyle/>
          <a:p>
            <a:pPr algn="just"/>
            <a:r>
              <a:rPr lang="ru-RU" sz="1200" dirty="0">
                <a:solidFill>
                  <a:schemeClr val="tx2">
                    <a:lumMod val="75000"/>
                  </a:schemeClr>
                </a:solidFill>
                <a:latin typeface="+mj-lt"/>
                <a:ea typeface="+mj-ea"/>
                <a:cs typeface="+mj-cs"/>
              </a:rPr>
              <a:t>Составив данную таблицу, я увидела, что некоторым сказкам более ста лет, а дети всего мира до сих пор читают их с большим интересом. Мне стало интересно, нет ли мультфильмов по этим сказкам. И мне удалось посмотреть некоторые мультипликационные фильмы: «Вини- Пух и все- все- все», «Питер Пен», </a:t>
            </a:r>
            <a:r>
              <a:rPr lang="ru-RU" sz="1200" dirty="0">
                <a:solidFill>
                  <a:schemeClr val="tx2">
                    <a:lumMod val="75000"/>
                  </a:schemeClr>
                </a:solidFill>
              </a:rPr>
              <a:t>«Новые приключения медвежонка </a:t>
            </a:r>
            <a:r>
              <a:rPr lang="ru-RU" sz="1200" dirty="0" err="1">
                <a:solidFill>
                  <a:schemeClr val="tx2">
                    <a:lumMod val="75000"/>
                  </a:schemeClr>
                </a:solidFill>
              </a:rPr>
              <a:t>Паддингтона</a:t>
            </a:r>
            <a:r>
              <a:rPr lang="ru-RU" sz="1200" dirty="0">
                <a:solidFill>
                  <a:schemeClr val="tx2">
                    <a:lumMod val="75000"/>
                  </a:schemeClr>
                </a:solidFill>
              </a:rPr>
              <a:t>» и другие. Из них я узнала, что в английских сказках есть </a:t>
            </a:r>
            <a:r>
              <a:rPr lang="ru-RU" sz="1200" dirty="0" err="1">
                <a:solidFill>
                  <a:schemeClr val="tx2">
                    <a:lumMod val="75000"/>
                  </a:schemeClr>
                </a:solidFill>
              </a:rPr>
              <a:t>ещѐ</a:t>
            </a:r>
            <a:r>
              <a:rPr lang="ru-RU" sz="1200" dirty="0">
                <a:solidFill>
                  <a:schemeClr val="tx2">
                    <a:lumMod val="75000"/>
                  </a:schemeClr>
                </a:solidFill>
              </a:rPr>
              <a:t> один сказочный медвежонок- звать его Паддингтон.  Мама мне выписала эту книгу. Книга оказалась отличной, а главное </a:t>
            </a:r>
            <a:r>
              <a:rPr lang="ru-RU" sz="1200" dirty="0" err="1">
                <a:solidFill>
                  <a:schemeClr val="tx2">
                    <a:lumMod val="75000"/>
                  </a:schemeClr>
                </a:solidFill>
              </a:rPr>
              <a:t>еѐ</a:t>
            </a:r>
            <a:r>
              <a:rPr lang="ru-RU" sz="1200" dirty="0">
                <a:solidFill>
                  <a:schemeClr val="tx2">
                    <a:lumMod val="75000"/>
                  </a:schemeClr>
                </a:solidFill>
              </a:rPr>
              <a:t> достоинство - тонкое чувство юмора. Читая рассказы о медвежонке </a:t>
            </a:r>
            <a:r>
              <a:rPr lang="ru-RU" sz="1200" dirty="0" err="1">
                <a:solidFill>
                  <a:schemeClr val="tx2">
                    <a:lumMod val="75000"/>
                  </a:schemeClr>
                </a:solidFill>
              </a:rPr>
              <a:t>Паддингтоне</a:t>
            </a:r>
            <a:r>
              <a:rPr lang="ru-RU" sz="1200" dirty="0">
                <a:solidFill>
                  <a:schemeClr val="tx2">
                    <a:lumMod val="75000"/>
                  </a:schemeClr>
                </a:solidFill>
              </a:rPr>
              <a:t>, невольно представляешь его джентльменом. Истории про него заряжают хорошим настроением. </a:t>
            </a:r>
            <a:endParaRPr lang="ru-RU" sz="1200" dirty="0">
              <a:solidFill>
                <a:schemeClr val="tx2">
                  <a:lumMod val="75000"/>
                </a:schemeClr>
              </a:solidFill>
              <a:latin typeface="+mj-lt"/>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5736" y="692696"/>
            <a:ext cx="6696744" cy="5904656"/>
          </a:xfrm>
        </p:spPr>
        <p:txBody>
          <a:bodyPr>
            <a:noAutofit/>
          </a:bodyPr>
          <a:lstStyle/>
          <a:p>
            <a:pPr algn="l"/>
            <a:r>
              <a:rPr lang="ru-RU" sz="1200" dirty="0" smtClean="0">
                <a:solidFill>
                  <a:schemeClr val="tx2">
                    <a:lumMod val="75000"/>
                  </a:schemeClr>
                </a:solidFill>
              </a:rPr>
              <a:t>Мне </a:t>
            </a:r>
            <a:r>
              <a:rPr lang="ru-RU" sz="1200" dirty="0">
                <a:solidFill>
                  <a:schemeClr val="tx2">
                    <a:lumMod val="75000"/>
                  </a:schemeClr>
                </a:solidFill>
              </a:rPr>
              <a:t>захотелось сравнить черты характера медвежонка и настоящих англичан. Выяснить знают ли другие ребята об этой книге, которую написал Майкл Бонд. Подробнее познакомиться с биографией этого знаменитого </a:t>
            </a:r>
            <a:r>
              <a:rPr lang="ru-RU" sz="1200" dirty="0" smtClean="0">
                <a:solidFill>
                  <a:schemeClr val="tx2">
                    <a:lumMod val="75000"/>
                  </a:schemeClr>
                </a:solidFill>
              </a:rPr>
              <a:t>английского писателя</a:t>
            </a:r>
            <a:r>
              <a:rPr lang="ru-RU" sz="1200" dirty="0">
                <a:solidFill>
                  <a:schemeClr val="tx2">
                    <a:lumMod val="75000"/>
                  </a:schemeClr>
                </a:solidFill>
              </a:rPr>
              <a:t>. Цель: исследование образа жизни и типичных черт характера англичан через образ сказочного героя медвежонка </a:t>
            </a:r>
            <a:r>
              <a:rPr lang="ru-RU" sz="1200" dirty="0" err="1">
                <a:solidFill>
                  <a:schemeClr val="tx2">
                    <a:lumMod val="75000"/>
                  </a:schemeClr>
                </a:solidFill>
              </a:rPr>
              <a:t>Паддингтона</a:t>
            </a:r>
            <a:r>
              <a:rPr lang="ru-RU" sz="1200" dirty="0">
                <a:solidFill>
                  <a:schemeClr val="tx2">
                    <a:lumMod val="75000"/>
                  </a:schemeClr>
                </a:solidFill>
              </a:rPr>
              <a:t>.</a:t>
            </a:r>
            <a:br>
              <a:rPr lang="ru-RU" sz="1200" dirty="0">
                <a:solidFill>
                  <a:schemeClr val="tx2">
                    <a:lumMod val="75000"/>
                  </a:schemeClr>
                </a:solidFill>
              </a:rPr>
            </a:br>
            <a:r>
              <a:rPr lang="ru-RU" sz="1200" dirty="0">
                <a:solidFill>
                  <a:schemeClr val="tx2">
                    <a:lumMod val="75000"/>
                  </a:schemeClr>
                </a:solidFill>
              </a:rPr>
              <a:t> Задачи: </a:t>
            </a:r>
            <a:r>
              <a:rPr lang="en-US" sz="1200" dirty="0" smtClean="0">
                <a:solidFill>
                  <a:schemeClr val="tx2">
                    <a:lumMod val="75000"/>
                  </a:schemeClr>
                </a:solidFill>
              </a:rPr>
              <a:t/>
            </a:r>
            <a:br>
              <a:rPr lang="en-US" sz="1200" dirty="0" smtClean="0">
                <a:solidFill>
                  <a:schemeClr val="tx2">
                    <a:lumMod val="75000"/>
                  </a:schemeClr>
                </a:solidFill>
              </a:rPr>
            </a:br>
            <a:r>
              <a:rPr lang="ru-RU" sz="1200" dirty="0" smtClean="0">
                <a:solidFill>
                  <a:schemeClr val="tx2">
                    <a:lumMod val="75000"/>
                  </a:schemeClr>
                </a:solidFill>
              </a:rPr>
              <a:t>1.Познакомиться </a:t>
            </a:r>
            <a:r>
              <a:rPr lang="ru-RU" sz="1200" dirty="0">
                <a:solidFill>
                  <a:schemeClr val="tx2">
                    <a:lumMod val="75000"/>
                  </a:schemeClr>
                </a:solidFill>
              </a:rPr>
              <a:t>с биографией и творчеством писателя М. Бонда</a:t>
            </a:r>
            <a:r>
              <a:rPr lang="ru-RU" sz="1200" dirty="0" smtClean="0">
                <a:solidFill>
                  <a:schemeClr val="tx2">
                    <a:lumMod val="75000"/>
                  </a:schemeClr>
                </a:solidFill>
              </a:rPr>
              <a:t>.</a:t>
            </a:r>
            <a:r>
              <a:rPr lang="en-US" sz="1200" dirty="0" smtClean="0">
                <a:solidFill>
                  <a:schemeClr val="tx2">
                    <a:lumMod val="75000"/>
                  </a:schemeClr>
                </a:solidFill>
              </a:rPr>
              <a:t/>
            </a:r>
            <a:br>
              <a:rPr lang="en-US" sz="1200" dirty="0" smtClean="0">
                <a:solidFill>
                  <a:schemeClr val="tx2">
                    <a:lumMod val="75000"/>
                  </a:schemeClr>
                </a:solidFill>
              </a:rPr>
            </a:br>
            <a:r>
              <a:rPr lang="ru-RU" sz="1200" dirty="0">
                <a:solidFill>
                  <a:schemeClr val="tx2">
                    <a:lumMod val="75000"/>
                  </a:schemeClr>
                </a:solidFill>
              </a:rPr>
              <a:t>2.Выявить характерные особенности образа жизни и быта англичан. </a:t>
            </a:r>
            <a:br>
              <a:rPr lang="ru-RU" sz="1200" dirty="0">
                <a:solidFill>
                  <a:schemeClr val="tx2">
                    <a:lumMod val="75000"/>
                  </a:schemeClr>
                </a:solidFill>
              </a:rPr>
            </a:br>
            <a:r>
              <a:rPr lang="ru-RU" sz="1200" dirty="0">
                <a:solidFill>
                  <a:schemeClr val="tx2">
                    <a:lumMod val="75000"/>
                  </a:schemeClr>
                </a:solidFill>
              </a:rPr>
              <a:t>3.Доказать на примерах из книги, что медвежонок Паддингтон обладает чертами характера типичного англичанина. </a:t>
            </a:r>
            <a:br>
              <a:rPr lang="ru-RU" sz="1200" dirty="0">
                <a:solidFill>
                  <a:schemeClr val="tx2">
                    <a:lumMod val="75000"/>
                  </a:schemeClr>
                </a:solidFill>
              </a:rPr>
            </a:br>
            <a:r>
              <a:rPr lang="ru-RU" sz="1200" dirty="0">
                <a:solidFill>
                  <a:schemeClr val="tx2">
                    <a:lumMod val="75000"/>
                  </a:schemeClr>
                </a:solidFill>
              </a:rPr>
              <a:t>4.Выяснить, знают ли ученики школы, где я учусь, английских писателей, в частности, Майкла Бонда, и черты характера типичных англичан. </a:t>
            </a:r>
            <a:br>
              <a:rPr lang="ru-RU" sz="1200" dirty="0">
                <a:solidFill>
                  <a:schemeClr val="tx2">
                    <a:lumMod val="75000"/>
                  </a:schemeClr>
                </a:solidFill>
              </a:rPr>
            </a:br>
            <a:r>
              <a:rPr lang="ru-RU" sz="1200" dirty="0">
                <a:solidFill>
                  <a:schemeClr val="tx2">
                    <a:lumMod val="75000"/>
                  </a:schemeClr>
                </a:solidFill>
              </a:rPr>
              <a:t>Методы проведенных исследований: анализ языкового материала, описательный метод, сравнение, анкетирование.</a:t>
            </a:r>
            <a:br>
              <a:rPr lang="ru-RU" sz="1200" dirty="0">
                <a:solidFill>
                  <a:schemeClr val="tx2">
                    <a:lumMod val="75000"/>
                  </a:schemeClr>
                </a:solidFill>
              </a:rPr>
            </a:br>
            <a:r>
              <a:rPr lang="ru-RU" sz="1200" dirty="0">
                <a:solidFill>
                  <a:schemeClr val="tx2">
                    <a:lumMod val="75000"/>
                  </a:schemeClr>
                </a:solidFill>
              </a:rPr>
              <a:t> Проблема: в настоящее время остро стоит проблема снижения интереса подростков к чтению литературы, в том числе зарубежных авторов. </a:t>
            </a:r>
            <a:br>
              <a:rPr lang="ru-RU" sz="1200" dirty="0">
                <a:solidFill>
                  <a:schemeClr val="tx2">
                    <a:lumMod val="75000"/>
                  </a:schemeClr>
                </a:solidFill>
              </a:rPr>
            </a:br>
            <a:r>
              <a:rPr lang="ru-RU" sz="1200" dirty="0">
                <a:solidFill>
                  <a:schemeClr val="tx2">
                    <a:lumMod val="75000"/>
                  </a:schemeClr>
                </a:solidFill>
              </a:rPr>
              <a:t> </a:t>
            </a:r>
            <a:r>
              <a:rPr lang="ru-RU" sz="1200" dirty="0" smtClean="0">
                <a:solidFill>
                  <a:schemeClr val="tx2">
                    <a:lumMod val="75000"/>
                  </a:schemeClr>
                </a:solidFill>
              </a:rPr>
              <a:t>Актуальность</a:t>
            </a:r>
            <a:r>
              <a:rPr lang="ru-RU" sz="1200" dirty="0">
                <a:solidFill>
                  <a:schemeClr val="tx2">
                    <a:lumMod val="75000"/>
                  </a:schemeClr>
                </a:solidFill>
              </a:rPr>
              <a:t>: знакомство с творчеством английского писателя М. Бонда поможет повысить интерес к чтению книг британских авторов, расширить кругозор, подробнее узнать характер и традиции англичан, что актуально и для автора данной работы. </a:t>
            </a:r>
            <a:r>
              <a:rPr lang="en-US" sz="1200" dirty="0" smtClean="0">
                <a:solidFill>
                  <a:schemeClr val="tx2">
                    <a:lumMod val="75000"/>
                  </a:schemeClr>
                </a:solidFill>
              </a:rPr>
              <a:t/>
            </a:r>
            <a:br>
              <a:rPr lang="en-US" sz="1200" dirty="0" smtClean="0">
                <a:solidFill>
                  <a:schemeClr val="tx2">
                    <a:lumMod val="75000"/>
                  </a:schemeClr>
                </a:solidFill>
              </a:rPr>
            </a:br>
            <a:r>
              <a:rPr lang="ru-RU" sz="1200" dirty="0" smtClean="0">
                <a:solidFill>
                  <a:schemeClr val="tx2">
                    <a:lumMod val="75000"/>
                  </a:schemeClr>
                </a:solidFill>
              </a:rPr>
              <a:t>Объект </a:t>
            </a:r>
            <a:r>
              <a:rPr lang="ru-RU" sz="1200" dirty="0">
                <a:solidFill>
                  <a:schemeClr val="tx2">
                    <a:lumMod val="75000"/>
                  </a:schemeClr>
                </a:solidFill>
              </a:rPr>
              <a:t>исследования: литературные произведения английских авторов для детей.</a:t>
            </a:r>
            <a:br>
              <a:rPr lang="ru-RU" sz="1200" dirty="0">
                <a:solidFill>
                  <a:schemeClr val="tx2">
                    <a:lumMod val="75000"/>
                  </a:schemeClr>
                </a:solidFill>
              </a:rPr>
            </a:br>
            <a:r>
              <a:rPr lang="ru-RU" sz="1200" dirty="0" smtClean="0">
                <a:solidFill>
                  <a:schemeClr val="tx2">
                    <a:lumMod val="75000"/>
                  </a:schemeClr>
                </a:solidFill>
              </a:rPr>
              <a:t>Предмет </a:t>
            </a:r>
            <a:r>
              <a:rPr lang="ru-RU" sz="1200" dirty="0">
                <a:solidFill>
                  <a:schemeClr val="tx2">
                    <a:lumMod val="75000"/>
                  </a:schemeClr>
                </a:solidFill>
              </a:rPr>
              <a:t>исследования: типичные черты характера англичан.  </a:t>
            </a:r>
            <a:br>
              <a:rPr lang="ru-RU" sz="1200" dirty="0">
                <a:solidFill>
                  <a:schemeClr val="tx2">
                    <a:lumMod val="75000"/>
                  </a:schemeClr>
                </a:solidFill>
              </a:rPr>
            </a:br>
            <a:r>
              <a:rPr lang="ru-RU" sz="1300" b="1" dirty="0" smtClean="0">
                <a:solidFill>
                  <a:schemeClr val="tx2">
                    <a:lumMod val="75000"/>
                  </a:schemeClr>
                </a:solidFill>
              </a:rPr>
              <a:t>Биография </a:t>
            </a:r>
            <a:r>
              <a:rPr lang="ru-RU" sz="1300" b="1" dirty="0">
                <a:solidFill>
                  <a:schemeClr val="tx2">
                    <a:lumMod val="75000"/>
                  </a:schemeClr>
                </a:solidFill>
              </a:rPr>
              <a:t>Майкла </a:t>
            </a:r>
            <a:r>
              <a:rPr lang="ru-RU" sz="1300" b="1" dirty="0" smtClean="0">
                <a:solidFill>
                  <a:schemeClr val="tx2">
                    <a:lumMod val="75000"/>
                  </a:schemeClr>
                </a:solidFill>
              </a:rPr>
              <a:t>Бонда</a:t>
            </a:r>
            <a:br>
              <a:rPr lang="ru-RU" sz="1300" b="1" dirty="0" smtClean="0">
                <a:solidFill>
                  <a:schemeClr val="tx2">
                    <a:lumMod val="75000"/>
                  </a:schemeClr>
                </a:solidFill>
              </a:rPr>
            </a:br>
            <a:r>
              <a:rPr lang="ru-RU" sz="1200" dirty="0">
                <a:solidFill>
                  <a:schemeClr val="tx2">
                    <a:lumMod val="75000"/>
                  </a:schemeClr>
                </a:solidFill>
              </a:rPr>
              <a:t> Майкл Бонд родился 13 января 1926 года в Ньюбери (графство Беркшир). Он с детства очень любил читать книги. Мальчик ходил в католическую школу, которую оставил в 14 лет. Он поступил в юридическую контору, но вскоре стал работать в BBC (Британской радиовещательной корпорации). Там у Бонда был знакомый, который писал рассказы, чтобы подзаработать. Именно он вдохновил Бонда на писательскую карьеру. В 1940г. Майкл поступил в армию. Он служил в Королевских военно-воздушных силах, потом в сухопутных войсках. Вскоре он начал </a:t>
            </a:r>
            <a:r>
              <a:rPr lang="ru-RU" sz="1200" dirty="0" err="1">
                <a:solidFill>
                  <a:schemeClr val="tx2">
                    <a:lumMod val="75000"/>
                  </a:schemeClr>
                </a:solidFill>
              </a:rPr>
              <a:t>серьѐзную</a:t>
            </a:r>
            <a:r>
              <a:rPr lang="ru-RU" sz="1200" dirty="0">
                <a:solidFill>
                  <a:schemeClr val="tx2">
                    <a:lumMod val="75000"/>
                  </a:schemeClr>
                </a:solidFill>
              </a:rPr>
              <a:t> писательскую карьеру. Бонд начал писать в 1945г. и продал свой первый рассказ журналу </a:t>
            </a:r>
            <a:r>
              <a:rPr lang="ru-RU" sz="1200" dirty="0" err="1">
                <a:solidFill>
                  <a:schemeClr val="tx2">
                    <a:lumMod val="75000"/>
                  </a:schemeClr>
                </a:solidFill>
              </a:rPr>
              <a:t>London</a:t>
            </a:r>
            <a:r>
              <a:rPr lang="ru-RU" sz="1200" dirty="0">
                <a:solidFill>
                  <a:schemeClr val="tx2">
                    <a:lumMod val="75000"/>
                  </a:schemeClr>
                </a:solidFill>
              </a:rPr>
              <a:t> </a:t>
            </a:r>
            <a:r>
              <a:rPr lang="ru-RU" sz="1200" dirty="0" err="1">
                <a:solidFill>
                  <a:schemeClr val="tx2">
                    <a:lumMod val="75000"/>
                  </a:schemeClr>
                </a:solidFill>
              </a:rPr>
              <a:t>Opinion</a:t>
            </a:r>
            <a:r>
              <a:rPr lang="ru-RU" sz="1200" dirty="0">
                <a:solidFill>
                  <a:schemeClr val="tx2">
                    <a:lumMod val="75000"/>
                  </a:schemeClr>
                </a:solidFill>
              </a:rPr>
              <a:t> (англ. "Мнение Лондона"). В 1958 году, написав к тому времени большое количество пьес и рассказов и работая телеоператором на Би-би-си, Майкл Бонд опубликовал свой первый рассказ про </a:t>
            </a:r>
            <a:r>
              <a:rPr lang="ru-RU" sz="1200" dirty="0" err="1">
                <a:solidFill>
                  <a:schemeClr val="tx2">
                    <a:lumMod val="75000"/>
                  </a:schemeClr>
                </a:solidFill>
              </a:rPr>
              <a:t>Паддингтона</a:t>
            </a:r>
            <a:r>
              <a:rPr lang="ru-RU" sz="1200" dirty="0">
                <a:solidFill>
                  <a:schemeClr val="tx2">
                    <a:lumMod val="75000"/>
                  </a:schemeClr>
                </a:solidFill>
              </a:rPr>
              <a:t> - "Медвежонок Паддингтон". К 1965г. писатель</a:t>
            </a:r>
            <a:r>
              <a:rPr lang="ru-RU" sz="1200" dirty="0"/>
              <a:t> </a:t>
            </a:r>
            <a:r>
              <a:rPr lang="ru-RU" sz="1200" dirty="0">
                <a:solidFill>
                  <a:schemeClr val="tx2">
                    <a:lumMod val="75000"/>
                  </a:schemeClr>
                </a:solidFill>
              </a:rPr>
              <a:t>опубликовал уже целую серию рассказов о неугомонном медвежонке и решил оставить работу на Би-би-си и стать </a:t>
            </a: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296" y="764704"/>
            <a:ext cx="1969440" cy="2410594"/>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296" y="3247306"/>
            <a:ext cx="1947564" cy="973782"/>
          </a:xfrm>
          <a:prstGeom prst="rect">
            <a:avLst/>
          </a:prstGeom>
        </p:spPr>
      </p:pic>
      <p:pic>
        <p:nvPicPr>
          <p:cNvPr id="5" name="Рисунок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6296" y="4221088"/>
            <a:ext cx="1947564" cy="2468178"/>
          </a:xfrm>
          <a:prstGeom prst="rect">
            <a:avLst/>
          </a:prstGeom>
        </p:spPr>
      </p:pic>
    </p:spTree>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764704"/>
            <a:ext cx="6768752" cy="5904656"/>
          </a:xfrm>
        </p:spPr>
        <p:txBody>
          <a:bodyPr>
            <a:noAutofit/>
          </a:bodyPr>
          <a:lstStyle/>
          <a:p>
            <a:pPr algn="l"/>
            <a:r>
              <a:rPr lang="ru-RU" sz="1200" dirty="0">
                <a:solidFill>
                  <a:schemeClr val="tx2">
                    <a:lumMod val="75000"/>
                  </a:schemeClr>
                </a:solidFill>
              </a:rPr>
              <a:t>профессиональным </a:t>
            </a:r>
            <a:r>
              <a:rPr lang="ru-RU" sz="1200" dirty="0" smtClean="0">
                <a:solidFill>
                  <a:schemeClr val="tx2">
                    <a:lumMod val="75000"/>
                  </a:schemeClr>
                </a:solidFill>
              </a:rPr>
              <a:t>писателем</a:t>
            </a:r>
            <a:r>
              <a:rPr lang="ru-RU" sz="1200" dirty="0">
                <a:solidFill>
                  <a:schemeClr val="tx2">
                    <a:lumMod val="75000"/>
                  </a:schemeClr>
                </a:solidFill>
              </a:rPr>
              <a:t>. Сейчас писатель </a:t>
            </a:r>
            <a:r>
              <a:rPr lang="ru-RU" sz="1200" dirty="0" err="1">
                <a:solidFill>
                  <a:schemeClr val="tx2">
                    <a:lumMod val="75000"/>
                  </a:schemeClr>
                </a:solidFill>
              </a:rPr>
              <a:t>живѐт</a:t>
            </a:r>
            <a:r>
              <a:rPr lang="ru-RU" sz="1200" dirty="0">
                <a:solidFill>
                  <a:schemeClr val="tx2">
                    <a:lumMod val="75000"/>
                  </a:schemeClr>
                </a:solidFill>
              </a:rPr>
              <a:t> в Лондоне, недалеко от станции Паддингтон, он женат, у него двое взрослых детей. Награды и звания Майкла Бонда: В 1997г. писатель получил Орден Британской империи за вклад в детскую литературу. 6 июля 2007г. Майкл Бонд стал доктором литературы университета в </a:t>
            </a:r>
            <a:r>
              <a:rPr lang="ru-RU" sz="1200" dirty="0" err="1">
                <a:solidFill>
                  <a:schemeClr val="tx2">
                    <a:lumMod val="75000"/>
                  </a:schemeClr>
                </a:solidFill>
              </a:rPr>
              <a:t>Рединге</a:t>
            </a:r>
            <a:r>
              <a:rPr lang="ru-RU" sz="1200" dirty="0" smtClean="0">
                <a:solidFill>
                  <a:schemeClr val="tx2">
                    <a:lumMod val="75000"/>
                  </a:schemeClr>
                </a:solidFill>
              </a:rPr>
              <a:t>.</a:t>
            </a:r>
            <a:r>
              <a:rPr lang="en-US" sz="1200" dirty="0" smtClean="0">
                <a:solidFill>
                  <a:schemeClr val="tx2">
                    <a:lumMod val="75000"/>
                  </a:schemeClr>
                </a:solidFill>
              </a:rPr>
              <a:t/>
            </a:r>
            <a:br>
              <a:rPr lang="en-US" sz="1200" dirty="0" smtClean="0">
                <a:solidFill>
                  <a:schemeClr val="tx2">
                    <a:lumMod val="75000"/>
                  </a:schemeClr>
                </a:solidFill>
              </a:rPr>
            </a:br>
            <a:r>
              <a:rPr lang="ru-RU" sz="1200" b="1" dirty="0" smtClean="0">
                <a:solidFill>
                  <a:schemeClr val="tx2">
                    <a:lumMod val="75000"/>
                  </a:schemeClr>
                </a:solidFill>
              </a:rPr>
              <a:t>История </a:t>
            </a:r>
            <a:r>
              <a:rPr lang="ru-RU" sz="1200" b="1" dirty="0">
                <a:solidFill>
                  <a:schemeClr val="tx2">
                    <a:lumMod val="75000"/>
                  </a:schemeClr>
                </a:solidFill>
              </a:rPr>
              <a:t>появления медвежонка </a:t>
            </a:r>
            <a:r>
              <a:rPr lang="ru-RU" sz="1200" b="1" dirty="0" err="1">
                <a:solidFill>
                  <a:schemeClr val="tx2">
                    <a:lumMod val="75000"/>
                  </a:schemeClr>
                </a:solidFill>
              </a:rPr>
              <a:t>Паддингтона</a:t>
            </a:r>
            <a:r>
              <a:rPr lang="ru-RU" sz="1200" b="1" dirty="0">
                <a:solidFill>
                  <a:schemeClr val="tx2">
                    <a:lumMod val="75000"/>
                  </a:schemeClr>
                </a:solidFill>
              </a:rPr>
              <a:t> </a:t>
            </a:r>
            <a:r>
              <a:rPr lang="en-US" sz="1200" b="1" dirty="0">
                <a:solidFill>
                  <a:schemeClr val="tx2">
                    <a:lumMod val="75000"/>
                  </a:schemeClr>
                </a:solidFill>
              </a:rPr>
              <a:t/>
            </a:r>
            <a:br>
              <a:rPr lang="en-US" sz="1200" b="1" dirty="0">
                <a:solidFill>
                  <a:schemeClr val="tx2">
                    <a:lumMod val="75000"/>
                  </a:schemeClr>
                </a:solidFill>
              </a:rPr>
            </a:br>
            <a:r>
              <a:rPr lang="ru-RU" sz="1200" dirty="0" smtClean="0">
                <a:solidFill>
                  <a:schemeClr val="tx2">
                    <a:lumMod val="75000"/>
                  </a:schemeClr>
                </a:solidFill>
              </a:rPr>
              <a:t>Майкл </a:t>
            </a:r>
            <a:r>
              <a:rPr lang="ru-RU" sz="1200" dirty="0">
                <a:solidFill>
                  <a:schemeClr val="tx2">
                    <a:lumMod val="75000"/>
                  </a:schemeClr>
                </a:solidFill>
              </a:rPr>
              <a:t>Бонд жил в Лондоне, </a:t>
            </a:r>
            <a:r>
              <a:rPr lang="ru-RU" sz="1200" dirty="0" err="1">
                <a:solidFill>
                  <a:schemeClr val="tx2">
                    <a:lumMod val="75000"/>
                  </a:schemeClr>
                </a:solidFill>
              </a:rPr>
              <a:t>неподалѐку</a:t>
            </a:r>
            <a:r>
              <a:rPr lang="ru-RU" sz="1200" dirty="0">
                <a:solidFill>
                  <a:schemeClr val="tx2">
                    <a:lumMod val="75000"/>
                  </a:schemeClr>
                </a:solidFill>
              </a:rPr>
              <a:t> от вокзала «Паддингтон». К Рождеству 1956 года Майкл Бонд подарил своей жене Брэнде плюшевого мишку в плаще и с чемоданчиком. Игрушку назвали в честь вокзала – Паддингтон. Это и вдохновило писателя на </a:t>
            </a:r>
            <a:r>
              <a:rPr lang="ru-RU" sz="1200" dirty="0" err="1">
                <a:solidFill>
                  <a:schemeClr val="tx2">
                    <a:lumMod val="75000"/>
                  </a:schemeClr>
                </a:solidFill>
              </a:rPr>
              <a:t>созданиекниги</a:t>
            </a:r>
            <a:r>
              <a:rPr lang="ru-RU" sz="1200" dirty="0">
                <a:solidFill>
                  <a:schemeClr val="tx2">
                    <a:lumMod val="75000"/>
                  </a:schemeClr>
                </a:solidFill>
              </a:rPr>
              <a:t> </a:t>
            </a:r>
            <a:r>
              <a:rPr lang="ru-RU" sz="1200" dirty="0" smtClean="0">
                <a:solidFill>
                  <a:schemeClr val="tx2">
                    <a:lumMod val="75000"/>
                  </a:schemeClr>
                </a:solidFill>
              </a:rPr>
              <a:t>о медвежонке, которая вышла 13 октября 1958 года. Книга быстро обрела популярность. По книгам Бонда созданы несколько мультсериалов и мультфильмов в англоязычных странах.  "Паддингтон" (</a:t>
            </a:r>
            <a:r>
              <a:rPr lang="ru-RU" sz="1200" dirty="0" err="1" smtClean="0">
                <a:solidFill>
                  <a:schemeClr val="tx2">
                    <a:lumMod val="75000"/>
                  </a:schemeClr>
                </a:solidFill>
              </a:rPr>
              <a:t>Paddington</a:t>
            </a:r>
            <a:r>
              <a:rPr lang="ru-RU" sz="1200" dirty="0" smtClean="0">
                <a:solidFill>
                  <a:schemeClr val="tx2">
                    <a:lumMod val="75000"/>
                  </a:schemeClr>
                </a:solidFill>
              </a:rPr>
              <a:t>, 1975-1986) - мультсериал, Великобритания, CBBC, 56 серий. «</a:t>
            </a:r>
            <a:r>
              <a:rPr lang="ru-RU" sz="1200" dirty="0" err="1" smtClean="0">
                <a:solidFill>
                  <a:schemeClr val="tx2">
                    <a:lumMod val="75000"/>
                  </a:schemeClr>
                </a:solidFill>
              </a:rPr>
              <a:t>Paddington</a:t>
            </a:r>
            <a:r>
              <a:rPr lang="ru-RU" sz="1200" dirty="0" smtClean="0">
                <a:solidFill>
                  <a:schemeClr val="tx2">
                    <a:lumMod val="75000"/>
                  </a:schemeClr>
                </a:solidFill>
              </a:rPr>
              <a:t> </a:t>
            </a:r>
            <a:r>
              <a:rPr lang="ru-RU" sz="1200" dirty="0" err="1" smtClean="0">
                <a:solidFill>
                  <a:schemeClr val="tx2">
                    <a:lumMod val="75000"/>
                  </a:schemeClr>
                </a:solidFill>
              </a:rPr>
              <a:t>Bear</a:t>
            </a:r>
            <a:r>
              <a:rPr lang="ru-RU" sz="1200" dirty="0" smtClean="0">
                <a:solidFill>
                  <a:schemeClr val="tx2">
                    <a:lumMod val="75000"/>
                  </a:schemeClr>
                </a:solidFill>
              </a:rPr>
              <a:t>» (1989) – мультфильм, созданный студией "Ханна-Барбера", США (</a:t>
            </a:r>
            <a:r>
              <a:rPr lang="ru-RU" sz="1200" dirty="0" err="1" smtClean="0">
                <a:solidFill>
                  <a:schemeClr val="tx2">
                    <a:lumMod val="75000"/>
                  </a:schemeClr>
                </a:solidFill>
              </a:rPr>
              <a:t>The</a:t>
            </a:r>
            <a:r>
              <a:rPr lang="ru-RU" sz="1200" dirty="0" smtClean="0">
                <a:solidFill>
                  <a:schemeClr val="tx2">
                    <a:lumMod val="75000"/>
                  </a:schemeClr>
                </a:solidFill>
              </a:rPr>
              <a:t> </a:t>
            </a:r>
            <a:r>
              <a:rPr lang="ru-RU" sz="1200" dirty="0" err="1" smtClean="0">
                <a:solidFill>
                  <a:schemeClr val="tx2">
                    <a:lumMod val="75000"/>
                  </a:schemeClr>
                </a:solidFill>
              </a:rPr>
              <a:t>Funtastic</a:t>
            </a:r>
            <a:r>
              <a:rPr lang="ru-RU" sz="1200" dirty="0" smtClean="0">
                <a:solidFill>
                  <a:schemeClr val="tx2">
                    <a:lumMod val="75000"/>
                  </a:schemeClr>
                </a:solidFill>
              </a:rPr>
              <a:t> </a:t>
            </a:r>
            <a:r>
              <a:rPr lang="ru-RU" sz="1200" dirty="0" err="1" smtClean="0">
                <a:solidFill>
                  <a:schemeClr val="tx2">
                    <a:lumMod val="75000"/>
                  </a:schemeClr>
                </a:solidFill>
              </a:rPr>
              <a:t>World</a:t>
            </a:r>
            <a:r>
              <a:rPr lang="ru-RU" sz="1200" dirty="0" smtClean="0">
                <a:solidFill>
                  <a:schemeClr val="tx2">
                    <a:lumMod val="75000"/>
                  </a:schemeClr>
                </a:solidFill>
              </a:rPr>
              <a:t> </a:t>
            </a:r>
            <a:r>
              <a:rPr lang="ru-RU" sz="1200" dirty="0" err="1" smtClean="0">
                <a:solidFill>
                  <a:schemeClr val="tx2">
                    <a:lumMod val="75000"/>
                  </a:schemeClr>
                </a:solidFill>
              </a:rPr>
              <a:t>of</a:t>
            </a:r>
            <a:r>
              <a:rPr lang="ru-RU" sz="1200" dirty="0" smtClean="0">
                <a:solidFill>
                  <a:schemeClr val="tx2">
                    <a:lumMod val="75000"/>
                  </a:schemeClr>
                </a:solidFill>
              </a:rPr>
              <a:t> </a:t>
            </a:r>
            <a:r>
              <a:rPr lang="ru-RU" sz="1200" dirty="0" err="1" smtClean="0">
                <a:solidFill>
                  <a:schemeClr val="tx2">
                    <a:lumMod val="75000"/>
                  </a:schemeClr>
                </a:solidFill>
              </a:rPr>
              <a:t>Hanna-Barbera</a:t>
            </a:r>
            <a:r>
              <a:rPr lang="ru-RU" sz="1200" dirty="0" smtClean="0">
                <a:solidFill>
                  <a:schemeClr val="tx2">
                    <a:lumMod val="75000"/>
                  </a:schemeClr>
                </a:solidFill>
              </a:rPr>
              <a:t>). "Новые приключения медвежонка Паддингтона" (</a:t>
            </a:r>
            <a:r>
              <a:rPr lang="ru-RU" sz="1200" dirty="0" err="1" smtClean="0">
                <a:solidFill>
                  <a:schemeClr val="tx2">
                    <a:lumMod val="75000"/>
                  </a:schemeClr>
                </a:solidFill>
              </a:rPr>
              <a:t>The</a:t>
            </a:r>
            <a:r>
              <a:rPr lang="ru-RU" sz="1200" dirty="0" smtClean="0">
                <a:solidFill>
                  <a:schemeClr val="tx2">
                    <a:lumMod val="75000"/>
                  </a:schemeClr>
                </a:solidFill>
              </a:rPr>
              <a:t> </a:t>
            </a:r>
            <a:r>
              <a:rPr lang="ru-RU" sz="1200" dirty="0" err="1" smtClean="0">
                <a:solidFill>
                  <a:schemeClr val="tx2">
                    <a:lumMod val="75000"/>
                  </a:schemeClr>
                </a:solidFill>
              </a:rPr>
              <a:t>Adventures</a:t>
            </a:r>
            <a:r>
              <a:rPr lang="ru-RU" sz="1200" dirty="0" smtClean="0">
                <a:solidFill>
                  <a:schemeClr val="tx2">
                    <a:lumMod val="75000"/>
                  </a:schemeClr>
                </a:solidFill>
              </a:rPr>
              <a:t> </a:t>
            </a:r>
            <a:r>
              <a:rPr lang="ru-RU" sz="1200" dirty="0" err="1" smtClean="0">
                <a:solidFill>
                  <a:schemeClr val="tx2">
                    <a:lumMod val="75000"/>
                  </a:schemeClr>
                </a:solidFill>
              </a:rPr>
              <a:t>of</a:t>
            </a:r>
            <a:r>
              <a:rPr lang="ru-RU" sz="1200" dirty="0" smtClean="0">
                <a:solidFill>
                  <a:schemeClr val="tx2">
                    <a:lumMod val="75000"/>
                  </a:schemeClr>
                </a:solidFill>
              </a:rPr>
              <a:t> </a:t>
            </a:r>
            <a:r>
              <a:rPr lang="ru-RU" sz="1200" dirty="0" err="1" smtClean="0">
                <a:solidFill>
                  <a:schemeClr val="tx2">
                    <a:lumMod val="75000"/>
                  </a:schemeClr>
                </a:solidFill>
              </a:rPr>
              <a:t>Paddington</a:t>
            </a:r>
            <a:r>
              <a:rPr lang="ru-RU" sz="1200" dirty="0" smtClean="0">
                <a:solidFill>
                  <a:schemeClr val="tx2">
                    <a:lumMod val="75000"/>
                  </a:schemeClr>
                </a:solidFill>
              </a:rPr>
              <a:t> </a:t>
            </a:r>
            <a:r>
              <a:rPr lang="ru-RU" sz="1200" dirty="0" err="1" smtClean="0">
                <a:solidFill>
                  <a:schemeClr val="tx2">
                    <a:lumMod val="75000"/>
                  </a:schemeClr>
                </a:solidFill>
              </a:rPr>
              <a:t>Bear</a:t>
            </a:r>
            <a:r>
              <a:rPr lang="ru-RU" sz="1200" dirty="0" smtClean="0">
                <a:solidFill>
                  <a:schemeClr val="tx2">
                    <a:lumMod val="75000"/>
                  </a:schemeClr>
                </a:solidFill>
              </a:rPr>
              <a:t>, 19751986) - мультсериал, Канада, CINAR, 39 серий. В России мультсериал транслировался на телеканалах «Культура» и «Бибигон».  15 книг о Медвежонке Паддингтоне были написаны Майклом Бондом, переведены на 31 язык и распечатаны в количестве 25 миллионов экземпляров. Их читают и любят взрослые и дети всего мира.</a:t>
            </a:r>
            <a:br>
              <a:rPr lang="ru-RU" sz="1200" dirty="0" smtClean="0">
                <a:solidFill>
                  <a:schemeClr val="tx2">
                    <a:lumMod val="75000"/>
                  </a:schemeClr>
                </a:solidFill>
              </a:rPr>
            </a:br>
            <a:r>
              <a:rPr lang="ru-RU" sz="1200" dirty="0" smtClean="0">
                <a:solidFill>
                  <a:schemeClr val="tx2">
                    <a:lumMod val="75000"/>
                  </a:schemeClr>
                </a:solidFill>
              </a:rPr>
              <a:t> </a:t>
            </a:r>
            <a:r>
              <a:rPr lang="ru-RU" sz="1200" dirty="0">
                <a:solidFill>
                  <a:schemeClr val="tx2">
                    <a:lumMod val="75000"/>
                  </a:schemeClr>
                </a:solidFill>
              </a:rPr>
              <a:t>По сказке медвежонок стал жить в английской семье Браунов. 13 октября 1958 </a:t>
            </a:r>
            <a:r>
              <a:rPr lang="ru-RU" sz="1200" dirty="0" smtClean="0">
                <a:solidFill>
                  <a:schemeClr val="tx2">
                    <a:lumMod val="75000"/>
                  </a:schemeClr>
                </a:solidFill>
              </a:rPr>
              <a:t>года</a:t>
            </a:r>
            <a:r>
              <a:rPr lang="ru-RU" sz="1200" dirty="0">
                <a:solidFill>
                  <a:schemeClr val="tx2">
                    <a:lumMod val="75000"/>
                  </a:schemeClr>
                </a:solidFill>
              </a:rPr>
              <a:t> оператор британского телевидения Майкл Бонд выпустил первую книгу о медведе из Дремучего Перу, которого встретила на </a:t>
            </a:r>
            <a:r>
              <a:rPr lang="ru-RU" sz="1200" dirty="0" err="1">
                <a:solidFill>
                  <a:schemeClr val="tx2">
                    <a:lumMod val="75000"/>
                  </a:schemeClr>
                </a:solidFill>
              </a:rPr>
              <a:t>Паддингтонском</a:t>
            </a:r>
            <a:r>
              <a:rPr lang="ru-RU" sz="1200" dirty="0">
                <a:solidFill>
                  <a:schemeClr val="tx2">
                    <a:lumMod val="75000"/>
                  </a:schemeClr>
                </a:solidFill>
              </a:rPr>
              <a:t> вокзале и забрала к себе английская семья Браун. Это очаровательный медведь с интересной судьбой: он вырос в Дремучем Перу, под приглядом своей тетки Люси, а когда Люси пришлось отправиться в дом престарелых медведей в Лиме, она послала племянника в Англию, снабдив банкой мармелада и этикеткой: "Пожалуйста, позаботьтесь об этом медвежонке. Благодарю вас". А какие они, англичане? Как они живут? Что особенного в их быту, традициях, характере?</a:t>
            </a:r>
            <a:r>
              <a:rPr lang="ru-RU" sz="1200" dirty="0"/>
              <a:t/>
            </a:r>
            <a:br>
              <a:rPr lang="ru-RU" sz="1200" dirty="0"/>
            </a:br>
            <a:r>
              <a:rPr lang="ru-RU" sz="1200" dirty="0"/>
              <a:t> </a:t>
            </a:r>
            <a:r>
              <a:rPr lang="ru-RU" sz="1200" b="1" dirty="0">
                <a:solidFill>
                  <a:schemeClr val="tx2">
                    <a:lumMod val="75000"/>
                  </a:schemeClr>
                </a:solidFill>
              </a:rPr>
              <a:t>Характерные черты, особенности образа жизни и быта англичан, черты их характера</a:t>
            </a:r>
            <a:br>
              <a:rPr lang="ru-RU" sz="1200" b="1" dirty="0">
                <a:solidFill>
                  <a:schemeClr val="tx2">
                    <a:lumMod val="75000"/>
                  </a:schemeClr>
                </a:solidFill>
              </a:rPr>
            </a:br>
            <a:r>
              <a:rPr lang="ru-RU" sz="1200" dirty="0">
                <a:solidFill>
                  <a:schemeClr val="tx2">
                    <a:lumMod val="75000"/>
                  </a:schemeClr>
                </a:solidFill>
              </a:rPr>
              <a:t>Раньше англичане были очень агрессивны, но потом со временем </a:t>
            </a:r>
            <a:r>
              <a:rPr lang="ru-RU" sz="1200" dirty="0" err="1">
                <a:solidFill>
                  <a:schemeClr val="tx2">
                    <a:lumMod val="75000"/>
                  </a:schemeClr>
                </a:solidFill>
              </a:rPr>
              <a:t>всѐ</a:t>
            </a:r>
            <a:r>
              <a:rPr lang="ru-RU" sz="1200" dirty="0">
                <a:solidFill>
                  <a:schemeClr val="tx2">
                    <a:lumMod val="75000"/>
                  </a:schemeClr>
                </a:solidFill>
              </a:rPr>
              <a:t> изменилось. Королева Виктория «прицепила» им хорошее поведение. Теперь англичане вежливы, спокойны, приветливы, скромны, деловиты, независимы, честны, настойчивы. Они берегут свою индивидуальность. Англичане постоянны. Они умеют владеть своими чувствами, у них развит самоконтроль. Они умеют правильно реагировать на разные ситуации. Они соблюдают все традиции: каждый англичанин должен иметь в доме камин, англичане оставляют на крыльце пустые бутылки из- под </a:t>
            </a:r>
          </a:p>
        </p:txBody>
      </p:sp>
      <p:pic>
        <p:nvPicPr>
          <p:cNvPr id="3" name="Picture 2" descr="E:\Сэсэг\Презентация Алтана Паддингтон\b3848e20939afcfbc8342cbe5a5f3421--paddington-bear-teddy-bears.jpg"/>
          <p:cNvPicPr>
            <a:picLocks noChangeAspect="1" noChangeArrowheads="1"/>
          </p:cNvPicPr>
          <p:nvPr/>
        </p:nvPicPr>
        <p:blipFill>
          <a:blip r:embed="rId2" cstate="print"/>
          <a:srcRect/>
          <a:stretch>
            <a:fillRect/>
          </a:stretch>
        </p:blipFill>
        <p:spPr bwMode="auto">
          <a:xfrm>
            <a:off x="179513" y="764704"/>
            <a:ext cx="2016224" cy="2880320"/>
          </a:xfrm>
          <a:prstGeom prst="rect">
            <a:avLst/>
          </a:prstGeom>
          <a:noFill/>
        </p:spPr>
      </p:pic>
      <p:pic>
        <p:nvPicPr>
          <p:cNvPr id="4" name="Picture 4" descr="E:\Сэсэг\Презентация Алтана Паддингтон\7_303804.jpg"/>
          <p:cNvPicPr>
            <a:picLocks noChangeAspect="1" noChangeArrowheads="1"/>
          </p:cNvPicPr>
          <p:nvPr/>
        </p:nvPicPr>
        <p:blipFill>
          <a:blip r:embed="rId3" cstate="print"/>
          <a:srcRect/>
          <a:stretch>
            <a:fillRect/>
          </a:stretch>
        </p:blipFill>
        <p:spPr bwMode="auto">
          <a:xfrm>
            <a:off x="179513" y="3664550"/>
            <a:ext cx="2016224" cy="3004809"/>
          </a:xfrm>
          <a:prstGeom prst="rect">
            <a:avLst/>
          </a:prstGeom>
          <a:noFill/>
        </p:spPr>
      </p:pic>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764704"/>
            <a:ext cx="6768752" cy="5904656"/>
          </a:xfrm>
        </p:spPr>
        <p:txBody>
          <a:bodyPr>
            <a:noAutofit/>
          </a:bodyPr>
          <a:lstStyle/>
          <a:p>
            <a:pPr algn="l"/>
            <a:r>
              <a:rPr lang="ru-RU" sz="1200" dirty="0" smtClean="0">
                <a:solidFill>
                  <a:schemeClr val="tx2">
                    <a:lumMod val="75000"/>
                  </a:schemeClr>
                </a:solidFill>
              </a:rPr>
              <a:t>молока </a:t>
            </a:r>
            <a:r>
              <a:rPr lang="ru-RU" sz="1200" dirty="0">
                <a:solidFill>
                  <a:schemeClr val="tx2">
                    <a:lumMod val="75000"/>
                  </a:schemeClr>
                </a:solidFill>
              </a:rPr>
              <a:t>для молочника, который каждое утро меняет их на наполненные молоком. К обеду </a:t>
            </a:r>
            <a:r>
              <a:rPr lang="ru-RU" sz="1200" dirty="0" smtClean="0">
                <a:solidFill>
                  <a:schemeClr val="tx2">
                    <a:lumMod val="75000"/>
                  </a:schemeClr>
                </a:solidFill>
              </a:rPr>
              <a:t>принято</a:t>
            </a:r>
            <a:r>
              <a:rPr lang="en-US" sz="1200" dirty="0" smtClean="0">
                <a:solidFill>
                  <a:schemeClr val="tx2">
                    <a:lumMod val="75000"/>
                  </a:schemeClr>
                </a:solidFill>
              </a:rPr>
              <a:t> </a:t>
            </a:r>
            <a:r>
              <a:rPr lang="ru-RU" sz="1200" dirty="0" smtClean="0">
                <a:solidFill>
                  <a:schemeClr val="tx2">
                    <a:lumMod val="75000"/>
                  </a:schemeClr>
                </a:solidFill>
              </a:rPr>
              <a:t>переодеваться</a:t>
            </a:r>
            <a:r>
              <a:rPr lang="ru-RU" sz="1200" dirty="0">
                <a:solidFill>
                  <a:schemeClr val="tx2">
                    <a:lumMod val="75000"/>
                  </a:schemeClr>
                </a:solidFill>
              </a:rPr>
              <a:t>, это должна быть другая одежда, не та в которой Вы были днем. К тому же, если Вы остановились в английской семье, придется переодеваться каждый день во что-нибудь новое. Но это не обязательно вечернее платье, одежда может быть демократичной, например, футболка, свитер и </a:t>
            </a:r>
            <a:r>
              <a:rPr lang="ru-RU" sz="1200" dirty="0" smtClean="0">
                <a:solidFill>
                  <a:schemeClr val="tx2">
                    <a:lumMod val="75000"/>
                  </a:schemeClr>
                </a:solidFill>
              </a:rPr>
              <a:t>джинсы. </a:t>
            </a:r>
            <a:r>
              <a:rPr lang="ru-RU" sz="1200" dirty="0">
                <a:solidFill>
                  <a:schemeClr val="tx2">
                    <a:lumMod val="75000"/>
                  </a:schemeClr>
                </a:solidFill>
              </a:rPr>
              <a:t>Английское чаепитие, как и всякая церемония, не терпит суеты. В Англии чай пьют с молоком! Пока чай настаивается, в хорошо подогретые чашки наливают согретое, но не кипяченое молоко по 2-3 чайные ложки, а затем уже в молоко наливают чай. Англичане чай пьют три раза в день и в строго определенное время: утром-за завтраком, в 13 часов за ланчем и в так называемый «файв-о-клок» (в 17 </a:t>
            </a:r>
            <a:r>
              <a:rPr lang="ru-RU" sz="1200" dirty="0" smtClean="0">
                <a:solidFill>
                  <a:schemeClr val="tx2">
                    <a:lumMod val="75000"/>
                  </a:schemeClr>
                </a:solidFill>
              </a:rPr>
              <a:t>часов). Самое любимое чаепитие – именно пятичасовое. В это время обычно у кого-нибудь дома собираются старые друзья и приятели. Англичане очень сухо и мало выражают свои эмоции. Они могут испытать шок или бурную радость, но далеко не всегда это будет заметно окружающим. Еще у англичан есть пунктик по поводу очередей. Отстоять честно очередь </a:t>
            </a:r>
            <a:r>
              <a:rPr lang="ru-RU" sz="1200" dirty="0">
                <a:solidFill>
                  <a:schemeClr val="tx2">
                    <a:lumMod val="75000"/>
                  </a:schemeClr>
                </a:solidFill>
              </a:rPr>
              <a:t>– дело чести. Настоятельно рекомендуется вперед не лезть, чтобы не вызвать английский праведный гнев. Законопослушание – известная всем черта английского национального характера. Настолько, что регулирование общественной жизни не требует стольких сил, как во многих других странах. Дети воспитываются в строгости. Главное, чему англичан приучают с раннего детства, - дисциплина и порядок. А вот любовь к животным не имеет границ: как к тем, что живут дома, так и, например, к лошадям. Особенно выражается она в скачках, которые неизменно собирают толпы зрителей. Английский дом – образец удобства и комфорта! Причем, именно дом, а не квартира. Многие дома в Англии даже имеют собственные имена. Англичанки питают безраздельную любовь к садам и занимаются ими часами. Сюда же относится и внимательное отношение к зеленым лужайкам перед домом. Очень ценится среди англичан человек, обладающий чувством юмора. Умение смеяться над собой и другими – важнейшее человеческое достоинство.</a:t>
            </a:r>
            <a:br>
              <a:rPr lang="ru-RU" sz="1200" dirty="0">
                <a:solidFill>
                  <a:schemeClr val="tx2">
                    <a:lumMod val="75000"/>
                  </a:schemeClr>
                </a:solidFill>
              </a:rPr>
            </a:br>
            <a:r>
              <a:rPr lang="ru-RU" sz="1200" dirty="0"/>
              <a:t> </a:t>
            </a:r>
            <a:r>
              <a:rPr lang="ru-RU" sz="1200" b="1" dirty="0">
                <a:solidFill>
                  <a:schemeClr val="tx2">
                    <a:lumMod val="75000"/>
                  </a:schemeClr>
                </a:solidFill>
              </a:rPr>
              <a:t>Какие черты характера, типичные для англичан, унаследовал медвежонок Паддингтон </a:t>
            </a:r>
            <a:r>
              <a:rPr lang="ru-RU" sz="1200" dirty="0"/>
              <a:t/>
            </a:r>
            <a:br>
              <a:rPr lang="ru-RU" sz="1200" dirty="0"/>
            </a:br>
            <a:r>
              <a:rPr lang="ru-RU" sz="1200" dirty="0">
                <a:solidFill>
                  <a:schemeClr val="tx2">
                    <a:lumMod val="75000"/>
                  </a:schemeClr>
                </a:solidFill>
              </a:rPr>
              <a:t>Читая сказки о </a:t>
            </a:r>
            <a:r>
              <a:rPr lang="ru-RU" sz="1200" dirty="0" err="1">
                <a:solidFill>
                  <a:schemeClr val="tx2">
                    <a:lumMod val="75000"/>
                  </a:schemeClr>
                </a:solidFill>
              </a:rPr>
              <a:t>Паддингтоне</a:t>
            </a:r>
            <a:r>
              <a:rPr lang="ru-RU" sz="1200" dirty="0">
                <a:solidFill>
                  <a:schemeClr val="tx2">
                    <a:lumMod val="75000"/>
                  </a:schemeClr>
                </a:solidFill>
              </a:rPr>
              <a:t>, я узнал много традиций англичан. Причем медвежонок соблюдает и чтит эти традиции. Так как Паддингтон </a:t>
            </a:r>
            <a:r>
              <a:rPr lang="ru-RU" sz="1200" dirty="0" err="1">
                <a:solidFill>
                  <a:schemeClr val="tx2">
                    <a:lumMod val="75000"/>
                  </a:schemeClr>
                </a:solidFill>
              </a:rPr>
              <a:t>живѐт</a:t>
            </a:r>
            <a:r>
              <a:rPr lang="ru-RU" sz="1200" dirty="0">
                <a:solidFill>
                  <a:schemeClr val="tx2">
                    <a:lumMod val="75000"/>
                  </a:schemeClr>
                </a:solidFill>
              </a:rPr>
              <a:t> в семье англичан, общается с ними, то в сказке он мыслит и </a:t>
            </a:r>
            <a:r>
              <a:rPr lang="ru-RU" sz="1200" dirty="0" err="1">
                <a:solidFill>
                  <a:schemeClr val="tx2">
                    <a:lumMod val="75000"/>
                  </a:schemeClr>
                </a:solidFill>
              </a:rPr>
              <a:t>ведѐт</a:t>
            </a:r>
            <a:r>
              <a:rPr lang="ru-RU" sz="1200" dirty="0">
                <a:solidFill>
                  <a:schemeClr val="tx2">
                    <a:lumMod val="75000"/>
                  </a:schemeClr>
                </a:solidFill>
              </a:rPr>
              <a:t> себя как человек. Паддингтон очень хорошо воспитан, при встрече он никогда не забывает приподнять шляпу и спросить: "Чем могу быть вам полезен?" Если он устраивает переполох в ванной, то просто потому, что не знает, как выключить воду, и стесняется побеспокоить хозяев, а если перемажется в сливочном креме, то это оттого, что так спешил приподнять шляпу и поклониться вошедшим дамам, что поскользнулся и упал в пирожное.</a:t>
            </a:r>
            <a:br>
              <a:rPr lang="ru-RU" sz="1200" dirty="0">
                <a:solidFill>
                  <a:schemeClr val="tx2">
                    <a:lumMod val="75000"/>
                  </a:schemeClr>
                </a:solidFill>
              </a:rPr>
            </a:br>
            <a:r>
              <a:rPr lang="ru-RU" sz="1200" dirty="0">
                <a:solidFill>
                  <a:schemeClr val="tx2">
                    <a:lumMod val="75000"/>
                  </a:schemeClr>
                </a:solidFill>
              </a:rPr>
              <a:t> Мудрость и жизненный опыт (он все-таки приехал из Южной Америки) сочетаются у </a:t>
            </a:r>
            <a:r>
              <a:rPr lang="ru-RU" sz="1200" dirty="0" err="1">
                <a:solidFill>
                  <a:schemeClr val="tx2">
                    <a:lumMod val="75000"/>
                  </a:schemeClr>
                </a:solidFill>
              </a:rPr>
              <a:t>Паддингтона</a:t>
            </a:r>
            <a:r>
              <a:rPr lang="ru-RU" sz="1200" dirty="0">
                <a:solidFill>
                  <a:schemeClr val="tx2">
                    <a:lumMod val="75000"/>
                  </a:schemeClr>
                </a:solidFill>
              </a:rPr>
              <a:t> с </a:t>
            </a: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767" y="764704"/>
            <a:ext cx="1955961" cy="1463215"/>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413" y="2239913"/>
            <a:ext cx="1953496" cy="1609138"/>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9397" y="3861045"/>
            <a:ext cx="1947252" cy="1485231"/>
          </a:xfrm>
          <a:prstGeom prst="rect">
            <a:avLst/>
          </a:prstGeom>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782" y="5353104"/>
            <a:ext cx="1965867" cy="131225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1720" y="764704"/>
            <a:ext cx="6840760" cy="5904656"/>
          </a:xfrm>
        </p:spPr>
        <p:txBody>
          <a:bodyPr>
            <a:noAutofit/>
          </a:bodyPr>
          <a:lstStyle/>
          <a:p>
            <a:pPr algn="l"/>
            <a:r>
              <a:rPr lang="ru-RU" sz="1200" dirty="0" smtClean="0">
                <a:solidFill>
                  <a:schemeClr val="tx2">
                    <a:lumMod val="75000"/>
                  </a:schemeClr>
                </a:solidFill>
              </a:rPr>
              <a:t/>
            </a:r>
            <a:br>
              <a:rPr lang="ru-RU" sz="1200" dirty="0" smtClean="0">
                <a:solidFill>
                  <a:schemeClr val="tx2">
                    <a:lumMod val="75000"/>
                  </a:schemeClr>
                </a:solidFill>
              </a:rPr>
            </a:br>
            <a:r>
              <a:rPr lang="ru-RU" sz="1200" dirty="0">
                <a:solidFill>
                  <a:schemeClr val="tx2">
                    <a:lumMod val="75000"/>
                  </a:schemeClr>
                </a:solidFill>
              </a:rPr>
              <a:t/>
            </a:r>
            <a:br>
              <a:rPr lang="ru-RU" sz="1200" dirty="0">
                <a:solidFill>
                  <a:schemeClr val="tx2">
                    <a:lumMod val="75000"/>
                  </a:schemeClr>
                </a:solidFill>
              </a:rPr>
            </a:br>
            <a:r>
              <a:rPr lang="ru-RU" sz="1200" dirty="0" smtClean="0">
                <a:solidFill>
                  <a:schemeClr val="tx2">
                    <a:lumMod val="75000"/>
                  </a:schemeClr>
                </a:solidFill>
              </a:rPr>
              <a:t/>
            </a:r>
            <a:br>
              <a:rPr lang="ru-RU" sz="1200" dirty="0" smtClean="0">
                <a:solidFill>
                  <a:schemeClr val="tx2">
                    <a:lumMod val="75000"/>
                  </a:schemeClr>
                </a:solidFill>
              </a:rPr>
            </a:br>
            <a:r>
              <a:rPr lang="ru-RU" sz="1200" dirty="0" smtClean="0">
                <a:solidFill>
                  <a:schemeClr val="tx2">
                    <a:lumMod val="75000"/>
                  </a:schemeClr>
                </a:solidFill>
              </a:rPr>
              <a:t/>
            </a:r>
            <a:br>
              <a:rPr lang="ru-RU" sz="1200" dirty="0" smtClean="0">
                <a:solidFill>
                  <a:schemeClr val="tx2">
                    <a:lumMod val="75000"/>
                  </a:schemeClr>
                </a:solidFill>
              </a:rPr>
            </a:br>
            <a:r>
              <a:rPr lang="ru-RU" sz="1200" dirty="0" smtClean="0">
                <a:solidFill>
                  <a:schemeClr val="tx2">
                    <a:lumMod val="75000"/>
                  </a:schemeClr>
                </a:solidFill>
              </a:rPr>
              <a:t>непосредственностью </a:t>
            </a:r>
            <a:r>
              <a:rPr lang="ru-RU" sz="1200" dirty="0">
                <a:solidFill>
                  <a:schemeClr val="tx2">
                    <a:lumMod val="75000"/>
                  </a:schemeClr>
                </a:solidFill>
              </a:rPr>
              <a:t>ребенка. Мишка похож на трехлетнего малыша: такие же строит рожи, также восторженно приоткрывает рот, завидев что-нибудь интересное, и с такой же радостью машет лапой машинам и пешеходам, когда его везут в кэбе по </a:t>
            </a:r>
            <a:r>
              <a:rPr lang="ru-RU" sz="1200" dirty="0" smtClean="0">
                <a:solidFill>
                  <a:schemeClr val="tx2">
                    <a:lumMod val="75000"/>
                  </a:schemeClr>
                </a:solidFill>
              </a:rPr>
              <a:t>Лондону. </a:t>
            </a:r>
            <a:r>
              <a:rPr lang="ru-RU" sz="1200" dirty="0">
                <a:solidFill>
                  <a:schemeClr val="tx2">
                    <a:lumMod val="75000"/>
                  </a:schemeClr>
                </a:solidFill>
              </a:rPr>
              <a:t>"Я все время удивляюсь,— писал Бонд,— что Паддингтон так популярен во всем мире, потому что я всегда полагал его абсолютно английским </a:t>
            </a:r>
            <a:r>
              <a:rPr lang="ru-RU" sz="1200" dirty="0" smtClean="0">
                <a:solidFill>
                  <a:schemeClr val="tx2">
                    <a:lumMod val="75000"/>
                  </a:schemeClr>
                </a:solidFill>
              </a:rPr>
              <a:t>персонажем«. </a:t>
            </a:r>
            <a:r>
              <a:rPr lang="ru-RU" sz="1200" dirty="0">
                <a:solidFill>
                  <a:schemeClr val="tx2">
                    <a:lumMod val="75000"/>
                  </a:schemeClr>
                </a:solidFill>
              </a:rPr>
              <a:t>Эта "английскость" проявляется уже в растиражированном образе Паддингтона — аккуратный медведь в широкополой шляпе и макинтоше на двух пуговицах. Да и сама история Паддингтона — это история превращения просто хорошо воспитанного медвежонка в абсолютно английского медведя. Он уже из своего Дремучего Перу приезжает цивилизованный, с мармеладом, а не с медом, должным образом одетый и очень вежливый. Смешные истории, в которые он попадает, просто конфузы, происходящие от растерянности, а не от общей невоспитанности. Вот, чем занимается Паддингтон на протяжении многих книжек - это учится есть как англичанин, вести себя как англичанин, по-английски возделывать садик и правильно пить чай с мармеладом в свой файф-о-клок. И тем не менее год от года его любят все больше и больше, и не вопреки этой "</a:t>
            </a:r>
            <a:r>
              <a:rPr lang="ru-RU" sz="1200" dirty="0" err="1">
                <a:solidFill>
                  <a:schemeClr val="tx2">
                    <a:lumMod val="75000"/>
                  </a:schemeClr>
                </a:solidFill>
              </a:rPr>
              <a:t>английскости</a:t>
            </a:r>
            <a:r>
              <a:rPr lang="ru-RU" sz="1200" dirty="0">
                <a:solidFill>
                  <a:schemeClr val="tx2">
                    <a:lumMod val="75000"/>
                  </a:schemeClr>
                </a:solidFill>
              </a:rPr>
              <a:t>", а именно благодаря ей, ведь все "английское" — это стиль, а его всегда так не хватает. Паддингтон соблюдает традиции (например, когда у него выпал зуб, он хотел положить его под подушку). Он спокоен, невозмутим, вежлив, приветлив, настойчив – уж если ему что </a:t>
            </a:r>
            <a:r>
              <a:rPr lang="ru-RU" sz="1200" dirty="0" err="1">
                <a:solidFill>
                  <a:schemeClr val="tx2">
                    <a:lumMod val="75000"/>
                  </a:schemeClr>
                </a:solidFill>
              </a:rPr>
              <a:t>взбредѐт</a:t>
            </a:r>
            <a:r>
              <a:rPr lang="ru-RU" sz="1200" dirty="0">
                <a:solidFill>
                  <a:schemeClr val="tx2">
                    <a:lumMod val="75000"/>
                  </a:schemeClr>
                </a:solidFill>
              </a:rPr>
              <a:t> в голову, он </a:t>
            </a:r>
            <a:r>
              <a:rPr lang="ru-RU" sz="1200" dirty="0" err="1">
                <a:solidFill>
                  <a:schemeClr val="tx2">
                    <a:lumMod val="75000"/>
                  </a:schemeClr>
                </a:solidFill>
              </a:rPr>
              <a:t>доведѐт</a:t>
            </a:r>
            <a:r>
              <a:rPr lang="ru-RU" sz="1200" dirty="0">
                <a:solidFill>
                  <a:schemeClr val="tx2">
                    <a:lumMod val="75000"/>
                  </a:schemeClr>
                </a:solidFill>
              </a:rPr>
              <a:t> это до конца (порою это не очень хорошо…). Когда в доме Браунов сломался камин, медвежонок с большим желанием и важность принялся его чинить. При этом он старался </a:t>
            </a:r>
            <a:r>
              <a:rPr lang="ru-RU" sz="1200" dirty="0" err="1">
                <a:solidFill>
                  <a:schemeClr val="tx2">
                    <a:lumMod val="75000"/>
                  </a:schemeClr>
                </a:solidFill>
              </a:rPr>
              <a:t>всѐ</a:t>
            </a:r>
            <a:r>
              <a:rPr lang="ru-RU" sz="1200" dirty="0">
                <a:solidFill>
                  <a:schemeClr val="tx2">
                    <a:lumMod val="75000"/>
                  </a:schemeClr>
                </a:solidFill>
              </a:rPr>
              <a:t> делать, как и большинство англичан, по инструкции, и хотя он и не починил камин, а </a:t>
            </a:r>
            <a:r>
              <a:rPr lang="ru-RU" sz="1200" dirty="0" err="1">
                <a:solidFill>
                  <a:schemeClr val="tx2">
                    <a:lumMod val="75000"/>
                  </a:schemeClr>
                </a:solidFill>
              </a:rPr>
              <a:t>навѐл</a:t>
            </a:r>
            <a:r>
              <a:rPr lang="ru-RU" sz="1200" dirty="0">
                <a:solidFill>
                  <a:schemeClr val="tx2">
                    <a:lumMod val="75000"/>
                  </a:schemeClr>
                </a:solidFill>
              </a:rPr>
              <a:t> лишь грязь в доме, он был счастлив, что заботился о семье. Вскоре Паддингтон стал полноценным членом семьи Браун. Поскольку он был воспитанным, Паддингтон старался быть полезным в доме. Однако его затеи часто превращались в проказы и шалости. С этого времени принято считать, что, где находится </a:t>
            </a:r>
            <a:r>
              <a:rPr lang="ru-RU" sz="1100" dirty="0">
                <a:solidFill>
                  <a:schemeClr val="tx2">
                    <a:lumMod val="75000"/>
                  </a:schemeClr>
                </a:solidFill>
              </a:rPr>
              <a:t>медвежонок Паддингтон, там не бывает скучно. Имидж медвежонка </a:t>
            </a:r>
            <a:r>
              <a:rPr lang="ru-RU" sz="1100" dirty="0" err="1">
                <a:solidFill>
                  <a:schemeClr val="tx2">
                    <a:lumMod val="75000"/>
                  </a:schemeClr>
                </a:solidFill>
              </a:rPr>
              <a:t>Паддингтона</a:t>
            </a:r>
            <a:r>
              <a:rPr lang="ru-RU" sz="1100" dirty="0">
                <a:solidFill>
                  <a:schemeClr val="tx2">
                    <a:lumMod val="75000"/>
                  </a:schemeClr>
                </a:solidFill>
              </a:rPr>
              <a:t> - аккуратность. В книге его английская тактичность </a:t>
            </a:r>
            <a:r>
              <a:rPr lang="ru-RU" sz="1100" dirty="0" err="1">
                <a:solidFill>
                  <a:schemeClr val="tx2">
                    <a:lumMod val="75000"/>
                  </a:schemeClr>
                </a:solidFill>
              </a:rPr>
              <a:t>подчѐркивается</a:t>
            </a:r>
            <a:r>
              <a:rPr lang="ru-RU" sz="1100" dirty="0">
                <a:solidFill>
                  <a:schemeClr val="tx2">
                    <a:lumMod val="75000"/>
                  </a:schemeClr>
                </a:solidFill>
              </a:rPr>
              <a:t> широкополой шляпой и макинтошем на двух пуговицах.  13 октября 2008 года </a:t>
            </a:r>
            <a:r>
              <a:rPr lang="ru-RU" sz="1100" dirty="0" err="1">
                <a:solidFill>
                  <a:schemeClr val="tx2">
                    <a:lumMod val="75000"/>
                  </a:schemeClr>
                </a:solidFill>
              </a:rPr>
              <a:t>Паддингтону</a:t>
            </a:r>
            <a:r>
              <a:rPr lang="ru-RU" sz="1100" dirty="0">
                <a:solidFill>
                  <a:schemeClr val="tx2">
                    <a:lumMod val="75000"/>
                  </a:schemeClr>
                </a:solidFill>
              </a:rPr>
              <a:t> исполнилось 50 лет! А знают ли мои сверстники этого замечательного медвежонка? Знают ли английских писателей и Майкла Бонда? Какими они представляют себе типичных англичан</a:t>
            </a:r>
            <a:r>
              <a:rPr lang="ru-RU" sz="1100" dirty="0" smtClean="0">
                <a:solidFill>
                  <a:schemeClr val="tx2">
                    <a:lumMod val="75000"/>
                  </a:schemeClr>
                </a:solidFill>
              </a:rPr>
              <a:t>? </a:t>
            </a:r>
            <a:br>
              <a:rPr lang="ru-RU" sz="1100" dirty="0" smtClean="0">
                <a:solidFill>
                  <a:schemeClr val="tx2">
                    <a:lumMod val="75000"/>
                  </a:schemeClr>
                </a:solidFill>
              </a:rPr>
            </a:br>
            <a:r>
              <a:rPr lang="ru-RU" sz="1200" b="1" dirty="0" smtClean="0">
                <a:solidFill>
                  <a:schemeClr val="tx2">
                    <a:lumMod val="75000"/>
                  </a:schemeClr>
                </a:solidFill>
              </a:rPr>
              <a:t>Анкета </a:t>
            </a:r>
            <a:r>
              <a:rPr lang="ru-RU" sz="1200" b="1" dirty="0">
                <a:solidFill>
                  <a:schemeClr val="tx2">
                    <a:lumMod val="75000"/>
                  </a:schemeClr>
                </a:solidFill>
              </a:rPr>
              <a:t>для учащихся 5, 6, 7 классов</a:t>
            </a:r>
            <a:r>
              <a:rPr lang="ru-RU" sz="1200" dirty="0">
                <a:solidFill>
                  <a:schemeClr val="tx2">
                    <a:lumMod val="75000"/>
                  </a:schemeClr>
                </a:solidFill>
              </a:rPr>
              <a:t/>
            </a:r>
            <a:br>
              <a:rPr lang="ru-RU" sz="1200" dirty="0">
                <a:solidFill>
                  <a:schemeClr val="tx2">
                    <a:lumMod val="75000"/>
                  </a:schemeClr>
                </a:solidFill>
              </a:rPr>
            </a:br>
            <a:r>
              <a:rPr lang="ru-RU" sz="1100" dirty="0">
                <a:solidFill>
                  <a:schemeClr val="tx2">
                    <a:lumMod val="75000"/>
                  </a:schemeClr>
                </a:solidFill>
              </a:rPr>
              <a:t>1. Знаете ли вы английских писателей?</a:t>
            </a:r>
            <a:br>
              <a:rPr lang="ru-RU" sz="1100" dirty="0">
                <a:solidFill>
                  <a:schemeClr val="tx2">
                    <a:lumMod val="75000"/>
                  </a:schemeClr>
                </a:solidFill>
              </a:rPr>
            </a:br>
            <a:r>
              <a:rPr lang="ru-RU" sz="1100" dirty="0">
                <a:solidFill>
                  <a:schemeClr val="tx2">
                    <a:lumMod val="75000"/>
                  </a:schemeClr>
                </a:solidFill>
              </a:rPr>
              <a:t>2. Знаете ли вы Майкла Бонда?</a:t>
            </a:r>
            <a:br>
              <a:rPr lang="ru-RU" sz="1100" dirty="0">
                <a:solidFill>
                  <a:schemeClr val="tx2">
                    <a:lumMod val="75000"/>
                  </a:schemeClr>
                </a:solidFill>
              </a:rPr>
            </a:br>
            <a:r>
              <a:rPr lang="ru-RU" sz="1100" dirty="0">
                <a:solidFill>
                  <a:schemeClr val="tx2">
                    <a:lumMod val="75000"/>
                  </a:schemeClr>
                </a:solidFill>
              </a:rPr>
              <a:t>3. Каким вы представляете себе типичного англичанина?</a:t>
            </a:r>
            <a:br>
              <a:rPr lang="ru-RU" sz="1100" dirty="0">
                <a:solidFill>
                  <a:schemeClr val="tx2">
                    <a:lumMod val="75000"/>
                  </a:schemeClr>
                </a:solidFill>
              </a:rPr>
            </a:br>
            <a:r>
              <a:rPr lang="ru-RU" sz="1100" dirty="0">
                <a:solidFill>
                  <a:schemeClr val="tx2">
                    <a:lumMod val="75000"/>
                  </a:schemeClr>
                </a:solidFill>
              </a:rPr>
              <a:t>4. Какие черты характера присущи англичанам?</a:t>
            </a:r>
            <a:br>
              <a:rPr lang="ru-RU" sz="1100" dirty="0">
                <a:solidFill>
                  <a:schemeClr val="tx2">
                    <a:lumMod val="75000"/>
                  </a:schemeClr>
                </a:solidFill>
              </a:rPr>
            </a:br>
            <a:r>
              <a:rPr lang="ru-RU" sz="1100" dirty="0">
                <a:solidFill>
                  <a:schemeClr val="tx2">
                    <a:lumMod val="75000"/>
                  </a:schemeClr>
                </a:solidFill>
              </a:rPr>
              <a:t>*искренность                                    *</a:t>
            </a:r>
            <a:r>
              <a:rPr lang="ru-RU" sz="1100" dirty="0" smtClean="0">
                <a:solidFill>
                  <a:schemeClr val="tx2">
                    <a:lumMod val="75000"/>
                  </a:schemeClr>
                </a:solidFill>
              </a:rPr>
              <a:t>доброта                        *</a:t>
            </a:r>
            <a:r>
              <a:rPr lang="ru-RU" sz="1100" dirty="0">
                <a:solidFill>
                  <a:schemeClr val="tx2">
                    <a:lumMod val="75000"/>
                  </a:schemeClr>
                </a:solidFill>
              </a:rPr>
              <a:t>чувство юмора           </a:t>
            </a:r>
            <a:r>
              <a:rPr lang="ru-RU" sz="1100" dirty="0" smtClean="0">
                <a:solidFill>
                  <a:schemeClr val="tx2">
                    <a:lumMod val="75000"/>
                  </a:schemeClr>
                </a:solidFill>
              </a:rPr>
              <a:t>    </a:t>
            </a:r>
            <a:r>
              <a:rPr lang="ru-RU" sz="1100" dirty="0">
                <a:solidFill>
                  <a:schemeClr val="tx2">
                    <a:lumMod val="75000"/>
                  </a:schemeClr>
                </a:solidFill>
              </a:rPr>
              <a:t>*сдержанность</a:t>
            </a:r>
            <a:br>
              <a:rPr lang="ru-RU" sz="1100" dirty="0">
                <a:solidFill>
                  <a:schemeClr val="tx2">
                    <a:lumMod val="75000"/>
                  </a:schemeClr>
                </a:solidFill>
              </a:rPr>
            </a:br>
            <a:r>
              <a:rPr lang="ru-RU" sz="1100" dirty="0">
                <a:solidFill>
                  <a:schemeClr val="tx2">
                    <a:lumMod val="75000"/>
                  </a:schemeClr>
                </a:solidFill>
              </a:rPr>
              <a:t>*агрессивное поведение              *</a:t>
            </a:r>
            <a:r>
              <a:rPr lang="ru-RU" sz="1100" dirty="0" smtClean="0">
                <a:solidFill>
                  <a:schemeClr val="tx2">
                    <a:lumMod val="75000"/>
                  </a:schemeClr>
                </a:solidFill>
              </a:rPr>
              <a:t>гостеприимство           *</a:t>
            </a:r>
            <a:r>
              <a:rPr lang="ru-RU" sz="1100" dirty="0">
                <a:solidFill>
                  <a:schemeClr val="tx2">
                    <a:lumMod val="75000"/>
                  </a:schemeClr>
                </a:solidFill>
              </a:rPr>
              <a:t>чопорность         </a:t>
            </a:r>
            <a:r>
              <a:rPr lang="ru-RU" sz="1100" dirty="0" smtClean="0">
                <a:solidFill>
                  <a:schemeClr val="tx2">
                    <a:lumMod val="75000"/>
                  </a:schemeClr>
                </a:solidFill>
              </a:rPr>
              <a:t>            </a:t>
            </a:r>
            <a:r>
              <a:rPr lang="ru-RU" sz="1100" dirty="0">
                <a:solidFill>
                  <a:schemeClr val="tx2">
                    <a:lumMod val="75000"/>
                  </a:schemeClr>
                </a:solidFill>
              </a:rPr>
              <a:t>*выносливость</a:t>
            </a:r>
            <a:br>
              <a:rPr lang="ru-RU" sz="1100" dirty="0">
                <a:solidFill>
                  <a:schemeClr val="tx2">
                    <a:lumMod val="75000"/>
                  </a:schemeClr>
                </a:solidFill>
              </a:rPr>
            </a:br>
            <a:r>
              <a:rPr lang="ru-RU" sz="1200" dirty="0">
                <a:solidFill>
                  <a:schemeClr val="tx2">
                    <a:lumMod val="75000"/>
                  </a:schemeClr>
                </a:solidFill>
              </a:rPr>
              <a:t/>
            </a:r>
            <a:br>
              <a:rPr lang="ru-RU" sz="1200" dirty="0">
                <a:solidFill>
                  <a:schemeClr val="tx2">
                    <a:lumMod val="75000"/>
                  </a:schemeClr>
                </a:solidFill>
              </a:rPr>
            </a:br>
            <a:r>
              <a:rPr lang="ru-RU" sz="1200" dirty="0">
                <a:solidFill>
                  <a:schemeClr val="tx2">
                    <a:lumMod val="75000"/>
                  </a:schemeClr>
                </a:solidFill>
              </a:rPr>
              <a:t/>
            </a:r>
            <a:br>
              <a:rPr lang="ru-RU" sz="1200" dirty="0">
                <a:solidFill>
                  <a:schemeClr val="tx2">
                    <a:lumMod val="75000"/>
                  </a:schemeClr>
                </a:solidFill>
              </a:rPr>
            </a:br>
            <a:r>
              <a:rPr lang="ru-RU" sz="1200" dirty="0">
                <a:solidFill>
                  <a:schemeClr val="tx2">
                    <a:lumMod val="75000"/>
                  </a:schemeClr>
                </a:solidFill>
              </a:rPr>
              <a:t/>
            </a:r>
            <a:br>
              <a:rPr lang="ru-RU" sz="1200" dirty="0">
                <a:solidFill>
                  <a:schemeClr val="tx2">
                    <a:lumMod val="75000"/>
                  </a:schemeClr>
                </a:solidFill>
              </a:rPr>
            </a:br>
            <a:endParaRPr lang="ru-RU" sz="1200" dirty="0">
              <a:solidFill>
                <a:schemeClr val="tx2">
                  <a:lumMod val="75000"/>
                </a:schemeClr>
              </a:solidFill>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711644"/>
            <a:ext cx="1958009" cy="1305339"/>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7700" y="2016983"/>
            <a:ext cx="1923959" cy="2526939"/>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6472" y="4543922"/>
            <a:ext cx="1935187" cy="218825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1720" y="764704"/>
            <a:ext cx="6840760" cy="5904656"/>
          </a:xfrm>
        </p:spPr>
        <p:txBody>
          <a:bodyPr>
            <a:normAutofit/>
          </a:bodyPr>
          <a:lstStyle/>
          <a:p>
            <a:pPr algn="l"/>
            <a:r>
              <a:rPr lang="ru-RU" sz="1300" b="1" dirty="0" smtClean="0">
                <a:solidFill>
                  <a:schemeClr val="tx2">
                    <a:lumMod val="75000"/>
                  </a:schemeClr>
                </a:solidFill>
              </a:rPr>
              <a:t/>
            </a:r>
            <a:br>
              <a:rPr lang="ru-RU" sz="1300" b="1" dirty="0" smtClean="0">
                <a:solidFill>
                  <a:schemeClr val="tx2">
                    <a:lumMod val="75000"/>
                  </a:schemeClr>
                </a:solidFill>
              </a:rPr>
            </a:br>
            <a:r>
              <a:rPr lang="ru-RU" sz="1300" b="1" dirty="0">
                <a:solidFill>
                  <a:schemeClr val="tx2">
                    <a:lumMod val="75000"/>
                  </a:schemeClr>
                </a:solidFill>
              </a:rPr>
              <a:t/>
            </a:r>
            <a:br>
              <a:rPr lang="ru-RU" sz="1300" b="1" dirty="0">
                <a:solidFill>
                  <a:schemeClr val="tx2">
                    <a:lumMod val="75000"/>
                  </a:schemeClr>
                </a:solidFill>
              </a:rPr>
            </a:br>
            <a:r>
              <a:rPr lang="ru-RU" sz="1300" b="1" dirty="0" smtClean="0">
                <a:solidFill>
                  <a:schemeClr val="tx2">
                    <a:lumMod val="75000"/>
                  </a:schemeClr>
                </a:solidFill>
              </a:rPr>
              <a:t/>
            </a:r>
            <a:br>
              <a:rPr lang="ru-RU" sz="1300" b="1" dirty="0" smtClean="0">
                <a:solidFill>
                  <a:schemeClr val="tx2">
                    <a:lumMod val="75000"/>
                  </a:schemeClr>
                </a:solidFill>
              </a:rPr>
            </a:br>
            <a:r>
              <a:rPr lang="ru-RU" sz="1300" b="1" dirty="0">
                <a:solidFill>
                  <a:schemeClr val="tx2">
                    <a:lumMod val="75000"/>
                  </a:schemeClr>
                </a:solidFill>
              </a:rPr>
              <a:t/>
            </a:r>
            <a:br>
              <a:rPr lang="ru-RU" sz="1300" b="1" dirty="0">
                <a:solidFill>
                  <a:schemeClr val="tx2">
                    <a:lumMod val="75000"/>
                  </a:schemeClr>
                </a:solidFill>
              </a:rPr>
            </a:br>
            <a:r>
              <a:rPr lang="ru-RU" sz="1300" b="1" dirty="0" smtClean="0">
                <a:solidFill>
                  <a:schemeClr val="tx2">
                    <a:lumMod val="75000"/>
                  </a:schemeClr>
                </a:solidFill>
              </a:rPr>
              <a:t/>
            </a:r>
            <a:br>
              <a:rPr lang="ru-RU" sz="1300" b="1" dirty="0" smtClean="0">
                <a:solidFill>
                  <a:schemeClr val="tx2">
                    <a:lumMod val="75000"/>
                  </a:schemeClr>
                </a:solidFill>
              </a:rPr>
            </a:br>
            <a:r>
              <a:rPr lang="ru-RU" sz="1300" b="1" dirty="0">
                <a:solidFill>
                  <a:schemeClr val="tx2">
                    <a:lumMod val="75000"/>
                  </a:schemeClr>
                </a:solidFill>
              </a:rPr>
              <a:t/>
            </a:r>
            <a:br>
              <a:rPr lang="ru-RU" sz="1300" b="1" dirty="0">
                <a:solidFill>
                  <a:schemeClr val="tx2">
                    <a:lumMod val="75000"/>
                  </a:schemeClr>
                </a:solidFill>
              </a:rPr>
            </a:br>
            <a:r>
              <a:rPr lang="ru-RU" sz="1300" b="1" dirty="0" smtClean="0">
                <a:solidFill>
                  <a:schemeClr val="tx2">
                    <a:lumMod val="75000"/>
                  </a:schemeClr>
                </a:solidFill>
              </a:rPr>
              <a:t/>
            </a:r>
            <a:br>
              <a:rPr lang="ru-RU" sz="1300" b="1" dirty="0" smtClean="0">
                <a:solidFill>
                  <a:schemeClr val="tx2">
                    <a:lumMod val="75000"/>
                  </a:schemeClr>
                </a:solidFill>
              </a:rPr>
            </a:br>
            <a:r>
              <a:rPr lang="ru-RU" sz="1300" b="1" dirty="0">
                <a:solidFill>
                  <a:schemeClr val="tx2">
                    <a:lumMod val="75000"/>
                  </a:schemeClr>
                </a:solidFill>
              </a:rPr>
              <a:t/>
            </a:r>
            <a:br>
              <a:rPr lang="ru-RU" sz="1300" b="1" dirty="0">
                <a:solidFill>
                  <a:schemeClr val="tx2">
                    <a:lumMod val="75000"/>
                  </a:schemeClr>
                </a:solidFill>
              </a:rPr>
            </a:br>
            <a:r>
              <a:rPr lang="ru-RU" sz="1300" b="1" dirty="0" smtClean="0">
                <a:solidFill>
                  <a:schemeClr val="tx2">
                    <a:lumMod val="75000"/>
                  </a:schemeClr>
                </a:solidFill>
              </a:rPr>
              <a:t/>
            </a:r>
            <a:br>
              <a:rPr lang="ru-RU" sz="1300" b="1" dirty="0" smtClean="0">
                <a:solidFill>
                  <a:schemeClr val="tx2">
                    <a:lumMod val="75000"/>
                  </a:schemeClr>
                </a:solidFill>
              </a:rPr>
            </a:br>
            <a:r>
              <a:rPr lang="ru-RU" sz="1300" b="1" dirty="0">
                <a:solidFill>
                  <a:schemeClr val="tx2">
                    <a:lumMod val="75000"/>
                  </a:schemeClr>
                </a:solidFill>
              </a:rPr>
              <a:t/>
            </a:r>
            <a:br>
              <a:rPr lang="ru-RU" sz="1300" b="1" dirty="0">
                <a:solidFill>
                  <a:schemeClr val="tx2">
                    <a:lumMod val="75000"/>
                  </a:schemeClr>
                </a:solidFill>
              </a:rPr>
            </a:br>
            <a:r>
              <a:rPr lang="ru-RU" sz="1300" b="1" dirty="0" smtClean="0">
                <a:solidFill>
                  <a:schemeClr val="tx2">
                    <a:lumMod val="75000"/>
                  </a:schemeClr>
                </a:solidFill>
              </a:rPr>
              <a:t/>
            </a:r>
            <a:br>
              <a:rPr lang="ru-RU" sz="1300" b="1" dirty="0" smtClean="0">
                <a:solidFill>
                  <a:schemeClr val="tx2">
                    <a:lumMod val="75000"/>
                  </a:schemeClr>
                </a:solidFill>
              </a:rPr>
            </a:br>
            <a:r>
              <a:rPr lang="ru-RU" sz="1300" b="1" dirty="0">
                <a:solidFill>
                  <a:schemeClr val="tx2">
                    <a:lumMod val="75000"/>
                  </a:schemeClr>
                </a:solidFill>
              </a:rPr>
              <a:t/>
            </a:r>
            <a:br>
              <a:rPr lang="ru-RU" sz="1300" b="1" dirty="0">
                <a:solidFill>
                  <a:schemeClr val="tx2">
                    <a:lumMod val="75000"/>
                  </a:schemeClr>
                </a:solidFill>
              </a:rPr>
            </a:br>
            <a:r>
              <a:rPr lang="ru-RU" sz="1300" b="1" dirty="0" smtClean="0">
                <a:solidFill>
                  <a:schemeClr val="tx2">
                    <a:lumMod val="75000"/>
                  </a:schemeClr>
                </a:solidFill>
              </a:rPr>
              <a:t/>
            </a:r>
            <a:br>
              <a:rPr lang="ru-RU" sz="1300" b="1" dirty="0" smtClean="0">
                <a:solidFill>
                  <a:schemeClr val="tx2">
                    <a:lumMod val="75000"/>
                  </a:schemeClr>
                </a:solidFill>
              </a:rPr>
            </a:br>
            <a:r>
              <a:rPr lang="ru-RU" sz="1300" b="1" dirty="0">
                <a:solidFill>
                  <a:schemeClr val="tx2">
                    <a:lumMod val="75000"/>
                  </a:schemeClr>
                </a:solidFill>
              </a:rPr>
              <a:t/>
            </a:r>
            <a:br>
              <a:rPr lang="ru-RU" sz="1300" b="1" dirty="0">
                <a:solidFill>
                  <a:schemeClr val="tx2">
                    <a:lumMod val="75000"/>
                  </a:schemeClr>
                </a:solidFill>
              </a:rPr>
            </a:br>
            <a:r>
              <a:rPr lang="ru-RU" sz="1300" b="1" dirty="0" smtClean="0">
                <a:solidFill>
                  <a:schemeClr val="tx2">
                    <a:lumMod val="75000"/>
                  </a:schemeClr>
                </a:solidFill>
              </a:rPr>
              <a:t/>
            </a:r>
            <a:br>
              <a:rPr lang="ru-RU" sz="1300" b="1" dirty="0" smtClean="0">
                <a:solidFill>
                  <a:schemeClr val="tx2">
                    <a:lumMod val="75000"/>
                  </a:schemeClr>
                </a:solidFill>
              </a:rPr>
            </a:br>
            <a:r>
              <a:rPr lang="ru-RU" sz="1300" b="1" dirty="0">
                <a:solidFill>
                  <a:schemeClr val="tx2">
                    <a:lumMod val="75000"/>
                  </a:schemeClr>
                </a:solidFill>
              </a:rPr>
              <a:t/>
            </a:r>
            <a:br>
              <a:rPr lang="ru-RU" sz="1300" b="1" dirty="0">
                <a:solidFill>
                  <a:schemeClr val="tx2">
                    <a:lumMod val="75000"/>
                  </a:schemeClr>
                </a:solidFill>
              </a:rPr>
            </a:br>
            <a:r>
              <a:rPr lang="ru-RU" sz="1300" b="1" dirty="0" smtClean="0">
                <a:solidFill>
                  <a:schemeClr val="tx2">
                    <a:lumMod val="75000"/>
                  </a:schemeClr>
                </a:solidFill>
              </a:rPr>
              <a:t/>
            </a:r>
            <a:br>
              <a:rPr lang="ru-RU" sz="1300" b="1" dirty="0" smtClean="0">
                <a:solidFill>
                  <a:schemeClr val="tx2">
                    <a:lumMod val="75000"/>
                  </a:schemeClr>
                </a:solidFill>
              </a:rPr>
            </a:br>
            <a:r>
              <a:rPr lang="ru-RU" sz="1300" dirty="0">
                <a:solidFill>
                  <a:schemeClr val="tx2">
                    <a:lumMod val="75000"/>
                  </a:schemeClr>
                </a:solidFill>
              </a:rPr>
              <a:t/>
            </a:r>
            <a:br>
              <a:rPr lang="ru-RU" sz="1300" dirty="0">
                <a:solidFill>
                  <a:schemeClr val="tx2">
                    <a:lumMod val="75000"/>
                  </a:schemeClr>
                </a:solidFill>
              </a:rPr>
            </a:br>
            <a:endParaRPr lang="ru-RU" sz="1300" dirty="0">
              <a:solidFill>
                <a:schemeClr val="tx2">
                  <a:lumMod val="75000"/>
                </a:schemeClr>
              </a:solidFill>
            </a:endParaRPr>
          </a:p>
        </p:txBody>
      </p:sp>
      <p:graphicFrame>
        <p:nvGraphicFramePr>
          <p:cNvPr id="4" name="Объект1"/>
          <p:cNvGraphicFramePr/>
          <p:nvPr>
            <p:extLst>
              <p:ext uri="{D42A27DB-BD31-4B8C-83A1-F6EECF244321}">
                <p14:modId xmlns:p14="http://schemas.microsoft.com/office/powerpoint/2010/main" val="617942360"/>
              </p:ext>
            </p:extLst>
          </p:nvPr>
        </p:nvGraphicFramePr>
        <p:xfrm>
          <a:off x="251520" y="836712"/>
          <a:ext cx="8640960" cy="30963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Объект2"/>
          <p:cNvGraphicFramePr/>
          <p:nvPr>
            <p:extLst>
              <p:ext uri="{D42A27DB-BD31-4B8C-83A1-F6EECF244321}">
                <p14:modId xmlns:p14="http://schemas.microsoft.com/office/powerpoint/2010/main" val="1254876835"/>
              </p:ext>
            </p:extLst>
          </p:nvPr>
        </p:nvGraphicFramePr>
        <p:xfrm>
          <a:off x="251520" y="3717033"/>
          <a:ext cx="8640960" cy="244827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764704"/>
            <a:ext cx="6768752" cy="4608512"/>
          </a:xfrm>
        </p:spPr>
        <p:txBody>
          <a:bodyPr>
            <a:normAutofit/>
          </a:bodyPr>
          <a:lstStyle/>
          <a:p>
            <a:pPr algn="l"/>
            <a:r>
              <a:rPr lang="ru-RU" sz="1200" b="1" dirty="0" smtClean="0">
                <a:solidFill>
                  <a:schemeClr val="tx2">
                    <a:lumMod val="75000"/>
                  </a:schemeClr>
                </a:solidFill>
              </a:rPr>
              <a:t>Результаты исследования </a:t>
            </a:r>
            <a:br>
              <a:rPr lang="ru-RU" sz="1200" b="1" dirty="0" smtClean="0">
                <a:solidFill>
                  <a:schemeClr val="tx2">
                    <a:lumMod val="75000"/>
                  </a:schemeClr>
                </a:solidFill>
              </a:rPr>
            </a:br>
            <a:r>
              <a:rPr lang="ru-RU" sz="1200" dirty="0" smtClean="0">
                <a:solidFill>
                  <a:schemeClr val="tx2">
                    <a:lumMod val="75000"/>
                  </a:schemeClr>
                </a:solidFill>
              </a:rPr>
              <a:t>Из расспроса учеников 5,6,7 классов (всего 100 учащихся) выяснилось, что английских писателей знают 54 человека, не знают – 46 человек. Майкла Бонда знают 38 человек, не знают – 62 человека. Ученики представляют себе англичанина таким: вежливый, интеллигентный, хорошо говорит по-английски, с хорошими манерами, в шляпе с тростью. 47 человек считают, что англичанам свойственна искренность, 89 – доброта, 12 – агрессивное поведение, 78 – гостеприимство, 56 – чувство юмора, 93 – сдержанность, 39 – чопорность, 45 – выносливость.  </a:t>
            </a:r>
            <a:br>
              <a:rPr lang="ru-RU" sz="1200" dirty="0" smtClean="0">
                <a:solidFill>
                  <a:schemeClr val="tx2">
                    <a:lumMod val="75000"/>
                  </a:schemeClr>
                </a:solidFill>
              </a:rPr>
            </a:br>
            <a:r>
              <a:rPr lang="ru-RU" sz="1200" dirty="0" smtClean="0">
                <a:solidFill>
                  <a:schemeClr val="tx2">
                    <a:lumMod val="75000"/>
                  </a:schemeClr>
                </a:solidFill>
              </a:rPr>
              <a:t>Характерные черты англичан с точки зрения учеников  </a:t>
            </a:r>
            <a:br>
              <a:rPr lang="ru-RU" sz="1200" dirty="0" smtClean="0">
                <a:solidFill>
                  <a:schemeClr val="tx2">
                    <a:lumMod val="75000"/>
                  </a:schemeClr>
                </a:solidFill>
              </a:rPr>
            </a:br>
            <a:r>
              <a:rPr lang="ru-RU" sz="1200" dirty="0" smtClean="0">
                <a:solidFill>
                  <a:schemeClr val="tx2">
                    <a:lumMod val="75000"/>
                  </a:schemeClr>
                </a:solidFill>
              </a:rPr>
              <a:t>Сколько учеников знают Майкла Бонда?  </a:t>
            </a:r>
            <a:br>
              <a:rPr lang="ru-RU" sz="1200" dirty="0" smtClean="0">
                <a:solidFill>
                  <a:schemeClr val="tx2">
                    <a:lumMod val="75000"/>
                  </a:schemeClr>
                </a:solidFill>
              </a:rPr>
            </a:br>
            <a:r>
              <a:rPr lang="ru-RU" sz="1200" b="1" dirty="0" smtClean="0">
                <a:solidFill>
                  <a:schemeClr val="tx2">
                    <a:lumMod val="75000"/>
                  </a:schemeClr>
                </a:solidFill>
              </a:rPr>
              <a:t>Выводы</a:t>
            </a:r>
            <a:r>
              <a:rPr lang="ru-RU" sz="1200" dirty="0" smtClean="0">
                <a:solidFill>
                  <a:schemeClr val="tx2">
                    <a:lumMod val="75000"/>
                  </a:schemeClr>
                </a:solidFill>
              </a:rPr>
              <a:t/>
            </a:r>
            <a:br>
              <a:rPr lang="ru-RU" sz="1200" dirty="0" smtClean="0">
                <a:solidFill>
                  <a:schemeClr val="tx2">
                    <a:lumMod val="75000"/>
                  </a:schemeClr>
                </a:solidFill>
              </a:rPr>
            </a:br>
            <a:r>
              <a:rPr lang="ru-RU" sz="1200" dirty="0" smtClean="0">
                <a:solidFill>
                  <a:schemeClr val="tx2">
                    <a:lumMod val="75000"/>
                  </a:schemeClr>
                </a:solidFill>
              </a:rPr>
              <a:t>Многие знаменитые книги были иностранными. Зарубежных писателей знает не очень много учеников. Книги о медвежонке </a:t>
            </a:r>
            <a:r>
              <a:rPr lang="ru-RU" sz="1200" dirty="0" err="1" smtClean="0">
                <a:solidFill>
                  <a:schemeClr val="tx2">
                    <a:lumMod val="75000"/>
                  </a:schemeClr>
                </a:solidFill>
              </a:rPr>
              <a:t>Паддингтоне</a:t>
            </a:r>
            <a:r>
              <a:rPr lang="ru-RU" sz="1200" dirty="0" smtClean="0">
                <a:solidFill>
                  <a:schemeClr val="tx2">
                    <a:lumMod val="75000"/>
                  </a:schemeClr>
                </a:solidFill>
              </a:rPr>
              <a:t> были написаны Майклом Бондом и быстро были признаны во </a:t>
            </a:r>
            <a:r>
              <a:rPr lang="ru-RU" sz="1200" dirty="0" err="1" smtClean="0">
                <a:solidFill>
                  <a:schemeClr val="tx2">
                    <a:lumMod val="75000"/>
                  </a:schemeClr>
                </a:solidFill>
              </a:rPr>
              <a:t>всѐм</a:t>
            </a:r>
            <a:r>
              <a:rPr lang="ru-RU" sz="1200" dirty="0" smtClean="0">
                <a:solidFill>
                  <a:schemeClr val="tx2">
                    <a:lumMod val="75000"/>
                  </a:schemeClr>
                </a:solidFill>
              </a:rPr>
              <a:t> мире. Майкл Бонд был очень интересной личностью. Я очень полюбила этого писателя и хотела бы рассказать о </a:t>
            </a:r>
            <a:r>
              <a:rPr lang="ru-RU" sz="1200" dirty="0" err="1" smtClean="0">
                <a:solidFill>
                  <a:schemeClr val="tx2">
                    <a:lumMod val="75000"/>
                  </a:schemeClr>
                </a:solidFill>
              </a:rPr>
              <a:t>нѐм</a:t>
            </a:r>
            <a:r>
              <a:rPr lang="ru-RU" sz="1200" dirty="0" smtClean="0">
                <a:solidFill>
                  <a:schemeClr val="tx2">
                    <a:lumMod val="75000"/>
                  </a:schemeClr>
                </a:solidFill>
              </a:rPr>
              <a:t> тем ребятам, которые его не знают. Из книг я узнала об англичанах, познакомилась с традициями, обычаями и характерными особенностями этого народа. Прочитав книги о медвежонке </a:t>
            </a:r>
            <a:r>
              <a:rPr lang="ru-RU" sz="1200" dirty="0" err="1" smtClean="0">
                <a:solidFill>
                  <a:schemeClr val="tx2">
                    <a:lumMod val="75000"/>
                  </a:schemeClr>
                </a:solidFill>
              </a:rPr>
              <a:t>Паддингтоне</a:t>
            </a:r>
            <a:r>
              <a:rPr lang="ru-RU" sz="1200" dirty="0" smtClean="0">
                <a:solidFill>
                  <a:schemeClr val="tx2">
                    <a:lumMod val="75000"/>
                  </a:schemeClr>
                </a:solidFill>
              </a:rPr>
              <a:t>, я доказала примерами </a:t>
            </a:r>
            <a:r>
              <a:rPr lang="ru-RU" sz="1200" dirty="0">
                <a:solidFill>
                  <a:schemeClr val="tx2">
                    <a:lumMod val="75000"/>
                  </a:schemeClr>
                </a:solidFill>
              </a:rPr>
              <a:t>из книг, что медвежонок обладает чертами характера типичного англичанина. По результатам опроса ребят оказалось, что немногие знают этого веселого, аккуратного и озорного медвежонка. Я хочу поделиться своими знаниями с учениками моей школы, выступать на классных часах, рассказывать этот материал своим сверстникам. Хочется надеяться, что он им понравится и ребята захотят сами прочитать эти интересные книги. Через поступки моего друга - медвежонка мне хочется привить любовь к чтению у одноклассников и сверстников, потому что это самое полезное и приятное занятие. Хотелось бы продолжить работу над темой «Как обычаи и традиции </a:t>
            </a:r>
            <a:r>
              <a:rPr lang="ru-RU" sz="1200" dirty="0" smtClean="0">
                <a:solidFill>
                  <a:schemeClr val="tx2">
                    <a:lumMod val="75000"/>
                  </a:schemeClr>
                </a:solidFill>
              </a:rPr>
              <a:t>англичан </a:t>
            </a:r>
            <a:r>
              <a:rPr lang="ru-RU" sz="1200" dirty="0">
                <a:solidFill>
                  <a:schemeClr val="tx2">
                    <a:lumMod val="75000"/>
                  </a:schemeClr>
                </a:solidFill>
              </a:rPr>
              <a:t>описаны в других детских английских книгах».</a:t>
            </a: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20000">
            <a:off x="214606" y="1808820"/>
            <a:ext cx="1965159" cy="2304256"/>
          </a:xfrm>
          <a:prstGeom prst="rect">
            <a:avLst/>
          </a:prstGeom>
        </p:spPr>
      </p:pic>
    </p:spTree>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43608" y="2204864"/>
            <a:ext cx="5976664" cy="2123658"/>
          </a:xfrm>
          <a:prstGeom prst="rect">
            <a:avLst/>
          </a:prstGeom>
          <a:pattFill prst="pct5">
            <a:fgClr>
              <a:srgbClr val="004586"/>
            </a:fgClr>
            <a:bgClr>
              <a:schemeClr val="bg1"/>
            </a:bgClr>
          </a:pattFill>
          <a:ln>
            <a:noFill/>
          </a:ln>
          <a:effectLst>
            <a:glow rad="635000">
              <a:srgbClr val="C00000">
                <a:alpha val="40000"/>
              </a:srgbClr>
            </a:glow>
            <a:outerShdw blurRad="225425" dist="50800" dir="5220000" algn="ctr">
              <a:srgbClr val="000000">
                <a:alpha val="33000"/>
              </a:srgbClr>
            </a:outerShdw>
            <a:reflection blurRad="723900" stA="55000" endPos="65000" dist="546100" dir="5400000" sy="-100000" algn="bl" rotWithShape="0"/>
          </a:effectLst>
          <a:scene3d>
            <a:camera prst="perspectiveFront" fov="3300000">
              <a:rot lat="486000" lon="19530000" rev="174000"/>
            </a:camera>
            <a:lightRig rig="freezing" dir="t"/>
          </a:scene3d>
          <a:sp3d extrusionH="254000" contourW="19050" prstMaterial="dkEdge">
            <a:bevelT w="82550" h="44450" prst="angle"/>
            <a:bevelB w="82550" h="44450" prst="slope"/>
            <a:extrusionClr>
              <a:schemeClr val="accent2">
                <a:lumMod val="75000"/>
              </a:schemeClr>
            </a:extrusionClr>
            <a:contourClr>
              <a:schemeClr val="accent6"/>
            </a:contourClr>
          </a:sp3d>
        </p:spPr>
        <p:txBody>
          <a:bodyPr wrap="square" rtlCol="0">
            <a:spAutoFit/>
          </a:bodyPr>
          <a:lstStyle/>
          <a:p>
            <a:r>
              <a:rPr lang="ru-RU" sz="6600" dirty="0" smtClean="0"/>
              <a:t>Спасибо          за внимание</a:t>
            </a:r>
            <a:endParaRPr lang="ru-RU" sz="6600" dirty="0"/>
          </a:p>
        </p:txBody>
      </p:sp>
    </p:spTree>
    <p:extLst>
      <p:ext uri="{BB962C8B-B14F-4D97-AF65-F5344CB8AC3E}">
        <p14:creationId xmlns:p14="http://schemas.microsoft.com/office/powerpoint/2010/main" val="380466951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297</TotalTime>
  <Words>744</Words>
  <Application>Microsoft Office PowerPoint</Application>
  <PresentationFormat>Экран (4:3)</PresentationFormat>
  <Paragraphs>49</Paragraphs>
  <Slides>9</Slides>
  <Notes>2</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9</vt:i4>
      </vt:variant>
    </vt:vector>
  </HeadingPairs>
  <TitlesOfParts>
    <vt:vector size="12" baseType="lpstr">
      <vt:lpstr>Arial</vt:lpstr>
      <vt:lpstr>Calibri</vt:lpstr>
      <vt:lpstr>Тема Office</vt:lpstr>
      <vt:lpstr>СРЕДНЯЯ ОБЩЕОБРАЗОВАТЕЛЬНАЯ ШКОЛА №24 ИМ. С.И. КЛИМАКОВА</vt:lpstr>
      <vt:lpstr>           Введение  Ещѐ с дошкольного возраста я люблю читать книги. Знакомить с миром книг меня начали мама и папа. Первыми моими книжками были сказки. Например, «Курочка Ряба», «Колобок», «Репка»… Когда я подросла и научилась читать, то стала читать детские рассказы и повести, книги о природе, сказки. Потом очень полюбила читать энциклопедии. В общем, читала всѐ подряд. Тогда я не обращала внимания, какой национальности писатели. Во втором или третьем классе мне попала в руки книга моей бабушки Галины Ивановны. В ней были интересные сказки про Винни-Пуха, про Алису в Стране Чудес, про Питера Пена и про Маугли. Из этой книги я узнала, что эти сказки-повести написаны английскими писателями и переведены на русский язык. Узнала, что написаны они очень давно, и авторов их уже нет в живых.                      </vt:lpstr>
      <vt:lpstr>Мне захотелось сравнить черты характера медвежонка и настоящих англичан. Выяснить знают ли другие ребята об этой книге, которую написал Майкл Бонд. Подробнее познакомиться с биографией этого знаменитого английского писателя. Цель: исследование образа жизни и типичных черт характера англичан через образ сказочного героя медвежонка Паддингтона.  Задачи:  1.Познакомиться с биографией и творчеством писателя М. Бонда. 2.Выявить характерные особенности образа жизни и быта англичан.  3.Доказать на примерах из книги, что медвежонок Паддингтон обладает чертами характера типичного англичанина.  4.Выяснить, знают ли ученики школы, где я учусь, английских писателей, в частности, Майкла Бонда, и черты характера типичных англичан.  Методы проведенных исследований: анализ языкового материала, описательный метод, сравнение, анкетирование.  Проблема: в настоящее время остро стоит проблема снижения интереса подростков к чтению литературы, в том числе зарубежных авторов.   Актуальность: знакомство с творчеством английского писателя М. Бонда поможет повысить интерес к чтению книг британских авторов, расширить кругозор, подробнее узнать характер и традиции англичан, что актуально и для автора данной работы.  Объект исследования: литературные произведения английских авторов для детей. Предмет исследования: типичные черты характера англичан.   Биография Майкла Бонда  Майкл Бонд родился 13 января 1926 года в Ньюбери (графство Беркшир). Он с детства очень любил читать книги. Мальчик ходил в католическую школу, которую оставил в 14 лет. Он поступил в юридическую контору, но вскоре стал работать в BBC (Британской радиовещательной корпорации). Там у Бонда был знакомый, который писал рассказы, чтобы подзаработать. Именно он вдохновил Бонда на писательскую карьеру. В 1940г. Майкл поступил в армию. Он служил в Королевских военно-воздушных силах, потом в сухопутных войсках. Вскоре он начал серьѐзную писательскую карьеру. Бонд начал писать в 1945г. и продал свой первый рассказ журналу London Opinion (англ. "Мнение Лондона"). В 1958 году, написав к тому времени большое количество пьес и рассказов и работая телеоператором на Би-би-си, Майкл Бонд опубликовал свой первый рассказ про Паддингтона - "Медвежонок Паддингтон". К 1965г. писатель опубликовал уже целую серию рассказов о неугомонном медвежонке и решил оставить работу на Би-би-си и стать </vt:lpstr>
      <vt:lpstr>профессиональным писателем. Сейчас писатель живѐт в Лондоне, недалеко от станции Паддингтон, он женат, у него двое взрослых детей. Награды и звания Майкла Бонда: В 1997г. писатель получил Орден Британской империи за вклад в детскую литературу. 6 июля 2007г. Майкл Бонд стал доктором литературы университета в Рединге. История появления медвежонка Паддингтона  Майкл Бонд жил в Лондоне, неподалѐку от вокзала «Паддингтон». К Рождеству 1956 года Майкл Бонд подарил своей жене Брэнде плюшевого мишку в плаще и с чемоданчиком. Игрушку назвали в честь вокзала – Паддингтон. Это и вдохновило писателя на созданиекниги о медвежонке, которая вышла 13 октября 1958 года. Книга быстро обрела популярность. По книгам Бонда созданы несколько мультсериалов и мультфильмов в англоязычных странах.  "Паддингтон" (Paddington, 1975-1986) - мультсериал, Великобритания, CBBC, 56 серий. «Paddington Bear» (1989) – мультфильм, созданный студией "Ханна-Барбера", США (The Funtastic World of Hanna-Barbera). "Новые приключения медвежонка Паддингтона" (The Adventures of Paddington Bear, 19751986) - мультсериал, Канада, CINAR, 39 серий. В России мультсериал транслировался на телеканалах «Культура» и «Бибигон».  15 книг о Медвежонке Паддингтоне были написаны Майклом Бондом, переведены на 31 язык и распечатаны в количестве 25 миллионов экземпляров. Их читают и любят взрослые и дети всего мира.  По сказке медвежонок стал жить в английской семье Браунов. 13 октября 1958 года оператор британского телевидения Майкл Бонд выпустил первую книгу о медведе из Дремучего Перу, которого встретила на Паддингтонском вокзале и забрала к себе английская семья Браун. Это очаровательный медведь с интересной судьбой: он вырос в Дремучем Перу, под приглядом своей тетки Люси, а когда Люси пришлось отправиться в дом престарелых медведей в Лиме, она послала племянника в Англию, снабдив банкой мармелада и этикеткой: "Пожалуйста, позаботьтесь об этом медвежонке. Благодарю вас". А какие они, англичане? Как они живут? Что особенного в их быту, традициях, характере?  Характерные черты, особенности образа жизни и быта англичан, черты их характера Раньше англичане были очень агрессивны, но потом со временем всѐ изменилось. Королева Виктория «прицепила» им хорошее поведение. Теперь англичане вежливы, спокойны, приветливы, скромны, деловиты, независимы, честны, настойчивы. Они берегут свою индивидуальность. Англичане постоянны. Они умеют владеть своими чувствами, у них развит самоконтроль. Они умеют правильно реагировать на разные ситуации. Они соблюдают все традиции: каждый англичанин должен иметь в доме камин, англичане оставляют на крыльце пустые бутылки из- под </vt:lpstr>
      <vt:lpstr>молока для молочника, который каждое утро меняет их на наполненные молоком. К обеду принято переодеваться, это должна быть другая одежда, не та в которой Вы были днем. К тому же, если Вы остановились в английской семье, придется переодеваться каждый день во что-нибудь новое. Но это не обязательно вечернее платье, одежда может быть демократичной, например, футболка, свитер и джинсы. Английское чаепитие, как и всякая церемония, не терпит суеты. В Англии чай пьют с молоком! Пока чай настаивается, в хорошо подогретые чашки наливают согретое, но не кипяченое молоко по 2-3 чайные ложки, а затем уже в молоко наливают чай. Англичане чай пьют три раза в день и в строго определенное время: утром-за завтраком, в 13 часов за ланчем и в так называемый «файв-о-клок» (в 17 часов). Самое любимое чаепитие – именно пятичасовое. В это время обычно у кого-нибудь дома собираются старые друзья и приятели. Англичане очень сухо и мало выражают свои эмоции. Они могут испытать шок или бурную радость, но далеко не всегда это будет заметно окружающим. Еще у англичан есть пунктик по поводу очередей. Отстоять честно очередь – дело чести. Настоятельно рекомендуется вперед не лезть, чтобы не вызвать английский праведный гнев. Законопослушание – известная всем черта английского национального характера. Настолько, что регулирование общественной жизни не требует стольких сил, как во многих других странах. Дети воспитываются в строгости. Главное, чему англичан приучают с раннего детства, - дисциплина и порядок. А вот любовь к животным не имеет границ: как к тем, что живут дома, так и, например, к лошадям. Особенно выражается она в скачках, которые неизменно собирают толпы зрителей. Английский дом – образец удобства и комфорта! Причем, именно дом, а не квартира. Многие дома в Англии даже имеют собственные имена. Англичанки питают безраздельную любовь к садам и занимаются ими часами. Сюда же относится и внимательное отношение к зеленым лужайкам перед домом. Очень ценится среди англичан человек, обладающий чувством юмора. Умение смеяться над собой и другими – важнейшее человеческое достоинство.  Какие черты характера, типичные для англичан, унаследовал медвежонок Паддингтон  Читая сказки о Паддингтоне, я узнал много традиций англичан. Причем медвежонок соблюдает и чтит эти традиции. Так как Паддингтон живѐт в семье англичан, общается с ними, то в сказке он мыслит и ведѐт себя как человек. Паддингтон очень хорошо воспитан, при встрече он никогда не забывает приподнять шляпу и спросить: "Чем могу быть вам полезен?" Если он устраивает переполох в ванной, то просто потому, что не знает, как выключить воду, и стесняется побеспокоить хозяев, а если перемажется в сливочном креме, то это оттого, что так спешил приподнять шляпу и поклониться вошедшим дамам, что поскользнулся и упал в пирожное.  Мудрость и жизненный опыт (он все-таки приехал из Южной Америки) сочетаются у Паддингтона с </vt:lpstr>
      <vt:lpstr>    непосредственностью ребенка. Мишка похож на трехлетнего малыша: такие же строит рожи, также восторженно приоткрывает рот, завидев что-нибудь интересное, и с такой же радостью машет лапой машинам и пешеходам, когда его везут в кэбе по Лондону. "Я все время удивляюсь,— писал Бонд,— что Паддингтон так популярен во всем мире, потому что я всегда полагал его абсолютно английским персонажем«. Эта "английскость" проявляется уже в растиражированном образе Паддингтона — аккуратный медведь в широкополой шляпе и макинтоше на двух пуговицах. Да и сама история Паддингтона — это история превращения просто хорошо воспитанного медвежонка в абсолютно английского медведя. Он уже из своего Дремучего Перу приезжает цивилизованный, с мармеладом, а не с медом, должным образом одетый и очень вежливый. Смешные истории, в которые он попадает, просто конфузы, происходящие от растерянности, а не от общей невоспитанности. Вот, чем занимается Паддингтон на протяжении многих книжек - это учится есть как англичанин, вести себя как англичанин, по-английски возделывать садик и правильно пить чай с мармеладом в свой файф-о-клок. И тем не менее год от года его любят все больше и больше, и не вопреки этой "английскости", а именно благодаря ей, ведь все "английское" — это стиль, а его всегда так не хватает. Паддингтон соблюдает традиции (например, когда у него выпал зуб, он хотел положить его под подушку). Он спокоен, невозмутим, вежлив, приветлив, настойчив – уж если ему что взбредѐт в голову, он доведѐт это до конца (порою это не очень хорошо…). Когда в доме Браунов сломался камин, медвежонок с большим желанием и важность принялся его чинить. При этом он старался всѐ делать, как и большинство англичан, по инструкции, и хотя он и не починил камин, а навѐл лишь грязь в доме, он был счастлив, что заботился о семье. Вскоре Паддингтон стал полноценным членом семьи Браун. Поскольку он был воспитанным, Паддингтон старался быть полезным в доме. Однако его затеи часто превращались в проказы и шалости. С этого времени принято считать, что, где находится медвежонок Паддингтон, там не бывает скучно. Имидж медвежонка Паддингтона - аккуратность. В книге его английская тактичность подчѐркивается широкополой шляпой и макинтошем на двух пуговицах.  13 октября 2008 года Паддингтону исполнилось 50 лет! А знают ли мои сверстники этого замечательного медвежонка? Знают ли английских писателей и Майкла Бонда? Какими они представляют себе типичных англичан?  Анкета для учащихся 5, 6, 7 классов 1. Знаете ли вы английских писателей? 2. Знаете ли вы Майкла Бонда? 3. Каким вы представляете себе типичного англичанина? 4. Какие черты характера присущи англичанам? *искренность                                    *доброта                        *чувство юмора               *сдержанность *агрессивное поведение              *гостеприимство           *чопорность                     *выносливость    </vt:lpstr>
      <vt:lpstr>                  </vt:lpstr>
      <vt:lpstr>Результаты исследования  Из расспроса учеников 5,6,7 классов (всего 100 учащихся) выяснилось, что английских писателей знают 54 человека, не знают – 46 человек. Майкла Бонда знают 38 человек, не знают – 62 человека. Ученики представляют себе англичанина таким: вежливый, интеллигентный, хорошо говорит по-английски, с хорошими манерами, в шляпе с тростью. 47 человек считают, что англичанам свойственна искренность, 89 – доброта, 12 – агрессивное поведение, 78 – гостеприимство, 56 – чувство юмора, 93 – сдержанность, 39 – чопорность, 45 – выносливость.   Характерные черты англичан с точки зрения учеников   Сколько учеников знают Майкла Бонда?   Выводы Многие знаменитые книги были иностранными. Зарубежных писателей знает не очень много учеников. Книги о медвежонке Паддингтоне были написаны Майклом Бондом и быстро были признаны во всѐм мире. Майкл Бонд был очень интересной личностью. Я очень полюбила этого писателя и хотела бы рассказать о нѐм тем ребятам, которые его не знают. Из книг я узнала об англичанах, познакомилась с традициями, обычаями и характерными особенностями этого народа. Прочитав книги о медвежонке Паддингтоне, я доказала примерами из книг, что медвежонок обладает чертами характера типичного англичанина. По результатам опроса ребят оказалось, что немногие знают этого веселого, аккуратного и озорного медвежонка. Я хочу поделиться своими знаниями с учениками моей школы, выступать на классных часах, рассказывать этот материал своим сверстникам. Хочется надеяться, что он им понравится и ребята захотят сами прочитать эти интересные книги. Через поступки моего друга - медвежонка мне хочется привить любовь к чтению у одноклассников и сверстников, потому что это самое полезное и приятное занятие. Хотелось бы продолжить работу над темой «Как обычаи и традиции англичан описаны в других детских английских книгах».</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СРЕДНЯЯ ОБЩЕОБРАЗОВАТЕЛЬНАЯ ШКОЛА №24 ИМ. С.И. КЛИМАКОВА</dc:title>
  <dc:creator>ММБ</dc:creator>
  <cp:lastModifiedBy>Александр Федоров</cp:lastModifiedBy>
  <cp:revision>32</cp:revision>
  <dcterms:created xsi:type="dcterms:W3CDTF">2017-11-20T11:35:31Z</dcterms:created>
  <dcterms:modified xsi:type="dcterms:W3CDTF">2021-11-27T09:16:59Z</dcterms:modified>
</cp:coreProperties>
</file>