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2" r:id="rId8"/>
    <p:sldId id="263" r:id="rId9"/>
    <p:sldId id="295" r:id="rId10"/>
    <p:sldId id="298" r:id="rId11"/>
    <p:sldId id="296" r:id="rId12"/>
    <p:sldId id="292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4ACDF4-C84E-4A13-A828-4D29077B047C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812D92E-1F35-4819-9704-1103344B6A22}">
      <dgm:prSet custT="1"/>
      <dgm:spPr/>
      <dgm:t>
        <a:bodyPr/>
        <a:lstStyle/>
        <a:p>
          <a:r>
            <a:rPr lang="ru-RU" sz="40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– игра: «Путешествие в Страну Чувств»</a:t>
          </a:r>
        </a:p>
      </dgm:t>
    </dgm:pt>
    <dgm:pt modelId="{270D569E-1DD1-4876-8E3B-9B038A164B3A}" type="parTrans" cxnId="{3692D1B5-44BA-40AF-B5CE-965B1218F016}">
      <dgm:prSet/>
      <dgm:spPr/>
      <dgm:t>
        <a:bodyPr/>
        <a:lstStyle/>
        <a:p>
          <a:endParaRPr lang="ru-RU"/>
        </a:p>
      </dgm:t>
    </dgm:pt>
    <dgm:pt modelId="{8D39B0D6-D275-43B6-8708-D8101740E758}" type="sibTrans" cxnId="{3692D1B5-44BA-40AF-B5CE-965B1218F016}">
      <dgm:prSet/>
      <dgm:spPr/>
      <dgm:t>
        <a:bodyPr/>
        <a:lstStyle/>
        <a:p>
          <a:endParaRPr lang="ru-RU"/>
        </a:p>
      </dgm:t>
    </dgm:pt>
    <dgm:pt modelId="{26BEDBC4-B1C9-4D5F-BF3C-AB9D4E6C9616}">
      <dgm:prSet custT="1"/>
      <dgm:spPr/>
      <dgm:t>
        <a:bodyPr/>
        <a:lstStyle/>
        <a:p>
          <a:pPr algn="ctr"/>
          <a:r>
            <a:rPr lang="ru-RU" sz="24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 – игра – это приключенческая игра, в которой необходимо что-то разыскать: предмет, подсказку.</a:t>
          </a:r>
        </a:p>
      </dgm:t>
    </dgm:pt>
    <dgm:pt modelId="{6F8BB6B0-BBD3-4559-B86F-6B2DE0E11D79}" type="parTrans" cxnId="{363235D9-ECBA-488B-98A2-68BB84337074}">
      <dgm:prSet/>
      <dgm:spPr/>
      <dgm:t>
        <a:bodyPr/>
        <a:lstStyle/>
        <a:p>
          <a:endParaRPr lang="ru-RU"/>
        </a:p>
      </dgm:t>
    </dgm:pt>
    <dgm:pt modelId="{14639C0E-6210-4BE8-96EB-95C500CD9BBC}" type="sibTrans" cxnId="{363235D9-ECBA-488B-98A2-68BB84337074}">
      <dgm:prSet/>
      <dgm:spPr/>
      <dgm:t>
        <a:bodyPr/>
        <a:lstStyle/>
        <a:p>
          <a:endParaRPr lang="ru-RU"/>
        </a:p>
      </dgm:t>
    </dgm:pt>
    <dgm:pt modelId="{BDC99A9F-0CD2-4487-AF69-753DFF010F97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Цель: формирование эмоциональных состояний и проявлений в контактах с окружающим миром.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B5DE02-FC57-48C0-AFD0-09D22E10740F}" type="parTrans" cxnId="{77445B73-DF77-47B7-A6E7-1F76BD0DD185}">
      <dgm:prSet/>
      <dgm:spPr/>
      <dgm:t>
        <a:bodyPr/>
        <a:lstStyle/>
        <a:p>
          <a:endParaRPr lang="ru-RU"/>
        </a:p>
      </dgm:t>
    </dgm:pt>
    <dgm:pt modelId="{C66AE2E4-9D9C-4C50-AE55-D897849384ED}" type="sibTrans" cxnId="{77445B73-DF77-47B7-A6E7-1F76BD0DD185}">
      <dgm:prSet/>
      <dgm:spPr/>
      <dgm:t>
        <a:bodyPr/>
        <a:lstStyle/>
        <a:p>
          <a:endParaRPr lang="ru-RU"/>
        </a:p>
      </dgm:t>
    </dgm:pt>
    <dgm:pt modelId="{076C05EA-A2E7-4082-8D1D-CD0E8946A04B}" type="pres">
      <dgm:prSet presAssocID="{EF4ACDF4-C84E-4A13-A828-4D29077B04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FFEC8-C7E9-4D20-8E3E-E1FF8682AF3D}" type="pres">
      <dgm:prSet presAssocID="{4812D92E-1F35-4819-9704-1103344B6A22}" presName="node" presStyleLbl="node1" presStyleIdx="0" presStyleCnt="3" custScaleX="144207" custScaleY="125858" custRadScaleRad="100857" custRadScaleInc="4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9346F-64A2-4C67-8642-FF76F5A6BE69}" type="pres">
      <dgm:prSet presAssocID="{8D39B0D6-D275-43B6-8708-D8101740E758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57F6FFA-C925-4775-8F24-457097FC92C4}" type="pres">
      <dgm:prSet presAssocID="{8D39B0D6-D275-43B6-8708-D8101740E75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BA6F050-70DF-4D49-A5F4-537BB6198BEA}" type="pres">
      <dgm:prSet presAssocID="{BDC99A9F-0CD2-4487-AF69-753DFF010F97}" presName="node" presStyleLbl="node1" presStyleIdx="1" presStyleCnt="3" custScaleX="116689" custScaleY="125686" custRadScaleRad="75875" custRadScaleInc="-28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74C99-AC6E-4E7B-805B-8F3509085BDA}" type="pres">
      <dgm:prSet presAssocID="{C66AE2E4-9D9C-4C50-AE55-D897849384E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B50B70A7-DE40-4556-BA98-9FD4D927F72D}" type="pres">
      <dgm:prSet presAssocID="{C66AE2E4-9D9C-4C50-AE55-D897849384E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9875993-C748-4E60-8E28-E755B90E6254}" type="pres">
      <dgm:prSet presAssocID="{26BEDBC4-B1C9-4D5F-BF3C-AB9D4E6C9616}" presName="node" presStyleLbl="node1" presStyleIdx="2" presStyleCnt="3" custScaleX="115521" custScaleY="128005" custRadScaleRad="75371" custRadScaleInc="28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5B5F0-366A-465F-B5E0-2D5A8CB674F3}" type="pres">
      <dgm:prSet presAssocID="{14639C0E-6210-4BE8-96EB-95C500CD9BBC}" presName="sibTrans" presStyleLbl="sibTrans2D1" presStyleIdx="2" presStyleCnt="3"/>
      <dgm:spPr/>
      <dgm:t>
        <a:bodyPr/>
        <a:lstStyle/>
        <a:p>
          <a:endParaRPr lang="ru-RU"/>
        </a:p>
      </dgm:t>
    </dgm:pt>
    <dgm:pt modelId="{2FBE046C-C0D8-4879-B26E-9F5273652921}" type="pres">
      <dgm:prSet presAssocID="{14639C0E-6210-4BE8-96EB-95C500CD9BBC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B6D9A9A-7DE4-45A1-BBCD-B029816F8146}" type="presOf" srcId="{8D39B0D6-D275-43B6-8708-D8101740E758}" destId="{5489346F-64A2-4C67-8642-FF76F5A6BE69}" srcOrd="0" destOrd="0" presId="urn:microsoft.com/office/officeart/2005/8/layout/cycle7"/>
    <dgm:cxn modelId="{77445B73-DF77-47B7-A6E7-1F76BD0DD185}" srcId="{EF4ACDF4-C84E-4A13-A828-4D29077B047C}" destId="{BDC99A9F-0CD2-4487-AF69-753DFF010F97}" srcOrd="1" destOrd="0" parTransId="{AFB5DE02-FC57-48C0-AFD0-09D22E10740F}" sibTransId="{C66AE2E4-9D9C-4C50-AE55-D897849384ED}"/>
    <dgm:cxn modelId="{E485AC76-43F5-4069-9767-E8661CD4A5F7}" type="presOf" srcId="{8D39B0D6-D275-43B6-8708-D8101740E758}" destId="{557F6FFA-C925-4775-8F24-457097FC92C4}" srcOrd="1" destOrd="0" presId="urn:microsoft.com/office/officeart/2005/8/layout/cycle7"/>
    <dgm:cxn modelId="{363235D9-ECBA-488B-98A2-68BB84337074}" srcId="{EF4ACDF4-C84E-4A13-A828-4D29077B047C}" destId="{26BEDBC4-B1C9-4D5F-BF3C-AB9D4E6C9616}" srcOrd="2" destOrd="0" parTransId="{6F8BB6B0-BBD3-4559-B86F-6B2DE0E11D79}" sibTransId="{14639C0E-6210-4BE8-96EB-95C500CD9BBC}"/>
    <dgm:cxn modelId="{17419EEC-0EE6-483B-B6D8-103D765AFC6D}" type="presOf" srcId="{4812D92E-1F35-4819-9704-1103344B6A22}" destId="{6BCFFEC8-C7E9-4D20-8E3E-E1FF8682AF3D}" srcOrd="0" destOrd="0" presId="urn:microsoft.com/office/officeart/2005/8/layout/cycle7"/>
    <dgm:cxn modelId="{C132BE4E-ED8C-4087-A536-7256DE80F716}" type="presOf" srcId="{EF4ACDF4-C84E-4A13-A828-4D29077B047C}" destId="{076C05EA-A2E7-4082-8D1D-CD0E8946A04B}" srcOrd="0" destOrd="0" presId="urn:microsoft.com/office/officeart/2005/8/layout/cycle7"/>
    <dgm:cxn modelId="{03952512-BDB6-484C-95B4-7937FB57EF84}" type="presOf" srcId="{C66AE2E4-9D9C-4C50-AE55-D897849384ED}" destId="{B50B70A7-DE40-4556-BA98-9FD4D927F72D}" srcOrd="1" destOrd="0" presId="urn:microsoft.com/office/officeart/2005/8/layout/cycle7"/>
    <dgm:cxn modelId="{3692D1B5-44BA-40AF-B5CE-965B1218F016}" srcId="{EF4ACDF4-C84E-4A13-A828-4D29077B047C}" destId="{4812D92E-1F35-4819-9704-1103344B6A22}" srcOrd="0" destOrd="0" parTransId="{270D569E-1DD1-4876-8E3B-9B038A164B3A}" sibTransId="{8D39B0D6-D275-43B6-8708-D8101740E758}"/>
    <dgm:cxn modelId="{EE4FBF3A-6CEE-44D9-88B3-88A82C8785C9}" type="presOf" srcId="{14639C0E-6210-4BE8-96EB-95C500CD9BBC}" destId="{2FBE046C-C0D8-4879-B26E-9F5273652921}" srcOrd="1" destOrd="0" presId="urn:microsoft.com/office/officeart/2005/8/layout/cycle7"/>
    <dgm:cxn modelId="{E5EE9A56-B258-4A64-AD6B-DF51FD9418BF}" type="presOf" srcId="{C66AE2E4-9D9C-4C50-AE55-D897849384ED}" destId="{0D174C99-AC6E-4E7B-805B-8F3509085BDA}" srcOrd="0" destOrd="0" presId="urn:microsoft.com/office/officeart/2005/8/layout/cycle7"/>
    <dgm:cxn modelId="{EDD0B638-27FE-4604-91DC-9E6F245FBB6B}" type="presOf" srcId="{26BEDBC4-B1C9-4D5F-BF3C-AB9D4E6C9616}" destId="{C9875993-C748-4E60-8E28-E755B90E6254}" srcOrd="0" destOrd="0" presId="urn:microsoft.com/office/officeart/2005/8/layout/cycle7"/>
    <dgm:cxn modelId="{D522F2E3-9282-4FBA-AB36-FD37B4B5D81B}" type="presOf" srcId="{BDC99A9F-0CD2-4487-AF69-753DFF010F97}" destId="{1BA6F050-70DF-4D49-A5F4-537BB6198BEA}" srcOrd="0" destOrd="0" presId="urn:microsoft.com/office/officeart/2005/8/layout/cycle7"/>
    <dgm:cxn modelId="{8CCD3C3A-DEF0-4547-A50D-1FDF5D44592C}" type="presOf" srcId="{14639C0E-6210-4BE8-96EB-95C500CD9BBC}" destId="{E2C5B5F0-366A-465F-B5E0-2D5A8CB674F3}" srcOrd="0" destOrd="0" presId="urn:microsoft.com/office/officeart/2005/8/layout/cycle7"/>
    <dgm:cxn modelId="{7B3BDCA6-C5F2-4F1A-B6FF-58C949966FEF}" type="presParOf" srcId="{076C05EA-A2E7-4082-8D1D-CD0E8946A04B}" destId="{6BCFFEC8-C7E9-4D20-8E3E-E1FF8682AF3D}" srcOrd="0" destOrd="0" presId="urn:microsoft.com/office/officeart/2005/8/layout/cycle7"/>
    <dgm:cxn modelId="{CBACD31A-66C5-4D1F-9732-D609923AB9BD}" type="presParOf" srcId="{076C05EA-A2E7-4082-8D1D-CD0E8946A04B}" destId="{5489346F-64A2-4C67-8642-FF76F5A6BE69}" srcOrd="1" destOrd="0" presId="urn:microsoft.com/office/officeart/2005/8/layout/cycle7"/>
    <dgm:cxn modelId="{55E46471-8633-41E0-989B-2D079AF70207}" type="presParOf" srcId="{5489346F-64A2-4C67-8642-FF76F5A6BE69}" destId="{557F6FFA-C925-4775-8F24-457097FC92C4}" srcOrd="0" destOrd="0" presId="urn:microsoft.com/office/officeart/2005/8/layout/cycle7"/>
    <dgm:cxn modelId="{86F101AA-7E00-4323-A5AC-646D39322EFD}" type="presParOf" srcId="{076C05EA-A2E7-4082-8D1D-CD0E8946A04B}" destId="{1BA6F050-70DF-4D49-A5F4-537BB6198BEA}" srcOrd="2" destOrd="0" presId="urn:microsoft.com/office/officeart/2005/8/layout/cycle7"/>
    <dgm:cxn modelId="{8ABE4D84-6DE9-4820-B7EA-EA9042BB2D41}" type="presParOf" srcId="{076C05EA-A2E7-4082-8D1D-CD0E8946A04B}" destId="{0D174C99-AC6E-4E7B-805B-8F3509085BDA}" srcOrd="3" destOrd="0" presId="urn:microsoft.com/office/officeart/2005/8/layout/cycle7"/>
    <dgm:cxn modelId="{17C67967-6CD5-46DD-87ED-15AEC1656953}" type="presParOf" srcId="{0D174C99-AC6E-4E7B-805B-8F3509085BDA}" destId="{B50B70A7-DE40-4556-BA98-9FD4D927F72D}" srcOrd="0" destOrd="0" presId="urn:microsoft.com/office/officeart/2005/8/layout/cycle7"/>
    <dgm:cxn modelId="{12A2FB4B-E568-493C-8332-C31B910FFCA5}" type="presParOf" srcId="{076C05EA-A2E7-4082-8D1D-CD0E8946A04B}" destId="{C9875993-C748-4E60-8E28-E755B90E6254}" srcOrd="4" destOrd="0" presId="urn:microsoft.com/office/officeart/2005/8/layout/cycle7"/>
    <dgm:cxn modelId="{B234C97D-B443-4AC5-8799-92ED3603E07B}" type="presParOf" srcId="{076C05EA-A2E7-4082-8D1D-CD0E8946A04B}" destId="{E2C5B5F0-366A-465F-B5E0-2D5A8CB674F3}" srcOrd="5" destOrd="0" presId="urn:microsoft.com/office/officeart/2005/8/layout/cycle7"/>
    <dgm:cxn modelId="{85ED0D31-96E9-48D3-BD87-951EFCA47C74}" type="presParOf" srcId="{E2C5B5F0-366A-465F-B5E0-2D5A8CB674F3}" destId="{2FBE046C-C0D8-4879-B26E-9F527365292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CFFEC8-C7E9-4D20-8E3E-E1FF8682AF3D}">
      <dsp:nvSpPr>
        <dsp:cNvPr id="0" name=""/>
        <dsp:cNvSpPr/>
      </dsp:nvSpPr>
      <dsp:spPr>
        <a:xfrm>
          <a:off x="1959677" y="188558"/>
          <a:ext cx="4657503" cy="2032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40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– игра: «Путешествие в Страну Чувств»</a:t>
          </a:r>
        </a:p>
      </dsp:txBody>
      <dsp:txXfrm>
        <a:off x="1959677" y="188558"/>
        <a:ext cx="4657503" cy="2032439"/>
      </dsp:txXfrm>
    </dsp:sp>
    <dsp:sp modelId="{5489346F-64A2-4C67-8642-FF76F5A6BE69}">
      <dsp:nvSpPr>
        <dsp:cNvPr id="0" name=""/>
        <dsp:cNvSpPr/>
      </dsp:nvSpPr>
      <dsp:spPr>
        <a:xfrm rot="3475992">
          <a:off x="5103965" y="2731979"/>
          <a:ext cx="636579" cy="56520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3475992">
        <a:off x="5103965" y="2731979"/>
        <a:ext cx="636579" cy="565203"/>
      </dsp:txXfrm>
    </dsp:sp>
    <dsp:sp modelId="{1BA6F050-70DF-4D49-A5F4-537BB6198BEA}">
      <dsp:nvSpPr>
        <dsp:cNvPr id="0" name=""/>
        <dsp:cNvSpPr/>
      </dsp:nvSpPr>
      <dsp:spPr>
        <a:xfrm>
          <a:off x="4670838" y="3808163"/>
          <a:ext cx="3768744" cy="2029661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Цель: формирование эмоциональных состояний и проявлений в контактах с окружающим миром.</a:t>
          </a:r>
          <a:endParaRPr 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70838" y="3808163"/>
        <a:ext cx="3768744" cy="2029661"/>
      </dsp:txXfrm>
    </dsp:sp>
    <dsp:sp modelId="{0D174C99-AC6E-4E7B-805B-8F3509085BDA}">
      <dsp:nvSpPr>
        <dsp:cNvPr id="0" name=""/>
        <dsp:cNvSpPr/>
      </dsp:nvSpPr>
      <dsp:spPr>
        <a:xfrm rot="10800793">
          <a:off x="3954687" y="4539866"/>
          <a:ext cx="636579" cy="56520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793">
        <a:off x="3954687" y="4539866"/>
        <a:ext cx="636579" cy="565203"/>
      </dsp:txXfrm>
    </dsp:sp>
    <dsp:sp modelId="{C9875993-C748-4E60-8E28-E755B90E6254}">
      <dsp:nvSpPr>
        <dsp:cNvPr id="0" name=""/>
        <dsp:cNvSpPr/>
      </dsp:nvSpPr>
      <dsp:spPr>
        <a:xfrm>
          <a:off x="144093" y="3788390"/>
          <a:ext cx="3731021" cy="206711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 – игра – это приключенческая игра, в которой необходимо что-то разыскать: предмет, подсказку.</a:t>
          </a:r>
        </a:p>
      </dsp:txBody>
      <dsp:txXfrm>
        <a:off x="144093" y="3788390"/>
        <a:ext cx="3731021" cy="2067110"/>
      </dsp:txXfrm>
    </dsp:sp>
    <dsp:sp modelId="{E2C5B5F0-366A-465F-B5E0-2D5A8CB674F3}">
      <dsp:nvSpPr>
        <dsp:cNvPr id="0" name=""/>
        <dsp:cNvSpPr/>
      </dsp:nvSpPr>
      <dsp:spPr>
        <a:xfrm rot="18132662">
          <a:off x="2836187" y="2722092"/>
          <a:ext cx="636579" cy="56520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8132662">
        <a:off x="2836187" y="2722092"/>
        <a:ext cx="636579" cy="565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357120" y="285840"/>
            <a:ext cx="8499960" cy="6213960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  <a:rou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" name="Рисунок 7"/>
          <p:cNvPicPr/>
          <p:nvPr/>
        </p:nvPicPr>
        <p:blipFill>
          <a:blip r:embed="rId15" cstate="print"/>
          <a:srcRect l="8362" t="8362"/>
          <a:stretch/>
        </p:blipFill>
        <p:spPr>
          <a:xfrm>
            <a:off x="71280" y="71280"/>
            <a:ext cx="1999080" cy="1999080"/>
          </a:xfrm>
          <a:prstGeom prst="rect">
            <a:avLst/>
          </a:prstGeom>
          <a:ln>
            <a:noFill/>
          </a:ln>
        </p:spPr>
      </p:pic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57120" y="285840"/>
            <a:ext cx="8499960" cy="6213960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  <a:rou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1" name="Рисунок 7"/>
          <p:cNvPicPr/>
          <p:nvPr/>
        </p:nvPicPr>
        <p:blipFill>
          <a:blip r:embed="rId15" cstate="print"/>
          <a:srcRect l="8362" t="8362"/>
          <a:stretch/>
        </p:blipFill>
        <p:spPr>
          <a:xfrm>
            <a:off x="71280" y="71280"/>
            <a:ext cx="1999080" cy="1999080"/>
          </a:xfrm>
          <a:prstGeom prst="rect">
            <a:avLst/>
          </a:prstGeom>
          <a:ln>
            <a:noFill/>
          </a:ln>
        </p:spPr>
      </p:pic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>
            <a:alphaModFix amt="4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357120" y="285840"/>
            <a:ext cx="8499960" cy="6213960"/>
          </a:xfrm>
          <a:prstGeom prst="roundRect">
            <a:avLst>
              <a:gd name="adj" fmla="val 9106"/>
            </a:avLst>
          </a:prstGeom>
          <a:noFill/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1" name="Рисунок 7"/>
          <p:cNvPicPr/>
          <p:nvPr/>
        </p:nvPicPr>
        <p:blipFill>
          <a:blip r:embed="rId15" cstate="print"/>
          <a:srcRect l="8362" t="8362"/>
          <a:stretch/>
        </p:blipFill>
        <p:spPr>
          <a:xfrm>
            <a:off x="71280" y="71280"/>
            <a:ext cx="1999080" cy="1999080"/>
          </a:xfrm>
          <a:prstGeom prst="rect">
            <a:avLst/>
          </a:prstGeom>
          <a:ln>
            <a:noFill/>
          </a:ln>
        </p:spPr>
      </p:pic>
      <p:sp>
        <p:nvSpPr>
          <p:cNvPr id="82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685800" y="1340640"/>
            <a:ext cx="7771320" cy="225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«Развитие </a:t>
            </a:r>
            <a:r>
              <a:rPr lang="ru-RU" sz="3600" b="0" strike="noStrike" spc="-1" dirty="0" err="1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эмпатии</a:t>
            </a:r>
            <a:r>
              <a:rPr lang="ru-RU" sz="3600" b="0" strike="noStrike" spc="-1" dirty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у детей младшего школьного возраста через использование </a:t>
            </a:r>
            <a:r>
              <a:rPr lang="ru-RU" sz="3600" b="0" strike="noStrike" spc="-1" dirty="0" err="1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квест</a:t>
            </a:r>
            <a:r>
              <a:rPr lang="ru-RU" sz="3600" b="0" strike="noStrike" spc="-1" dirty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- технологии». 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2915640" y="4365000"/>
            <a:ext cx="5759640" cy="172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Автор: Евдокимова Елена Александровна,	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trike="noStrike" spc="-1" dirty="0">
                <a:solidFill>
                  <a:srgbClr val="00206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воспитатель первой квалификационной категории. 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trike="noStrike" spc="-1" dirty="0">
                <a:solidFill>
                  <a:srgbClr val="00206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Детский сад: «Лукоморье» п. </a:t>
            </a:r>
            <a:r>
              <a:rPr lang="ru-RU" sz="2000" b="1" strike="noStrike" spc="-1" dirty="0" err="1">
                <a:solidFill>
                  <a:srgbClr val="00206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Новотуринский</a:t>
            </a: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827640" y="836640"/>
            <a:ext cx="7631640" cy="42458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600" b="0" strike="noStrike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lang="ru-RU" sz="3600" b="0" strike="noStrike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3600" b="0" strike="noStrike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«Игра – это огромное, светлое окно, через которое в духовный мир ребенка вливается живительный поток представлений, понятий об окружающем мире». </a:t>
            </a:r>
            <a:br>
              <a:rPr lang="ru-RU" sz="3600" b="0" strike="noStrike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3600" b="0" i="1" strike="noStrike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                    Сухомлинский В. А.</a:t>
            </a:r>
            <a:endParaRPr lang="ru-RU" sz="3600" b="0" i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524706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524706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524706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611640" y="1628640"/>
            <a:ext cx="7771320" cy="225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lang="ru-RU" sz="2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</a:br>
            <a:endParaRPr lang="ru-RU" sz="2400" b="0" strike="noStrike" spc="-1" dirty="0" smtClean="0">
              <a:solidFill>
                <a:srgbClr val="000000"/>
              </a:solid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endParaRPr lang="ru-RU" sz="2400" spc="-1" dirty="0" smtClean="0">
              <a:solidFill>
                <a:srgbClr val="000000"/>
              </a:solid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endParaRPr lang="ru-RU" sz="2800" b="0" strike="noStrike" spc="-1" dirty="0" smtClean="0">
              <a:solidFill>
                <a:srgbClr val="000000"/>
              </a:solid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800" b="0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Эмпатия</a:t>
            </a:r>
            <a:r>
              <a:rPr lang="ru-RU" sz="28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– это способность чувствовать состояние другого человека, умение вставать на его позицию. Мы, педагоги, просто обязаны развивать у детей </a:t>
            </a:r>
            <a:r>
              <a:rPr lang="ru-RU" sz="28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эмпатию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достигая этого не путем навязывания своих мыслей и чувств, не через заигрывание с ними, а путем глубокого изучения их мыслей и чувств, путем стремления быть самим собой, открыто высказывать свое отношение к детям.</a:t>
            </a:r>
            <a:endParaRPr lang="ru-RU" sz="2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2627640" y="4437000"/>
            <a:ext cx="5759640" cy="172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2195640" y="116640"/>
            <a:ext cx="2951280" cy="7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xmlns="" val="2269775262"/>
              </p:ext>
            </p:extLst>
          </p:nvPr>
        </p:nvGraphicFramePr>
        <p:xfrm>
          <a:off x="251640" y="0"/>
          <a:ext cx="8568000" cy="710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11640" y="836640"/>
            <a:ext cx="7991640" cy="6123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         </a:t>
            </a:r>
            <a:r>
              <a:rPr lang="ru-RU" sz="4000" b="0" strike="noStrike" spc="-1" dirty="0">
                <a:solidFill>
                  <a:srgbClr val="00206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Задачи:</a:t>
            </a:r>
            <a:endParaRPr lang="ru-RU" sz="4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2060"/>
                </a:solidFill>
                <a:latin typeface="Calibri"/>
                <a:ea typeface="DejaVu Sans"/>
              </a:rPr>
              <a:t> </a:t>
            </a:r>
            <a:endParaRPr lang="ru-RU" sz="2800" b="0" strike="noStrike" spc="-1" dirty="0">
              <a:latin typeface="Arial"/>
            </a:endParaRPr>
          </a:p>
          <a:p>
            <a:pPr marL="457200" indent="-456120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4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Развивать </a:t>
            </a:r>
            <a:r>
              <a:rPr lang="ru-RU" sz="40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эмпатию</a:t>
            </a:r>
            <a:r>
              <a:rPr lang="ru-RU" sz="4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желание и готовность помогать другим людям.</a:t>
            </a:r>
            <a:endParaRPr lang="ru-RU" sz="4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457200" indent="-456120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lang="ru-RU" sz="4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Воспитывать у детей навыки сотрудничества и </a:t>
            </a:r>
            <a:r>
              <a:rPr lang="ru-RU" sz="4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культурного </a:t>
            </a:r>
            <a:r>
              <a:rPr lang="ru-RU" sz="4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общения.</a:t>
            </a:r>
            <a:endParaRPr lang="ru-RU" sz="4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457200" indent="-456120">
              <a:lnSpc>
                <a:spcPct val="100000"/>
              </a:lnSpc>
            </a:pPr>
            <a:endParaRPr lang="ru-RU" sz="28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457200" indent="-456120">
              <a:lnSpc>
                <a:spcPct val="100000"/>
              </a:lnSpc>
            </a:pPr>
            <a:endParaRPr lang="ru-RU" sz="2800" b="0" strike="noStrike" spc="-1" dirty="0">
              <a:latin typeface="Arial"/>
            </a:endParaRPr>
          </a:p>
          <a:p>
            <a:pPr marL="457200" indent="-456120"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00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Приветствие: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0" u="sng" strike="noStrike" spc="-1" dirty="0">
                <a:solidFill>
                  <a:srgbClr val="7030A0"/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</a:rPr>
              <a:t>«Солнышко».</a:t>
            </a: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1564560" y="2171520"/>
            <a:ext cx="6013800" cy="3382200"/>
          </a:xfrm>
          <a:prstGeom prst="roundRect">
            <a:avLst>
              <a:gd name="adj" fmla="val 8594"/>
            </a:avLst>
          </a:prstGeom>
          <a:blipFill rotWithShape="0">
            <a:blip r:embed="rId2" cstate="print"/>
            <a:stretch>
              <a:fillRect/>
            </a:stretch>
          </a:blipFill>
          <a:ln w="19080">
            <a:solidFill>
              <a:srgbClr val="00B0F0"/>
            </a:solidFill>
            <a:round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6" name="Picture 2" descr="C:\Users\Toshiba\Desktop\Фото\IMG_20210125_094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84784"/>
            <a:ext cx="6689846" cy="5004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611640" y="548640"/>
            <a:ext cx="7703640" cy="15989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7030A0"/>
                </a:solidFill>
                <a:latin typeface="Calibri"/>
                <a:ea typeface="DejaVu Sans"/>
              </a:rPr>
              <a:t>         </a:t>
            </a:r>
            <a:endParaRPr lang="ru-RU" sz="4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ru-RU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dirty="0"/>
              <a:t/>
            </a:r>
            <a:br>
              <a:rPr dirty="0"/>
            </a:br>
            <a:endParaRPr lang="ru-RU" sz="18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1340768"/>
            <a:ext cx="67687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положительного настроя в группе; развивать умение использовать в общении друг с другом ласковые слова или действия. 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			Дети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встают в круг, взявшись за руки. Использование круга, как известно, является гарантией защищенности того, кто находится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нем. Доброжелательность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теплота круга определяют общую атмосферу жизни детей.					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611640" y="548640"/>
            <a:ext cx="7703640" cy="49229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7030A0"/>
                </a:solidFill>
                <a:latin typeface="Calibri"/>
                <a:ea typeface="DejaVu Sans"/>
              </a:rPr>
              <a:t>         </a:t>
            </a:r>
            <a:endParaRPr lang="ru-RU" sz="4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ru-RU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Игра: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«Капельки».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тренировка внимания, контроль двигательной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активности, выбор действий.		Дети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 музыку хаотично двигаются между собой. Когда музыка затихает, они слушают и считают количество хлопков: если воспитатель хлопнет 2 раза, то дети объединяются в пары, если много хлопков – обнимаются все вместе. 	</a:t>
            </a:r>
            <a:endParaRPr lang="ru-RU" sz="2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12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u="sng" strike="noStrike" spc="-1" dirty="0" smtClean="0">
                <a:solidFill>
                  <a:srgbClr val="7030A0"/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</a:rPr>
              <a:t>«</a:t>
            </a:r>
            <a:r>
              <a:rPr lang="ru-RU" sz="4000" u="sng" spc="-1" dirty="0" smtClean="0">
                <a:solidFill>
                  <a:srgbClr val="7030A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Капельки</a:t>
            </a:r>
            <a:r>
              <a:rPr lang="ru-RU" sz="4000" b="0" u="sng" strike="noStrike" spc="-1" dirty="0" smtClean="0">
                <a:solidFill>
                  <a:srgbClr val="7030A0"/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</a:rPr>
              <a:t>».</a:t>
            </a:r>
            <a:endParaRPr lang="ru-RU" sz="4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1547640" y="1700640"/>
            <a:ext cx="6355800" cy="4066920"/>
          </a:xfrm>
          <a:prstGeom prst="roundRect">
            <a:avLst>
              <a:gd name="adj" fmla="val 8594"/>
            </a:avLst>
          </a:prstGeom>
          <a:blipFill rotWithShape="0">
            <a:blip r:embed="rId2" cstate="print"/>
            <a:stretch>
              <a:fillRect/>
            </a:stretch>
          </a:blipFill>
          <a:ln w="19080">
            <a:solidFill>
              <a:srgbClr val="00B0F0"/>
            </a:solidFill>
            <a:round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22" name="Picture 2" descr="C:\Users\Toshiba\Desktop\Фото\IMG_20210125_095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268760"/>
            <a:ext cx="6841212" cy="5117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1898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611640" y="548640"/>
            <a:ext cx="7703640" cy="48614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7030A0"/>
                </a:solidFill>
                <a:latin typeface="Calibri"/>
                <a:ea typeface="DejaVu Sans"/>
              </a:rPr>
              <a:t>         </a:t>
            </a:r>
            <a:endParaRPr lang="ru-RU" sz="4400" b="0" strike="noStrike" spc="-1" dirty="0">
              <a:latin typeface="Arial"/>
            </a:endParaRPr>
          </a:p>
          <a:p>
            <a:pPr algn="just"/>
            <a:r>
              <a:rPr dirty="0"/>
              <a:t/>
            </a:r>
            <a:br>
              <a:rPr dirty="0"/>
            </a:br>
            <a:r>
              <a:rPr lang="ru-RU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Игра: 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«Узнай свое место». </a:t>
            </a: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столах у детей лежат лица (смайлики) с разными эмоциональными выражениями. На полу лежит игровой поле, похожее на поле для игры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на нем наклеены лица с разными эмоциями. Детям нужно взять свою картинку, найти ее на поле, встать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967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114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dc:description/>
  <cp:lastModifiedBy>Toshiba</cp:lastModifiedBy>
  <cp:revision>115</cp:revision>
  <dcterms:created xsi:type="dcterms:W3CDTF">2013-01-06T18:32:13Z</dcterms:created>
  <dcterms:modified xsi:type="dcterms:W3CDTF">2022-05-01T11:45:56Z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41</vt:i4>
  </property>
</Properties>
</file>