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306" r:id="rId3"/>
    <p:sldId id="307" r:id="rId4"/>
    <p:sldId id="310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305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79" d="100"/>
          <a:sy n="79" d="100"/>
        </p:scale>
        <p:origin x="749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312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420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488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317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111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597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866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7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542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502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217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7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3E369-F203-4E5D-9BF1-E3D3DC85F4C4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E0A0D-3AFB-4D56-B57A-1557295C2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948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4763008" y="6021289"/>
            <a:ext cx="2750720" cy="391451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>
                <a:solidFill>
                  <a:srgbClr val="000099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город Воронеж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358234" y="5303529"/>
            <a:ext cx="2833766" cy="744794"/>
          </a:xfrm>
          <a:prstGeom prst="rect">
            <a:avLst/>
          </a:prstGeom>
          <a:noFill/>
        </p:spPr>
        <p:txBody>
          <a:bodyPr vert="horz" lIns="16275" tIns="8138" rIns="16275" bIns="8138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>
                <a:solidFill>
                  <a:srgbClr val="000099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l"/>
            <a:r>
              <a:rPr lang="ru-RU" sz="1800" dirty="0">
                <a:solidFill>
                  <a:srgbClr val="000099"/>
                </a:solidFill>
                <a:latin typeface="Palatino Linotype" panose="02040502050505030304" pitchFamily="18" charset="0"/>
              </a:rPr>
              <a:t>педагог-психолог</a:t>
            </a:r>
          </a:p>
          <a:p>
            <a:pPr algn="l"/>
            <a:r>
              <a:rPr lang="ru-RU" sz="1800" dirty="0">
                <a:solidFill>
                  <a:srgbClr val="000099"/>
                </a:solidFill>
                <a:latin typeface="Palatino Linotype" panose="02040502050505030304" pitchFamily="18" charset="0"/>
              </a:rPr>
              <a:t>Неробеева Ю.А., ВКК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51584" y="391301"/>
            <a:ext cx="89502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0099"/>
                </a:solidFill>
                <a:latin typeface="Palatino Linotype" panose="02040502050505030304" pitchFamily="18" charset="0"/>
              </a:rPr>
              <a:t>МБДОУ «ЦРР – детский сад № 123»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327570" y="2780928"/>
            <a:ext cx="78298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0099"/>
                </a:solidFill>
                <a:latin typeface="Palatino Linotype" panose="02040502050505030304" pitchFamily="18" charset="0"/>
              </a:rPr>
              <a:t>Тема: </a:t>
            </a:r>
            <a:r>
              <a:rPr lang="ru-RU" sz="4000" b="1" dirty="0">
                <a:solidFill>
                  <a:srgbClr val="000099"/>
                </a:solidFill>
                <a:latin typeface="Palatino Linotype" panose="02040502050505030304" pitchFamily="18" charset="0"/>
              </a:rPr>
              <a:t>«Развитие </a:t>
            </a:r>
            <a:r>
              <a:rPr lang="ru-RU" sz="4000" b="1" dirty="0" smtClean="0">
                <a:solidFill>
                  <a:srgbClr val="000099"/>
                </a:solidFill>
                <a:latin typeface="Palatino Linotype" panose="02040502050505030304" pitchFamily="18" charset="0"/>
              </a:rPr>
              <a:t>памяти </a:t>
            </a:r>
            <a:r>
              <a:rPr lang="ru-RU" sz="4000" b="1" dirty="0">
                <a:solidFill>
                  <a:srgbClr val="000099"/>
                </a:solidFill>
                <a:latin typeface="Palatino Linotype" panose="02040502050505030304" pitchFamily="18" charset="0"/>
              </a:rPr>
              <a:t>у детей дошкольного возраста»</a:t>
            </a:r>
            <a:endParaRPr lang="ru-RU" sz="4000" b="1" dirty="0">
              <a:solidFill>
                <a:srgbClr val="000099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-43913"/>
            <a:ext cx="1879069" cy="161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00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«Снежный ком»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1391056" cy="478112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-Я собираюсь варить суп и в кастрюлю налью воду. </a:t>
            </a:r>
            <a:endParaRPr lang="ru-RU" b="1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— 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Я налью воду и положу мясо. </a:t>
            </a:r>
            <a:endParaRPr lang="ru-RU" b="1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— 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Я налью воду, положу мясо и 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картошку</a:t>
            </a:r>
            <a:r>
              <a:rPr lang="ru-RU" b="1" dirty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и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т.д. </a:t>
            </a:r>
            <a:endParaRPr lang="ru-RU" b="1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Я 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поеду отдыхать и в чемодан положу халат. </a:t>
            </a:r>
            <a:endParaRPr lang="ru-RU" b="1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— 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Я в чемодан положу халат и тапочки. </a:t>
            </a:r>
            <a:endParaRPr lang="ru-RU" b="1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— 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Я в чемодан положу халат, тапочки и 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купальник и 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т.д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У 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меня есть машина (кукла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).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-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У 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меня есть новая машина. </a:t>
            </a:r>
            <a:endParaRPr lang="ru-RU" b="1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У 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меня есть новая красивая машина. 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и 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т.д.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75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Визуализация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0814992" cy="4637111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Придя с прогулки пусть ребенок ответит на вопросы: какого цвета была проехавшая мимо машина, вывеска на магазине новая или старая и т.д.Находясь в одной комнате вспомнить обстановку другой комнаты, какие там стены, пол, мебель и т.д. Специально разложить игрушки, позвать ребенка и не говорить ему, чтобы он посмотрел на игрушки, а сделать так, чтобы это произошло непроизвольно. Затем уйти в другую комнату и только тогда спросить про игрушки, что там было, где они были, какого цвета…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13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«Ящик»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0670976" cy="4709119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В нее могут играть малыши от 2 до 6 лет. Ящик составляется из небольших коробочек, которые ставятся попарно, и склеиваются между собой. Их количество постепенно увеличивается (к старшему дошкольному возрасту до 12 штук). В одну из них на глазах у ребенка прячут предмет, после чего ящик на некоторое время закрывается экраном. Затем ему предлагают найти предмет.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67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«Узнай предмет»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1247040" cy="499715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Ребенку старшего дошкольного возраста завязывают глаза, и по очереди кладут в его вытянутую руку различные предметы. При этом их названия вслух не произносятся, малыш сам должен догадаться о том, что это за вещь. После того, как ряд предметов (3-10) будет обследован, ему предлагают назвать все эти вещи, причем, в той последовательности, в которой они вкладывались в руку. Сложность задания заключается в том, что малышу требуется выполнять 2 мыслительные операции — узнавание и запоминание. Взять до 10 предметов, игрушек. Желательно, чтобы были похожие игрушки. Рассмотреть, подержать. Затем ребенок закрывает глаза и ему в руки кладется один из предметов. Он должен его обследовать и после этого предмет возвращается к остальным. Открыв глаза ребенок должен найти предмет.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1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«Чудесный мешочек»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1247040" cy="4853135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В полотняный мешочек кладут предметы, обладающие разными свойствами: клубок ниток, игрушку, пуговицу, шарик, кубик, спичечный коробок. И малыш на ощупь должен определять один за другим предметы в мешочке. Желательно, чтобы он вслух описывал их свойства. Маленькие дети могут сами складывать предметы в мешочек для лучшего запоминания. Детям постарше дают уже наполненные мешочки.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66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«Делай, как я»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0887000" cy="4709119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На первом этапе взрослый становится за спиной ребенка и проделывает несколько манипуляций с его телом — поднимает его руки, разводит их в стороны, поднимает ногу и так далее, а потом просит малыша повторить эти движения. На втором, более сложном этапе, взрослый сам делает несколько движений, а ребенок повторяет их, потом малыш совершает свои движения, а взрослый повторяет за ним.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52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«Чудесные слова»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1319048" cy="4853135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Необходимо подобрать 20 слов, связанных между собой по смыслу: должно получиться 10 пар, например: еда-ложка, окно-дверь, лицо-нос, яблоко-банан, кошка-собака. Эти слова читаются ребенку 3 раза, причем, пары интонационно выделяются. Через некоторое время малышу повторяют только первые слова пар, а вторые он должен вспомнить. Это тренировка кратковременной слуховой памяти. Для развития долговременного запоминания нужно попросить дошколенка вспомнить вторые слова пар не сразу, а спустя полчаса. 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46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«Магазин»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0972800" cy="4997151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(для малышей, начиная с 3-х лет) нравится всем детям. Она также хорошо развивает память, если создает мотив, побуждающий запомнить и припомнить. Например, ребенок, выступающий в роли покупателя, должен пойти в «магазин» и «купить»… (называется 3-7 слов). Чем больше слов малыш воспроизводит правильно, тем большего поощрения он достоин.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47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«Нарисуй фигуру»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0598968" cy="4565103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Ребенку показывают4-6 геометрических фигур, а потом просят его нарисовать на бумаге те, что он запомнил. Более сложный вариант — попросить юного художника воспроизвести фигуры, учитывая их размер и цвет.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62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«Кто знает больше»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0670976" cy="4709119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предназначена для старшего дошкольного возраста. Ребенку предлагают за одну минуту назвать 5 предметов заданной формы или цвета. Например, — 5 круглых предметов, или 5 красных предметов. Выбывает из игры тот, кто не успел назвать предметы за отведенное время. Повторы не считаются!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99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79376" y="188641"/>
            <a:ext cx="5384800" cy="2232248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>
                <a:solidFill>
                  <a:srgbClr val="0000CC"/>
                </a:solidFill>
                <a:latin typeface="Palatino Linotype" panose="02040502050505030304" pitchFamily="18" charset="0"/>
              </a:rPr>
              <a:t>Память 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- 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это 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способность ребенка сохранять опыт взаимодействия с окружающим.</a:t>
            </a:r>
          </a:p>
          <a:p>
            <a:pPr algn="just"/>
            <a:endParaRPr lang="ru-RU" b="1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algn="just"/>
            <a:endParaRPr lang="ru-RU" b="1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19536" y="3068960"/>
            <a:ext cx="8640960" cy="158417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Виды 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памяти</a:t>
            </a:r>
            <a:b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</a:b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Можно разделить на 3 группы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: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/>
            </a:r>
            <a:b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</a:br>
            <a:endParaRPr lang="ru-RU" b="1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2140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Ассоциативная память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0814992" cy="4525963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Надо взять несколько пар картинок, чем-то связанных между собой. Например: цветная карточка и картинка такого же цвета, число и картинка с таким же количеством предметов, любые пары картинок, связанные между собой – школа и учитель, спортсмен и коньки… Вначале надо взять 5 пар и правильно положить, затем ребенок отворачивается или закрывает глаза, перемешиваем второй ряд, ребенку надо восстановить пары.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98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«Чего не хватает»</a:t>
            </a:r>
            <a:endParaRPr lang="ru-RU" b="1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0972800" cy="4637111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Тренировка зрительной памяти.</a:t>
            </a:r>
            <a:b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</a:b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Вам предварительно нужно заготовить две картинки: на первой – хорошо известный ребенку предмет, на второй – тот же предмет, но с несколькими отсутствующими деталями. Ребенку сперва надо показать первую картинку на 30 секунд, чтобы он все хорошенько рассмотрел и запомнил. Потом по второй картинке малыш должен назвать, что именно изменилось.</a:t>
            </a:r>
            <a:endParaRPr lang="ru-RU" b="1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35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Что еще способствует развитию памяти…</a:t>
            </a:r>
            <a:endParaRPr lang="ru-RU" sz="3600" b="1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1175032" cy="4853135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Правильное питание. Ежедневное меню стимулирует развитие памяти, если оно рационально и сбалансировано, а приемы пищи – часты и не слишком обильны. В рационе должны преобладать фрукты, овощи, крупы, сыры, орехи, бобовые, мясо птицы и жирная рыба. В зимний период ребенку необходимы поливитамины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.</a:t>
            </a:r>
            <a:endParaRPr lang="en-US" b="1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algn="just"/>
            <a:endParaRPr lang="ru-RU" b="1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algn="just"/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Оптимальный режим дня. Правильная организация режима дня является важным условием, обеспечивающим развитие памяти и повышение успеваемости ребенка. Дозированную умственную активность следует чередовать с часами отдыха и полноценного сна. Особое время необходимо уделять физическим нагрузкам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.</a:t>
            </a:r>
            <a:endParaRPr lang="en-US" b="1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algn="just"/>
            <a:endParaRPr lang="ru-RU" b="1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algn="just"/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Настольные игры и </a:t>
            </a:r>
            <a:r>
              <a:rPr lang="ru-RU" b="1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пазлы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. Хорошим способом, стимулирующим развитие памяти у детей, является игра в лото с изображениями мультипликационных персонажей, животных, фруктов, овощей и т. п., а также собирание </a:t>
            </a:r>
            <a:r>
              <a:rPr lang="ru-RU" b="1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пазлов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. Другой вариант – так называемые «</a:t>
            </a:r>
            <a:r>
              <a:rPr lang="ru-RU" b="1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ходилки</a:t>
            </a: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», где участникам нужно пройти по тропинке на нарисованном игровом поле, выбрасывая кубики (количество шагов соответствует количеству точек на грани кубика), преодолевая различные препятствия или выполняя задания.</a:t>
            </a:r>
          </a:p>
          <a:p>
            <a:pPr algn="just"/>
            <a:endParaRPr lang="ru-RU" b="1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03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2063552" y="1916832"/>
            <a:ext cx="828092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tabLst>
                <a:tab pos="5291138" algn="l"/>
              </a:tabLst>
              <a:defRPr/>
            </a:pPr>
            <a:r>
              <a:rPr lang="ru-RU" sz="8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anose="02040502050505030304" pitchFamily="18" charset="0"/>
              </a:rPr>
              <a:t>Благодарю за внимание!</a:t>
            </a:r>
            <a:endParaRPr lang="ru-RU" sz="80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Palatino Linotype" panose="02040502050505030304" pitchFamily="18" charset="0"/>
            </a:endParaRPr>
          </a:p>
        </p:txBody>
      </p:sp>
      <p:pic>
        <p:nvPicPr>
          <p:cNvPr id="49155" name="Picture 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4638" y="-531813"/>
            <a:ext cx="233362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88865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9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391" fill="hold"/>
                                        <p:tgtEl>
                                          <p:spTgt spid="491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155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55"/>
                </p:tgtEl>
              </p:cMediaNode>
            </p:audio>
          </p:childTnLst>
        </p:cTn>
      </p:par>
    </p:tnLst>
    <p:bldLst>
      <p:bldP spid="4915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352" y="116632"/>
            <a:ext cx="5184576" cy="3168352"/>
          </a:xfrm>
        </p:spPr>
        <p:txBody>
          <a:bodyPr>
            <a:normAutofit/>
          </a:bodyPr>
          <a:lstStyle/>
          <a:p>
            <a:pPr marL="571500" indent="-571500" algn="just">
              <a:buAutoNum type="romanUcPeriod"/>
            </a:pPr>
            <a:endParaRPr lang="ru-RU" sz="2000" b="1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marL="571500" indent="-571500" algn="ctr">
              <a:buAutoNum type="romanUcPeriod"/>
            </a:pPr>
            <a:r>
              <a:rPr lang="ru-RU" sz="2000" b="1" u="sng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«Что запоминаем»</a:t>
            </a:r>
          </a:p>
          <a:p>
            <a:pPr marL="571500" indent="-571500" algn="just">
              <a:buAutoNum type="arabicPeriod"/>
            </a:pPr>
            <a:r>
              <a:rPr lang="ru-RU" sz="2000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Образная: зрительная, слуховая, обонятельная, вкусовая, осязательная.</a:t>
            </a:r>
          </a:p>
          <a:p>
            <a:pPr marL="571500" indent="-571500" algn="just">
              <a:buAutoNum type="arabicPeriod"/>
            </a:pPr>
            <a:r>
              <a:rPr lang="ru-RU" sz="2000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Словесно-логическая: механическая, осмысленная.</a:t>
            </a:r>
          </a:p>
          <a:p>
            <a:pPr marL="571500" indent="-571500" algn="just">
              <a:buAutoNum type="arabicPeriod"/>
            </a:pPr>
            <a:r>
              <a:rPr lang="ru-RU" sz="2000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Двигательная.</a:t>
            </a:r>
            <a:endParaRPr lang="ru-RU" sz="2000" b="1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6456040" y="482003"/>
            <a:ext cx="5328592" cy="14401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000" b="1" u="sng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II</a:t>
            </a:r>
            <a:r>
              <a:rPr lang="ru-RU" sz="2000" b="1" u="sng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. «Как запоминаем»</a:t>
            </a:r>
          </a:p>
          <a:p>
            <a:pPr marL="514350" indent="-514350" algn="just">
              <a:buAutoNum type="arabicPeriod"/>
            </a:pPr>
            <a:r>
              <a:rPr lang="ru-RU" sz="2000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Произвольная память.</a:t>
            </a:r>
          </a:p>
          <a:p>
            <a:pPr marL="514350" indent="-514350" algn="just">
              <a:buAutoNum type="arabicPeriod"/>
            </a:pPr>
            <a:r>
              <a:rPr lang="ru-RU" sz="2000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Непроизвольная память.</a:t>
            </a:r>
          </a:p>
          <a:p>
            <a:pPr algn="just">
              <a:buNone/>
            </a:pPr>
            <a:endParaRPr lang="ru-RU" sz="2000" b="1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3647728" y="3789040"/>
            <a:ext cx="5342384" cy="16127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000" b="1" u="sng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III</a:t>
            </a:r>
            <a:r>
              <a:rPr lang="ru-RU" sz="2000" b="1" u="sng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. «Время, на которое запоминаем»</a:t>
            </a:r>
          </a:p>
          <a:p>
            <a:pPr marL="514350" indent="-514350" algn="just">
              <a:buAutoNum type="arabicPeriod"/>
            </a:pPr>
            <a:r>
              <a:rPr lang="ru-RU" sz="2000" b="1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Ультрокороткая</a:t>
            </a:r>
            <a:r>
              <a:rPr lang="ru-RU" sz="2000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память.</a:t>
            </a:r>
          </a:p>
          <a:p>
            <a:pPr marL="514350" indent="-514350" algn="just">
              <a:buAutoNum type="arabicPeriod"/>
            </a:pPr>
            <a:r>
              <a:rPr lang="ru-RU" sz="2000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Кратковременная память.</a:t>
            </a:r>
          </a:p>
          <a:p>
            <a:pPr marL="514350" indent="-514350" algn="just">
              <a:buAutoNum type="arabicPeriod"/>
            </a:pPr>
            <a:r>
              <a:rPr lang="ru-RU" sz="2000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Долговременная память.</a:t>
            </a:r>
          </a:p>
          <a:p>
            <a:pPr marL="514350" indent="-514350" algn="just">
              <a:buNone/>
            </a:pPr>
            <a:endParaRPr lang="ru-RU" sz="2000" b="1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marL="514350" indent="-514350" algn="just">
              <a:buAutoNum type="arabicPeriod"/>
            </a:pPr>
            <a:endParaRPr lang="ru-RU" sz="2000" b="1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265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Возрастные особенности</a:t>
            </a:r>
            <a:b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</a:b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1103024" cy="4525963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У детей процесс запоминания информации является механическим. То есть, сохранение в памяти ребенка материала (услышанного, увиденного, прощупанного), всех знаний о понятиях и предметах происходит без логического осмысления, без использования каких-либо специальных приемов для запоминания. Но так бывает только до тех пор, пока взрослые не научат малыша сознательно руководить своей памятью.</a:t>
            </a:r>
          </a:p>
          <a:p>
            <a:pPr algn="just">
              <a:buNone/>
            </a:pPr>
            <a:endParaRPr lang="ru-RU" b="1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24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95400" y="1052736"/>
            <a:ext cx="10814992" cy="4493095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В 3-4 года </a:t>
            </a:r>
            <a:r>
              <a:rPr lang="ru-RU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формируется словесная память у детей, закладываются основы логики. К 3 годам сохраняются первые припоминания детских впечатлений, т.е. первые воспоминания взрослого человека, связанные с детством. Параллельно двигательная память становится основой навыков, формируемых в последующие периоды: движения рук при использовании ложки, при умывании, </a:t>
            </a:r>
            <a:r>
              <a:rPr lang="ru-RU" dirty="0" err="1" smtClean="0">
                <a:solidFill>
                  <a:srgbClr val="0000CC"/>
                </a:solidFill>
                <a:latin typeface="Palatino Linotype" panose="02040502050505030304" pitchFamily="18" charset="0"/>
              </a:rPr>
              <a:t>зашнуровывании</a:t>
            </a:r>
            <a:r>
              <a:rPr lang="ru-RU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 ботинок или застегивании пуговиц, движения ногами при перешагивании через препятствия, беге, прыжках и т.д.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13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95400" y="1052736"/>
            <a:ext cx="11089232" cy="4896544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В 4-6 лет </a:t>
            </a:r>
            <a:r>
              <a:rPr lang="ru-RU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происходит замена механической памяти на смысловую. Разговорная речь способствует освоению навыков формирования целых словесных цепей и комплексов. Процесс запоминания изменяется. Память освобождается от опоры на восприятие. Постепенно формируется способность к воспроизведению (сначала непроизвольному, позже – произвольному) сохраненной информации. Дети осознанно пытаются управлять собственной памятью – самостоятельно запомнить и точнее воспроизвести удержанный материал.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51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79376" y="764704"/>
            <a:ext cx="11305256" cy="5112568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В 6-7 лет д</a:t>
            </a:r>
            <a:r>
              <a:rPr lang="ru-RU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ети способны оценивать возможности собственной памяти. Важную роль в этом играют личные воспоминания ребенка. За счет произвольного запоминания существенно изменяется структура памяти. Это проявляется в самостоятельной постановке ребенком определенной цели – запомнить/вспомнить. В процессе взросления увеличивается разнообразие и гибкость стратегий запоминания и воспроизведения информации. Благодаря накоплению большого практического опыта у детей повышается уверенность в себе, в собственных способностях.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65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3392" y="1484784"/>
            <a:ext cx="11017224" cy="273630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	Есть очень много хороших игр и упражнений для развития различных свойств памяти у дошкольников. Успех возможен, если такие занятия с ребенком будут у вас систематическими, и каждое занятие будет не похоже на предыдущее. Мы приведем несколько примеров игр и  упражнений.</a:t>
            </a:r>
            <a:endParaRPr lang="ru-RU" b="1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51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Что изменилось.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Положить перед ребенком 5-6 игрушек и попросить его запомнить игрушки и их расположение, затем пусть он отвернется или закроет глаза. Переставить или убрать 1-2 игрушки, ребенок должен отгадать. Затем поменяться местами. Со временем можно увеличить количество игрушек. Прочитать предложение, ребенок должен пересказать. Прочитать второе предложение и так же пересказать.</a:t>
            </a:r>
            <a:endParaRPr lang="ru-RU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1266" name="Picture 2" descr="D:\картинки\детки\igrushka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88087" y="1772816"/>
            <a:ext cx="5285785" cy="42484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719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618</TotalTime>
  <Words>1177</Words>
  <Application>Microsoft Office PowerPoint</Application>
  <PresentationFormat>Широкоэкранный</PresentationFormat>
  <Paragraphs>67</Paragraphs>
  <Slides>23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Palatino Linotype</vt:lpstr>
      <vt:lpstr>Times New Roman</vt:lpstr>
      <vt:lpstr>Тема Office</vt:lpstr>
      <vt:lpstr>Презентация PowerPoint</vt:lpstr>
      <vt:lpstr>Виды памяти Можно разделить на 3 группы: </vt:lpstr>
      <vt:lpstr>Презентация PowerPoint</vt:lpstr>
      <vt:lpstr>Возрастные особенности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изменилось.</vt:lpstr>
      <vt:lpstr>«Снежный ком»</vt:lpstr>
      <vt:lpstr>Визуализация</vt:lpstr>
      <vt:lpstr>«Ящик»</vt:lpstr>
      <vt:lpstr>«Узнай предмет»</vt:lpstr>
      <vt:lpstr>«Чудесный мешочек»</vt:lpstr>
      <vt:lpstr>«Делай, как я»</vt:lpstr>
      <vt:lpstr>«Чудесные слова»</vt:lpstr>
      <vt:lpstr>«Магазин»</vt:lpstr>
      <vt:lpstr>«Нарисуй фигуру»</vt:lpstr>
      <vt:lpstr>«Кто знает больше»</vt:lpstr>
      <vt:lpstr>Ассоциативная память</vt:lpstr>
      <vt:lpstr>«Чего не хватает»</vt:lpstr>
      <vt:lpstr>Что еще способствует развитию памяти…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Angel</dc:creator>
  <cp:lastModifiedBy>user</cp:lastModifiedBy>
  <cp:revision>87</cp:revision>
  <dcterms:created xsi:type="dcterms:W3CDTF">2019-03-13T16:44:10Z</dcterms:created>
  <dcterms:modified xsi:type="dcterms:W3CDTF">2022-05-01T13:46:07Z</dcterms:modified>
</cp:coreProperties>
</file>