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6" r:id="rId3"/>
    <p:sldId id="267" r:id="rId4"/>
    <p:sldId id="268" r:id="rId5"/>
    <p:sldId id="269" r:id="rId6"/>
    <p:sldId id="270" r:id="rId7"/>
    <p:sldId id="257" r:id="rId8"/>
    <p:sldId id="259" r:id="rId9"/>
    <p:sldId id="272" r:id="rId10"/>
    <p:sldId id="260" r:id="rId11"/>
    <p:sldId id="261" r:id="rId12"/>
    <p:sldId id="262" r:id="rId13"/>
    <p:sldId id="263" r:id="rId14"/>
    <p:sldId id="264" r:id="rId15"/>
    <p:sldId id="258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44EC1-52BC-42C3-8AB3-47ECD20B6CD1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EECF8-B9DC-46A9-A2C0-ED3060D35E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193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DEECF8-B9DC-46A9-A2C0-ED3060D35EA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400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5736" y="188640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ru-RU" sz="9600" b="1" i="1" kern="0" dirty="0">
                <a:ln w="12700">
                  <a:solidFill>
                    <a:srgbClr val="44546A">
                      <a:lumMod val="75000"/>
                    </a:srgbClr>
                  </a:solidFill>
                  <a:prstDash val="solid"/>
                </a:ln>
                <a:solidFill>
                  <a:srgbClr val="CCCC00"/>
                </a:solidFill>
                <a:latin typeface="Times New Roman" panose="02020603050405020304" pitchFamily="18" charset="0"/>
                <a:ea typeface="+mj-ea"/>
                <a:cs typeface="+mj-cs"/>
              </a:rPr>
              <a:t>Step</a:t>
            </a:r>
            <a:r>
              <a:rPr lang="ru-RU" altLang="ru-RU" sz="9600" b="1" i="1" kern="0" dirty="0" smtClean="0">
                <a:ln w="12700">
                  <a:solidFill>
                    <a:srgbClr val="44546A">
                      <a:lumMod val="75000"/>
                    </a:srgbClr>
                  </a:solidFill>
                  <a:prstDash val="solid"/>
                </a:ln>
                <a:solidFill>
                  <a:srgbClr val="CCCC00"/>
                </a:solidFill>
                <a:latin typeface="Times New Roman" panose="02020603050405020304" pitchFamily="18" charset="0"/>
                <a:ea typeface="+mj-ea"/>
                <a:cs typeface="+mj-cs"/>
              </a:rPr>
              <a:t>2</a:t>
            </a:r>
            <a:r>
              <a:rPr lang="en-US" altLang="ru-RU" sz="9600" b="1" i="1" kern="0" smtClean="0">
                <a:ln w="12700">
                  <a:solidFill>
                    <a:srgbClr val="44546A">
                      <a:lumMod val="75000"/>
                    </a:srgbClr>
                  </a:solidFill>
                  <a:prstDash val="solid"/>
                </a:ln>
                <a:solidFill>
                  <a:srgbClr val="CCCC00"/>
                </a:solidFill>
                <a:latin typeface="Times New Roman" panose="02020603050405020304" pitchFamily="18" charset="0"/>
                <a:ea typeface="+mj-ea"/>
                <a:cs typeface="+mj-cs"/>
              </a:rPr>
              <a:t>7</a:t>
            </a:r>
            <a:endParaRPr lang="ru-RU" sz="48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51720" y="2348880"/>
            <a:ext cx="6624736" cy="216024"/>
          </a:xfrm>
          <a:prstGeom prst="roundRect">
            <a:avLst/>
          </a:prstGeom>
          <a:ln w="9525"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21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16632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Составь рифмовку, используя слова в рамке</a:t>
            </a:r>
            <a:endParaRPr lang="ru-RU" sz="28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611560" y="980728"/>
            <a:ext cx="7758099" cy="5544616"/>
          </a:xfrm>
          <a:prstGeom prst="snipRoundRect">
            <a:avLst>
              <a:gd name="adj1" fmla="val 10859"/>
              <a:gd name="adj2" fmla="val 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dirty="0" smtClean="0">
              <a:solidFill>
                <a:schemeClr val="accent6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What is it?        It’s a big book.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What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 it?       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It’s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little…….</a:t>
            </a:r>
          </a:p>
          <a:p>
            <a:pPr lvl="0">
              <a:lnSpc>
                <a:spcPct val="150000"/>
              </a:lnSpc>
            </a:pP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What is it?       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It’s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red star.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What is it?       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It’s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good…..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What is it?       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It’s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green…..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What is it?       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It’s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black floor.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1124744"/>
            <a:ext cx="44644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c</a:t>
            </a:r>
            <a:r>
              <a:rPr lang="en-US" sz="4000" dirty="0" smtClean="0"/>
              <a:t>ar, door, hook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9353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247" y="188640"/>
            <a:ext cx="81901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Выбери </a:t>
            </a:r>
            <a:r>
              <a:rPr lang="en-US" sz="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What</a:t>
            </a:r>
            <a:r>
              <a:rPr 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или </a:t>
            </a:r>
            <a:r>
              <a:rPr lang="en-US" sz="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Who</a:t>
            </a:r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 и закончи </a:t>
            </a:r>
            <a:r>
              <a:rPr lang="ru-RU" sz="2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вопр</a:t>
            </a:r>
            <a:r>
              <a:rPr 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o</a:t>
            </a:r>
            <a:r>
              <a:rPr lang="ru-RU" sz="2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сы</a:t>
            </a:r>
            <a:endParaRPr lang="ru-RU" sz="28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642247" y="1196752"/>
            <a:ext cx="7758099" cy="5544616"/>
          </a:xfrm>
          <a:prstGeom prst="snipRoundRect">
            <a:avLst>
              <a:gd name="adj1" fmla="val 10859"/>
              <a:gd name="adj2" fmla="val 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1)_______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 it? – It is a horse.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1)_______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 it? – It is a door.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1)_______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 it? – It is Barney Scott.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1)_______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 it? – It is Queen Anne.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)_______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 it? – It is a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little funny chimp.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1)_______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 it? – It is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street.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1)_______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 it? – It is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Sally Clark.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1)_______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 it? – It is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Charley Sheen.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29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2" y="0"/>
            <a:ext cx="81901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Скажи, где тролль ошибся, отвечая на вопросы эльфа. Исправь его.</a:t>
            </a:r>
            <a:endParaRPr lang="ru-RU" sz="28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179512" y="954106"/>
            <a:ext cx="8216191" cy="5571237"/>
          </a:xfrm>
          <a:prstGeom prst="snipRoundRect">
            <a:avLst>
              <a:gd name="adj1" fmla="val 10859"/>
              <a:gd name="adj2" fmla="val 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000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</a:t>
            </a:r>
            <a:r>
              <a:rPr lang="ru-RU" sz="2000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Образец</a:t>
            </a:r>
            <a:r>
              <a:rPr lang="en-US" sz="2000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Is it a bench?-Yes, it is. </a:t>
            </a:r>
          </a:p>
          <a:p>
            <a:pPr>
              <a:lnSpc>
                <a:spcPct val="150000"/>
              </a:lnSpc>
            </a:pPr>
            <a:r>
              <a:rPr lang="en-US" sz="2000" b="1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No, it isn’t . It is a shelf.</a:t>
            </a:r>
          </a:p>
          <a:p>
            <a:pPr>
              <a:lnSpc>
                <a:spcPct val="150000"/>
              </a:lnSpc>
            </a:pPr>
            <a:r>
              <a:rPr lang="en-US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1)Is it a chimp? –No, it isn’t.</a:t>
            </a:r>
          </a:p>
          <a:p>
            <a:pPr marL="457200" indent="-457200">
              <a:lnSpc>
                <a:spcPct val="150000"/>
              </a:lnSpc>
              <a:buAutoNum type="arabicParenR"/>
            </a:pPr>
            <a:endParaRPr lang="en-US" sz="3200" i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2) Is it a queen? - Yes, it is.</a:t>
            </a:r>
          </a:p>
          <a:p>
            <a:endParaRPr lang="en-US" sz="3200" i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3200" i="1" dirty="0" smtClean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3) Is it a quilt? – No, it isn’t.</a:t>
            </a:r>
            <a:endParaRPr lang="ru-RU" sz="3200" i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42366"/>
            <a:ext cx="2699792" cy="22941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940633"/>
            <a:ext cx="2699792" cy="19292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614115"/>
            <a:ext cx="2699792" cy="2228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87590"/>
            <a:ext cx="1578544" cy="114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68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192260" y="188640"/>
            <a:ext cx="8700220" cy="6336704"/>
          </a:xfrm>
          <a:prstGeom prst="snipRoundRect">
            <a:avLst>
              <a:gd name="adj1" fmla="val 10859"/>
              <a:gd name="adj2" fmla="val 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r>
              <a:rPr lang="en-US" sz="3200" i="1" dirty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1)Is it </a:t>
            </a:r>
            <a:r>
              <a:rPr lang="en-US" sz="32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star? - Yes, it is.</a:t>
            </a:r>
            <a:endParaRPr lang="en-US" sz="3200" i="1" dirty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lvl="0" indent="-457200">
              <a:lnSpc>
                <a:spcPct val="150000"/>
              </a:lnSpc>
              <a:buFontTx/>
              <a:buAutoNum type="arabicParenR"/>
            </a:pPr>
            <a:endParaRPr lang="en-US" sz="3200" i="1" dirty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/>
            <a:endParaRPr lang="en-US" sz="3200" i="1" dirty="0" smtClean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/>
            <a:r>
              <a:rPr lang="en-US" sz="32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2)Is </a:t>
            </a:r>
            <a:r>
              <a:rPr lang="en-US" sz="3200" i="1" dirty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 a </a:t>
            </a:r>
            <a:r>
              <a:rPr lang="en-US" sz="32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car? </a:t>
            </a:r>
            <a:r>
              <a:rPr lang="en-US" sz="3200" i="1" dirty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en-US" sz="32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Yes, it </a:t>
            </a:r>
            <a:r>
              <a:rPr lang="en-US" sz="3200" i="1" dirty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is.</a:t>
            </a:r>
          </a:p>
          <a:p>
            <a:pPr lvl="0"/>
            <a:endParaRPr lang="en-US" sz="3200" i="1" dirty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/>
            <a:endParaRPr lang="en-US" sz="3200" i="1" dirty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/>
            <a:r>
              <a:rPr lang="en-US" sz="32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3)Is </a:t>
            </a:r>
            <a:r>
              <a:rPr lang="en-US" sz="3200" i="1" dirty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 a </a:t>
            </a:r>
            <a:r>
              <a:rPr lang="en-US" sz="32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horse? –Yes, it is.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88640"/>
            <a:ext cx="2670449" cy="2152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129" y="2513012"/>
            <a:ext cx="2108448" cy="2095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711" y="4608512"/>
            <a:ext cx="2704847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79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755576" y="260648"/>
            <a:ext cx="7758099" cy="1512168"/>
          </a:xfrm>
          <a:prstGeom prst="snipRoundRect">
            <a:avLst>
              <a:gd name="adj1" fmla="val 10859"/>
              <a:gd name="adj2" fmla="val 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altLang="ru-RU" sz="32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Домашнее задание</a:t>
            </a:r>
            <a:r>
              <a:rPr lang="en-US" altLang="ru-RU" sz="3200" b="1" i="1" dirty="0">
                <a:solidFill>
                  <a:srgbClr val="CC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:</a:t>
            </a:r>
            <a:r>
              <a:rPr lang="en-US" altLang="ru-RU" sz="3200" b="1" i="1">
                <a:solidFill>
                  <a:srgbClr val="CC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/>
            </a:r>
            <a:br>
              <a:rPr lang="en-US" altLang="ru-RU" sz="3200" b="1" i="1">
                <a:solidFill>
                  <a:srgbClr val="CC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</a:br>
            <a:endParaRPr lang="ru-RU" sz="3200" dirty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348880"/>
            <a:ext cx="3168352" cy="41764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3928" y="2690336"/>
            <a:ext cx="504056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Good bye! See you!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7020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000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637604" y="980728"/>
            <a:ext cx="7758099" cy="5544616"/>
          </a:xfrm>
          <a:prstGeom prst="snipRoundRect">
            <a:avLst>
              <a:gd name="adj1" fmla="val 10859"/>
              <a:gd name="adj2" fmla="val 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 smtClean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709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284" y="188640"/>
            <a:ext cx="8229600" cy="2520280"/>
          </a:xfrm>
        </p:spPr>
        <p:txBody>
          <a:bodyPr>
            <a:noAutofit/>
          </a:bodyPr>
          <a:lstStyle/>
          <a:p>
            <a:r>
              <a:rPr lang="en-US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Good morning, good morning,</a:t>
            </a:r>
            <a:br>
              <a:rPr lang="en-US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good morning to you </a:t>
            </a:r>
            <a:br>
              <a:rPr lang="en-US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good morning, good morning,</a:t>
            </a:r>
            <a:br>
              <a:rPr lang="en-US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 am glad to see you.</a:t>
            </a:r>
            <a:br>
              <a:rPr lang="en-US" alt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80928"/>
            <a:ext cx="5146675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493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3635896" y="404664"/>
            <a:ext cx="5256585" cy="6048672"/>
          </a:xfrm>
          <a:prstGeom prst="snipRoundRect">
            <a:avLst>
              <a:gd name="adj1" fmla="val 10859"/>
              <a:gd name="adj2" fmla="val 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 smtClean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4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Queen Liz is not sad, Queen </a:t>
            </a:r>
            <a:r>
              <a:rPr lang="en-US" sz="24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Liz </a:t>
            </a:r>
            <a:r>
              <a:rPr lang="en-US" sz="24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is…</a:t>
            </a:r>
          </a:p>
          <a:p>
            <a:endParaRPr lang="en-US" sz="24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b="1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b="1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4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 is not a bad car, it is a…</a:t>
            </a:r>
          </a:p>
          <a:p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01008"/>
            <a:ext cx="3384376" cy="324036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028" name="Picture 4" descr="http://im1-tub-ru.yandex.net/i?id=8e989832e6784db0aade6d7a976b142b-142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3384376" cy="3207965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7611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4427983" y="980728"/>
            <a:ext cx="4464496" cy="5544616"/>
          </a:xfrm>
          <a:prstGeom prst="snipRoundRect">
            <a:avLst>
              <a:gd name="adj1" fmla="val 10859"/>
              <a:gd name="adj2" fmla="val 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 smtClean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8" y="91771"/>
            <a:ext cx="4193910" cy="3168352"/>
          </a:xfrm>
          <a:prstGeom prst="rect">
            <a:avLst/>
          </a:prstGeom>
          <a:ln w="38100">
            <a:solidFill>
              <a:srgbClr val="000000"/>
            </a:solidFill>
          </a:ln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44008" y="1891971"/>
            <a:ext cx="4248471" cy="3722129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tx2"/>
                </a:solidFill>
              </a:rPr>
              <a:t>It is not a wood, it is a</a:t>
            </a:r>
            <a:r>
              <a:rPr lang="en-US" dirty="0" smtClean="0">
                <a:solidFill>
                  <a:schemeClr val="tx2"/>
                </a:solidFill>
              </a:rPr>
              <a:t>….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b="1" dirty="0" smtClean="0">
                <a:solidFill>
                  <a:schemeClr val="tx2"/>
                </a:solidFill>
              </a:rPr>
              <a:t>It is not a cock, it is a……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8" y="3356992"/>
            <a:ext cx="4193910" cy="3312368"/>
          </a:xfrm>
          <a:prstGeom prst="rect">
            <a:avLst/>
          </a:prstGeom>
          <a:ln w="381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76219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3635896" y="692696"/>
            <a:ext cx="5400600" cy="4176464"/>
          </a:xfrm>
          <a:prstGeom prst="snipRoundRect">
            <a:avLst>
              <a:gd name="adj1" fmla="val 10859"/>
              <a:gd name="adj2" fmla="val 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 smtClean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4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 is not a bee, it is an….</a:t>
            </a:r>
          </a:p>
          <a:p>
            <a:endParaRPr lang="en-US" sz="24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b="1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b="1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b="1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4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 is not a green sock, it is a……..</a:t>
            </a:r>
            <a:endParaRPr lang="ru-RU" sz="24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3441254" cy="3168352"/>
          </a:xfrm>
          <a:prstGeom prst="rect">
            <a:avLst/>
          </a:prstGeom>
          <a:ln w="3175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429000"/>
            <a:ext cx="3441254" cy="3312368"/>
          </a:xfrm>
          <a:prstGeom prst="rect">
            <a:avLst/>
          </a:prstGeom>
          <a:ln w="381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01608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4355976" y="872717"/>
            <a:ext cx="4111735" cy="5544616"/>
          </a:xfrm>
          <a:prstGeom prst="snipRoundRect">
            <a:avLst>
              <a:gd name="adj1" fmla="val 10859"/>
              <a:gd name="adj2" fmla="val 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 smtClean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4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  is not sheep Polly, it is sheep ….</a:t>
            </a:r>
          </a:p>
          <a:p>
            <a:endParaRPr lang="en-US" sz="24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4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 is not a little tree, it is a…..</a:t>
            </a:r>
            <a:endParaRPr lang="ru-RU" sz="24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4625"/>
            <a:ext cx="3816424" cy="3600400"/>
          </a:xfrm>
          <a:prstGeom prst="rect">
            <a:avLst/>
          </a:prstGeom>
          <a:solidFill>
            <a:schemeClr val="lt1"/>
          </a:solidFill>
          <a:ln w="38100">
            <a:solidFill>
              <a:srgbClr val="000000"/>
            </a:solidFill>
          </a:ln>
        </p:spPr>
      </p:pic>
      <p:sp>
        <p:nvSpPr>
          <p:cNvPr id="3" name="Овал 2"/>
          <p:cNvSpPr/>
          <p:nvPr/>
        </p:nvSpPr>
        <p:spPr>
          <a:xfrm>
            <a:off x="235022" y="1295817"/>
            <a:ext cx="1800200" cy="7438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Dolly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789040"/>
            <a:ext cx="3816424" cy="2952328"/>
          </a:xfrm>
          <a:prstGeom prst="rect">
            <a:avLst/>
          </a:prstGeom>
          <a:ln w="381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33832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7299" y="260648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Найди в каждой строчке лишнее слово</a:t>
            </a:r>
            <a:endParaRPr lang="ru-RU" sz="32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683568" y="980728"/>
            <a:ext cx="7758099" cy="4968552"/>
          </a:xfrm>
          <a:prstGeom prst="snipRoundRect">
            <a:avLst>
              <a:gd name="adj1" fmla="val 10859"/>
              <a:gd name="adj2" fmla="val 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dirty="0" smtClean="0">
              <a:solidFill>
                <a:schemeClr val="accent6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3600" dirty="0">
              <a:solidFill>
                <a:schemeClr val="accent6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3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1)</a:t>
            </a:r>
            <a:r>
              <a:rPr lang="en-US" sz="3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good, happy, lorry, funny</a:t>
            </a:r>
          </a:p>
          <a:p>
            <a:r>
              <a:rPr lang="en-US" sz="3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2)horse, sheep, bee, bench</a:t>
            </a:r>
          </a:p>
          <a:p>
            <a:r>
              <a:rPr lang="en-US" sz="3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3)hill, wood, book, park</a:t>
            </a:r>
          </a:p>
          <a:p>
            <a:r>
              <a:rPr lang="en-US" sz="3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4)green, sad, red, black</a:t>
            </a:r>
          </a:p>
          <a:p>
            <a:r>
              <a:rPr lang="en-US" sz="3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5)street, car, van, lorry</a:t>
            </a:r>
          </a:p>
          <a:p>
            <a:r>
              <a:rPr lang="en-US" sz="3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6)box, book, black, dog</a:t>
            </a: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78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7299" y="260648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Прочитай слова</a:t>
            </a:r>
            <a:endParaRPr lang="ru-RU" sz="32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683568" y="980728"/>
            <a:ext cx="7758099" cy="5544616"/>
          </a:xfrm>
          <a:prstGeom prst="snipRoundRect">
            <a:avLst>
              <a:gd name="adj1" fmla="val 10859"/>
              <a:gd name="adj2" fmla="val 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dirty="0" smtClean="0">
              <a:solidFill>
                <a:schemeClr val="accent6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3600" dirty="0">
              <a:solidFill>
                <a:schemeClr val="accent6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[ kw ] 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qu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een, 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qu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ilt</a:t>
            </a:r>
          </a:p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[ a:] st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ar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, p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ar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k, c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ar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, f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ar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m</a:t>
            </a:r>
          </a:p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[ ɔ:]  p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or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t, h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or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se, flo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or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, do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or</a:t>
            </a:r>
          </a:p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[ </a:t>
            </a:r>
            <a:r>
              <a:rPr lang="en-US" sz="3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tʃ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 ] 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ch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erry, 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ch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ick, 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ch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imp, ma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tch</a:t>
            </a:r>
          </a:p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[ k ] clo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ck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, du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ck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, so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ck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, co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ck</a:t>
            </a:r>
          </a:p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[∫ ] 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sh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op, fi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sh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, di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sh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, 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sh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elf</a:t>
            </a:r>
          </a:p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[ᴜ ] g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oo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d, w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oo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d, c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oo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k, b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oo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k</a:t>
            </a:r>
          </a:p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[</a:t>
            </a:r>
            <a:r>
              <a:rPr lang="en-US" sz="3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i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: ] gr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ee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n, s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ee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, b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ee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, sh</a:t>
            </a:r>
            <a:r>
              <a:rPr lang="en-US" sz="36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ee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itchFamily="34" charset="0"/>
                <a:cs typeface="Verdana" pitchFamily="34" charset="0"/>
              </a:rPr>
              <a:t>p</a:t>
            </a:r>
          </a:p>
          <a:p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56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21704" y="5013176"/>
            <a:ext cx="8859154" cy="1844824"/>
          </a:xfrm>
          <a:prstGeom prst="snipRoundRect">
            <a:avLst>
              <a:gd name="adj1" fmla="val 10859"/>
              <a:gd name="adj2" fmla="val 48208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 smtClean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 is a farm. It is a big farm. I can see a red horse and a black sheep. I can see a cat and a dog. I can see a cock and a chick. I can see a green tree and a bench.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can see a car and a van.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24" t="69571" r="9375" b="8753"/>
          <a:stretch/>
        </p:blipFill>
        <p:spPr>
          <a:xfrm>
            <a:off x="21704" y="846830"/>
            <a:ext cx="8859154" cy="4526386"/>
          </a:xfrm>
          <a:prstGeom prst="rect">
            <a:avLst/>
          </a:prstGeom>
          <a:solidFill>
            <a:schemeClr val="lt1"/>
          </a:solidFill>
          <a:ln w="38100">
            <a:solidFill>
              <a:schemeClr val="tx1"/>
            </a:solidFill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1"/>
            <a:ext cx="8278688" cy="83671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Прочитай текст. Послушай, что говорит о ферме господин Кларк. О чем он забыл сказать?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84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578</Words>
  <Application>Microsoft Office PowerPoint</Application>
  <PresentationFormat>Экран (4:3)</PresentationFormat>
  <Paragraphs>100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Good morning, good morning, good morning to you  good morning, good morning, I am glad to see you.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Прочитай текст. Послушай, что говорит о ферме господин Кларк. О чем он забыл сказать?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Viktoria</cp:lastModifiedBy>
  <cp:revision>22</cp:revision>
  <dcterms:created xsi:type="dcterms:W3CDTF">2012-08-01T05:50:11Z</dcterms:created>
  <dcterms:modified xsi:type="dcterms:W3CDTF">2022-01-26T13:42:57Z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95092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