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60" r:id="rId3"/>
    <p:sldId id="285" r:id="rId4"/>
    <p:sldId id="263" r:id="rId5"/>
    <p:sldId id="286" r:id="rId6"/>
    <p:sldId id="266" r:id="rId7"/>
    <p:sldId id="268" r:id="rId8"/>
    <p:sldId id="287" r:id="rId9"/>
    <p:sldId id="289" r:id="rId10"/>
    <p:sldId id="290" r:id="rId11"/>
    <p:sldId id="277" r:id="rId12"/>
    <p:sldId id="29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 snapToGrid="0">
      <p:cViewPr>
        <p:scale>
          <a:sx n="81" d="100"/>
          <a:sy n="81" d="100"/>
        </p:scale>
        <p:origin x="-30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012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022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9278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5478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3184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5540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1362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37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975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139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073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478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196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237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489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8FBF-4D5A-43AA-8214-B7E7F5A64F1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60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38FBF-4D5A-43AA-8214-B7E7F5A64F1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C89D087-949F-4930-BEDB-C2CD4FE93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702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Тестовая часть </a:t>
            </a:r>
            <a:br>
              <a:rPr lang="ru-RU" dirty="0" smtClean="0"/>
            </a:br>
            <a:r>
              <a:rPr lang="ru-RU" dirty="0" smtClean="0"/>
              <a:t>ОГЭ по русскому языку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118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569" y="316523"/>
            <a:ext cx="10093570" cy="66821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Задание 7: анализ средств выразительности.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9968" y="1101969"/>
            <a:ext cx="10175631" cy="5486400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15000"/>
              </a:lnSpc>
              <a:buNone/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Укажите варианты ответов, в которых средством выразительности речи является </a:t>
            </a:r>
            <a:r>
              <a:rPr lang="ru-RU" sz="28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олицетворение</a:t>
            </a: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4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514350" lvl="0" indent="-514350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Пластинки слушали, играли моей железной дорогой, болтали о том о сём, но ни о чём серьёзном.</a:t>
            </a:r>
            <a:endParaRPr lang="ru-RU" sz="24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514350" lvl="0" indent="-514350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 ещё ребята любили, когда я пускал с балкона бумажных голубей.</a:t>
            </a:r>
            <a:endParaRPr lang="ru-RU" sz="24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514350" lvl="0" indent="-514350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Иногда ветер подымал их на приличную высоту и, думая о чём-то своём, уносил со двора.</a:t>
            </a:r>
            <a:endParaRPr lang="ru-RU" sz="24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514350" lvl="0" indent="-514350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Я пустил голубка с балкона, и ветер схватил и унёс его за тополя.</a:t>
            </a:r>
            <a:endParaRPr lang="ru-RU" sz="24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</a:rPr>
              <a:t>И я подумал: вот найдёт кто-нибудь, догадается, придёт ко мне...</a:t>
            </a:r>
            <a:endParaRPr lang="ru-RU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548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3888" y="175846"/>
            <a:ext cx="8596668" cy="715108"/>
          </a:xfrm>
        </p:spPr>
        <p:txBody>
          <a:bodyPr/>
          <a:lstStyle/>
          <a:p>
            <a:pPr algn="ctr"/>
            <a:r>
              <a:rPr lang="ru-RU" b="1" dirty="0" smtClean="0"/>
              <a:t>Задание 8: лексический анализ.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937845"/>
            <a:ext cx="11049000" cy="6260123"/>
          </a:xfrm>
        </p:spPr>
        <p:txBody>
          <a:bodyPr>
            <a:normAutofit fontScale="77500" lnSpcReduction="20000"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Замените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книжное слово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«ОТРЕЧЬСЯ»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 предложении 8 стилистически нейтральным 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синонимом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Напишите этот синоним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Найдите в тексте синоним к слову СВОЕНРАВНОГО (предложение 2).Выпишите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(2)Я оставил своенравного медвежонка у себя в комнате. (3)Он свернулся клубочком на ковре и сейчас же заснул.(4)Убедившись, что он успокоился, я загасил лампу и тоже приготовился спать. (5)Не прошло четверти часа, как я стал засыпать, но в самый интересный момент мой сон был нарушен: медвежонок пристроился к двери в столовую и упорно хотел её отворить. (6)Я оттащил его раз и уложил на старое место. (7)Не прошло получаса, как повторилась та же история. (8)Пришлось вставать и укладывать упрямого зверя во второй раз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Найдите в тексте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устаревшее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слово. Замените его нейтральным синонимом. Напишите этот синоним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0000"/>
                </a:solidFill>
                <a:latin typeface="Roboto"/>
              </a:rPr>
              <a:t>(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Течения связывают между собой самые отдалённые части Мирового океана. (2) Потерпевшие кораблекрушение моряки, уповая на волю морских течений, бросали в море запечатанную бутылку с призывом о помощи. (3) История мореплаваний знает немало случаев, когда помощь приходила, правда, иногда спустя годы. (4) Доверяли мореплаватели морским течениям и другие сообщения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09056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0103" y="0"/>
            <a:ext cx="8596668" cy="715108"/>
          </a:xfrm>
        </p:spPr>
        <p:txBody>
          <a:bodyPr/>
          <a:lstStyle/>
          <a:p>
            <a:pPr algn="ctr"/>
            <a:r>
              <a:rPr lang="ru-RU" b="1" dirty="0" smtClean="0"/>
              <a:t>Задание 8: лексический анализ.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631" y="597877"/>
            <a:ext cx="11049000" cy="6260123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4.</a:t>
            </a:r>
            <a:r>
              <a:rPr lang="ru-RU" sz="2000" dirty="0">
                <a:solidFill>
                  <a:srgbClr val="000000"/>
                </a:solidFill>
                <a:latin typeface="Roboto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в тексте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антонимы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Выпишите эти антонимы. </a:t>
            </a: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1)Признаться сказать, я был печален из-за того, что взял медвежонка, и очень обрадовался, когда нашёлся знакомый, который его взял. -(2)Помилуйте, какой милый зверь! - восхищался он. - (3)Дети будут рады.(4)Для них это настоящий праздник. (5)Право, какой милый. - (6)Да, милый… - соглашался я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предложениях 22–27 найдите 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разговорное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слово. Выпишите это слово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22)Я оглянулся: он сидел через проход позади меня, и у него были холодные, пустые глаза.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(23)Ты чего это? (24)Не стоит из-за этого дуться, ну покричит и забудет.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(25)Он молчал и глядел мимо меня. (26)Какое ему дело до Елены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Францевны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он и думать о ней забыл. (27)Его предал друг. (28)Спокойно, обыденно и публично, средь бела дня, ради грошовой выгоды предал человек, за которого он, не раздумывая, пошёл бы в огонь и в воду.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ru-RU" sz="2000" dirty="0">
                <a:solidFill>
                  <a:srgbClr val="535353"/>
                </a:solidFill>
                <a:latin typeface="Arial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предложениях 15–17 найдите 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фразеологизм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со значением «от одного к другому». 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535353"/>
                </a:solidFill>
                <a:latin typeface="Arial"/>
              </a:rPr>
              <a:t> </a:t>
            </a:r>
            <a:endParaRPr lang="ru-RU" sz="2000" dirty="0" smtClean="0">
              <a:solidFill>
                <a:srgbClr val="535353"/>
              </a:solidFill>
              <a:latin typeface="Arial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15)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стоически принял свою дозу, открыл портфель, достал платок, чтобы стереть кровь, и тут из портфеля высунулся котёнок. (16)Котёнка отобрали и стали перекидывать из рук в руки. (17)Появившийся в этот момент Илья – самый высокий в классе! – поймал котёнка над головами волейболистов, и прозвеневший звонок прервал это интересное занятие.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75966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3888" y="0"/>
            <a:ext cx="8596668" cy="762000"/>
          </a:xfrm>
        </p:spPr>
        <p:txBody>
          <a:bodyPr/>
          <a:lstStyle/>
          <a:p>
            <a:pPr algn="ctr"/>
            <a:r>
              <a:rPr lang="ru-RU" b="1" dirty="0" smtClean="0"/>
              <a:t>Задание 2: синтаксический анализ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8585" y="656491"/>
            <a:ext cx="10445261" cy="5990493"/>
          </a:xfrm>
        </p:spPr>
        <p:txBody>
          <a:bodyPr>
            <a:normAutofit fontScale="62500" lnSpcReduction="20000"/>
          </a:bodyPr>
          <a:lstStyle/>
          <a:p>
            <a:r>
              <a:rPr lang="ru-RU" sz="2000" dirty="0" smtClean="0"/>
              <a:t>Прочитайте текст.</a:t>
            </a:r>
          </a:p>
          <a:p>
            <a:pPr>
              <a:lnSpc>
                <a:spcPct val="115000"/>
              </a:lnSpc>
            </a:pP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(1)Общепринятое положение о единых для человека и животных закономерностях эволюции мозга позволяет считать, что эмоции сформировались задолго до появления человека. (2)Именно с таких позиций рассмотрел эмоции Ч. Дарвин, его исследования были систематизированы в работе «Выражение эмоций у человека и животных». (3)Учёным был приведён большой материал по сравнительному анализу мимики, жестов, голосовых и вегетативных реакций при аффективных состояниях человека и у представителей разных отрядов млекопитающих. (4)Выразительные движения Ч. Дарвин рассматривал как сформировавшиеся в процессе естественного отбора приспособительные реакции, существенные для общения с особями своего или других биологических видов. (5)Именно эти исследования привели Дарвина к убеждению, что многие чувства человека, проявляющиеся в мимике и жестах, – результат эволюционного процесса</a:t>
            </a: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>
              <a:lnSpc>
                <a:spcPct val="115000"/>
              </a:lnSpc>
            </a:pPr>
            <a:r>
              <a:rPr lang="ru-RU" sz="3100" i="1" u="sng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Укажите </a:t>
            </a:r>
            <a:r>
              <a:rPr lang="ru-RU" sz="3100" i="1" u="sng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верные варианты ответов. Запишите номера ответов.</a:t>
            </a:r>
          </a:p>
          <a:p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1) Предложение 1 </a:t>
            </a:r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сложноподчиненное с придаточным изъяснительным.</a:t>
            </a: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2) В предложении 2 </a:t>
            </a:r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одна из грамматическая основа  одной из частей – </a:t>
            </a:r>
            <a:r>
              <a:rPr lang="ru-RU" sz="3100" b="1" i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исследования были</a:t>
            </a: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3) Предложение 3 </a:t>
            </a:r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простое осложнено однородными членами.</a:t>
            </a: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4) Предложение 4 </a:t>
            </a:r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сложное, состоит из 2-х грамматических основ.</a:t>
            </a: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5) </a:t>
            </a:r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Одна из частей предложения </a:t>
            </a: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5 </a:t>
            </a:r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осложнена причастным оборотом.</a:t>
            </a:r>
            <a:endParaRPr lang="ru-RU" sz="3100" dirty="0"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15773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3888" y="0"/>
            <a:ext cx="8596668" cy="762000"/>
          </a:xfrm>
        </p:spPr>
        <p:txBody>
          <a:bodyPr/>
          <a:lstStyle/>
          <a:p>
            <a:pPr algn="ctr"/>
            <a:r>
              <a:rPr lang="ru-RU" b="1" dirty="0" smtClean="0"/>
              <a:t>Задание 2: синтаксический анализ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5139" y="398585"/>
            <a:ext cx="10468708" cy="65532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5000"/>
              </a:lnSpc>
            </a:pPr>
            <a:endParaRPr lang="ru-RU" sz="32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</a:pPr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(1)Культура 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человека выражается не только в умении говорить, но и в умении слушать. (2)Если даже захочешь возразить собеседнику, терпеливо выслушай его до конца, не перебивай его, возражение может и не понадобиться. (3)Некрасиво выглядит человек, который не умеет владеть собой, грубо перебивает собеседника, пытается подавить его криком, грубым словом, повелительной интонацией. (4)Этим он унижает не только собеседника, но и себя. (5)Убеждай силой логики, фактами, не торопись навязывать своё мнение, уважай мнение собеседника, во время разговора следи за выражением своего лица так же, как и за речью</a:t>
            </a:r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.</a:t>
            </a:r>
          </a:p>
          <a:p>
            <a:pPr marL="0" indent="0">
              <a:lnSpc>
                <a:spcPct val="115000"/>
              </a:lnSpc>
              <a:buNone/>
            </a:pPr>
            <a:r>
              <a:rPr lang="ru-RU" sz="3100" i="1" u="sng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Укажите </a:t>
            </a:r>
            <a:r>
              <a:rPr lang="ru-RU" sz="3100" i="1" u="sng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верные варианты ответов. Запишите номера ответов.</a:t>
            </a:r>
          </a:p>
          <a:p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1) Предложение 1 сложносочинённое.</a:t>
            </a:r>
          </a:p>
          <a:p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2</a:t>
            </a: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) Предложение 2 сложное с бессоюзной и союзной подчинительной связью.</a:t>
            </a:r>
          </a:p>
          <a:p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3</a:t>
            </a: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) Предложение 3 простое с однородными сказуемыми.</a:t>
            </a:r>
          </a:p>
          <a:p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4</a:t>
            </a: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) Предложение 4 простое нераспространённое.</a:t>
            </a:r>
          </a:p>
          <a:p>
            <a:r>
              <a:rPr lang="ru-RU" sz="31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5</a:t>
            </a:r>
            <a:r>
              <a:rPr lang="ru-RU" sz="31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) В сложном предложении 5 все части – односоставные определённо-личные.</a:t>
            </a:r>
            <a:endParaRPr lang="ru-RU" sz="3200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4467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826" y="222738"/>
            <a:ext cx="8596668" cy="703385"/>
          </a:xfrm>
        </p:spPr>
        <p:txBody>
          <a:bodyPr/>
          <a:lstStyle/>
          <a:p>
            <a:pPr algn="ctr"/>
            <a:r>
              <a:rPr lang="ru-RU" b="1" dirty="0" smtClean="0"/>
              <a:t>Задание 3: пунктуационный анализ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4769" y="1418493"/>
            <a:ext cx="10515600" cy="462287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</a:pPr>
            <a:r>
              <a:rPr lang="ru-RU" sz="32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Расставьте знаки препинания.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 Укажите цифры, на месте которых </a:t>
            </a:r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должно 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стоять </a:t>
            </a:r>
            <a:r>
              <a:rPr lang="ru-RU" sz="32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двоеточие</a:t>
            </a:r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Арбат уже давно стал главной туристической артерией Москвы (1) так как сюда стекаются гости города со всех его концов. Пересекают Старый Арбат узкие переулки (2) Большой </a:t>
            </a:r>
            <a:r>
              <a:rPr lang="ru-RU" sz="3200" dirty="0" err="1">
                <a:solidFill>
                  <a:schemeClr val="tx1"/>
                </a:solidFill>
                <a:latin typeface="Times New Roman"/>
                <a:ea typeface="Times New Roman"/>
              </a:rPr>
              <a:t>Афанасьевский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 (3) Староконюшенный (4) Калошин (5) </a:t>
            </a:r>
            <a:r>
              <a:rPr lang="ru-RU" sz="3200" dirty="0" err="1">
                <a:solidFill>
                  <a:schemeClr val="tx1"/>
                </a:solidFill>
                <a:latin typeface="Times New Roman"/>
                <a:ea typeface="Times New Roman"/>
              </a:rPr>
              <a:t>Кривоарбатский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 (6) Денежный и т.д. Это своеобразное наследство от расположенных здесь мастерских ремесленников (7) а само название </a:t>
            </a:r>
            <a:r>
              <a:rPr lang="ru-RU" sz="3200" dirty="0" err="1">
                <a:solidFill>
                  <a:schemeClr val="tx1"/>
                </a:solidFill>
                <a:latin typeface="Times New Roman"/>
                <a:ea typeface="Times New Roman"/>
              </a:rPr>
              <a:t>Орбат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 впервые упоминается в 1475 году (8) «Погорел совсем на </a:t>
            </a:r>
            <a:r>
              <a:rPr lang="ru-RU" sz="3200" dirty="0" err="1">
                <a:solidFill>
                  <a:schemeClr val="tx1"/>
                </a:solidFill>
                <a:latin typeface="Times New Roman"/>
                <a:ea typeface="Times New Roman"/>
              </a:rPr>
              <a:t>Орбате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 Никифор Басенков».</a:t>
            </a:r>
            <a:endParaRPr lang="ru-RU" sz="3200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89854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826" y="222738"/>
            <a:ext cx="8596668" cy="703385"/>
          </a:xfrm>
        </p:spPr>
        <p:txBody>
          <a:bodyPr/>
          <a:lstStyle/>
          <a:p>
            <a:pPr algn="ctr"/>
            <a:r>
              <a:rPr lang="ru-RU" b="1" dirty="0" smtClean="0"/>
              <a:t>Задание 3: пунктуационный анализ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4769" y="1418493"/>
            <a:ext cx="10515600" cy="462287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</a:pPr>
            <a:r>
              <a:rPr lang="ru-RU" sz="32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Расставьте знаки препинания.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 Укажите цифры, на месте которых должны стоять </a:t>
            </a:r>
            <a:r>
              <a:rPr lang="ru-RU" sz="32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запятые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Сегодня (1) в Наклонной башне города Невьянска Свердловской области находится филиал историко-архитектурного музея (2) а раньше в ней располагались заводской архив (3) лаборатория и рабочий кабинет (4) промышленника-предпринимателя </a:t>
            </a:r>
            <a:r>
              <a:rPr lang="ru-RU" sz="3200" dirty="0" err="1">
                <a:solidFill>
                  <a:schemeClr val="tx1"/>
                </a:solidFill>
                <a:latin typeface="Times New Roman"/>
                <a:ea typeface="Times New Roman"/>
              </a:rPr>
              <a:t>Акинфия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 Демидова. Он построил в этих местах (5) каменный дом для своей семьи (6) а рядом с деревянной Преображенской церковью (7) воздвиг башню-колокольню (8) с девятью мини-этажами.</a:t>
            </a:r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898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057" y="0"/>
            <a:ext cx="8596668" cy="644769"/>
          </a:xfrm>
        </p:spPr>
        <p:txBody>
          <a:bodyPr/>
          <a:lstStyle/>
          <a:p>
            <a:pPr algn="ctr"/>
            <a:r>
              <a:rPr lang="ru-RU" b="1" dirty="0" smtClean="0"/>
              <a:t>Задание 4: синтаксический анализ.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430" y="656492"/>
            <a:ext cx="9612923" cy="6201508"/>
          </a:xfrm>
        </p:spPr>
        <p:txBody>
          <a:bodyPr>
            <a:normAutofit lnSpcReduction="10000"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/>
              </a:rPr>
              <a:t>Синтаксический анализ. Замените словосочетание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«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</a:rPr>
              <a:t>СПОКОЙНО ДЕЛАЛ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», </a:t>
            </a:r>
            <a:r>
              <a:rPr lang="ru-RU" sz="2000" dirty="0">
                <a:solidFill>
                  <a:srgbClr val="000000"/>
                </a:solidFill>
                <a:latin typeface="Times New Roman"/>
              </a:rPr>
              <a:t>построенное на основе примыкания, синонимичным словосочетанием со связью управление. Напишите получившееся словосочетание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/>
              </a:rPr>
              <a:t>Синтаксический анализ. Замените словосочетание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«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</a:rPr>
              <a:t>ЮНОШЕСКОЕ СЕРДЦЕ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», </a:t>
            </a:r>
            <a:r>
              <a:rPr lang="ru-RU" sz="2000" dirty="0">
                <a:solidFill>
                  <a:srgbClr val="000000"/>
                </a:solidFill>
                <a:latin typeface="Times New Roman"/>
              </a:rPr>
              <a:t>построенное на основе согласования, синонимичным словосочетанием со связью управление. Напишите получившееся словосочетание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Словосочетание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</a:rPr>
              <a:t>«ВОПРОС ПО ЛИТЕРАТУРЕ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</a:rPr>
              <a:t>»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 из предложения 3 построено на основе УПРАВЛЕНИЯ. Замените его синонимичным словосочетанием со связью СОГЛАСОВАНИЕ.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 Словосочетание 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</a:rPr>
              <a:t>УЧИЛСЯ ВОДИТЬ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из приведённого ниже предложения построено на основе ПРИМЫКАНИЯ. Замените его синонимичным словосочетанием со связью УПРАВЛЕНИЕ.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Замените </a:t>
            </a:r>
            <a:r>
              <a:rPr lang="ru-RU" sz="2000" dirty="0">
                <a:solidFill>
                  <a:srgbClr val="000000"/>
                </a:solidFill>
                <a:latin typeface="Times New Roman"/>
              </a:rPr>
              <a:t>словосочетание </a:t>
            </a:r>
            <a:r>
              <a:rPr lang="ru-RU" sz="2000" b="1" dirty="0">
                <a:solidFill>
                  <a:srgbClr val="000000"/>
                </a:solidFill>
                <a:latin typeface="Times New Roman"/>
              </a:rPr>
              <a:t>ОЗИРАЛАСЬ ГРАЦИОЗНО </a:t>
            </a:r>
            <a:r>
              <a:rPr lang="ru-RU" sz="2000" dirty="0">
                <a:solidFill>
                  <a:srgbClr val="000000"/>
                </a:solidFill>
                <a:latin typeface="Times New Roman"/>
              </a:rPr>
              <a:t>(предложение 21), построенное на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основе примыкания</a:t>
            </a:r>
            <a:r>
              <a:rPr lang="ru-RU" sz="2000" dirty="0">
                <a:solidFill>
                  <a:srgbClr val="000000"/>
                </a:solidFill>
                <a:latin typeface="Times New Roman"/>
              </a:rPr>
              <a:t>, синонимичным словосочетанием со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связью управление</a:t>
            </a:r>
            <a:r>
              <a:rPr lang="ru-RU" sz="2000" dirty="0">
                <a:solidFill>
                  <a:srgbClr val="000000"/>
                </a:solidFill>
                <a:latin typeface="Times New Roman"/>
              </a:rPr>
              <a:t>. Напишите получившееся словосочетание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Словосочетание </a:t>
            </a:r>
            <a:r>
              <a:rPr lang="ru-RU" sz="2000" b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</a:rPr>
              <a:t>«ПЛАКАЛ БЕЗ ЗВУКА»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из </a:t>
            </a:r>
            <a:r>
              <a:rPr lang="ru-RU" sz="2000" dirty="0">
                <a:solidFill>
                  <a:srgbClr val="000000"/>
                </a:solidFill>
                <a:latin typeface="Times New Roman"/>
              </a:rPr>
              <a:t>приведённого ниже предложения построено на основе УПРАВЛЕНИЯ. Замените его синонимичным словосочетанием со связью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ПРИМЫКАНИЕ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696939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688" y="609600"/>
            <a:ext cx="9404512" cy="679938"/>
          </a:xfrm>
        </p:spPr>
        <p:txBody>
          <a:bodyPr/>
          <a:lstStyle/>
          <a:p>
            <a:pPr algn="ctr"/>
            <a:r>
              <a:rPr lang="ru-RU" b="1" dirty="0" smtClean="0"/>
              <a:t>Задание 5: орфографический анализ.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091" y="1324709"/>
            <a:ext cx="9718431" cy="4716654"/>
          </a:xfrm>
        </p:spPr>
        <p:txBody>
          <a:bodyPr>
            <a:noAutofit/>
          </a:bodyPr>
          <a:lstStyle/>
          <a:p>
            <a:r>
              <a:rPr lang="ru-RU" sz="2700" dirty="0">
                <a:solidFill>
                  <a:schemeClr val="tx1"/>
                </a:solidFill>
                <a:latin typeface="Times New Roman"/>
                <a:ea typeface="Times New Roman"/>
              </a:rPr>
              <a:t>Укажите варианты ответов, в которых дано верное объяснение написания выделенного слова. Запишите номера этих ответов.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1) ПРИТОРМОЗИТЬ – написание приставки определяется её значением – присоединение.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2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) ЛЬНЯНОЙ – в суффиксе прилагательного, образованном от существительного с помощью суффикса -ЯН-, пишется одна буква Н.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3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) В АКВАРИУМЕ – в форме дательного падежа единственного числа имени существительного 2-го склонения пишется окончание -Е.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4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) НЕ С КЕМ – НЕ с притяжательными местоимениями пишется раздельно.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5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) БЕСШУМНЫЙ – на конце приставки перед буквой, обозначающей глухой согласный, пишется буква С.</a:t>
            </a:r>
            <a:endParaRPr lang="ru-RU" sz="2400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43693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27" y="211015"/>
            <a:ext cx="9404512" cy="14067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Задание 5: орфографический анализ.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091" y="937847"/>
            <a:ext cx="9718431" cy="4716654"/>
          </a:xfrm>
        </p:spPr>
        <p:txBody>
          <a:bodyPr>
            <a:noAutofit/>
          </a:bodyPr>
          <a:lstStyle/>
          <a:p>
            <a:r>
              <a:rPr lang="ru-RU" sz="2700" dirty="0">
                <a:solidFill>
                  <a:schemeClr val="tx1"/>
                </a:solidFill>
                <a:latin typeface="Times New Roman"/>
                <a:ea typeface="Times New Roman"/>
              </a:rPr>
              <a:t>Укажите варианты ответов, в которых дано верное объяснение написания выделенного слова. Запишите номера этих ответов.</a:t>
            </a:r>
          </a:p>
          <a:p>
            <a:pPr marL="457200" lvl="0" indent="-457200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1) СТАРИННЫЙ – в имени прилагательном, образованном от имени существительного с основой на -Н, пишется -НН-.</a:t>
            </a:r>
          </a:p>
          <a:p>
            <a:pPr marL="457200" lvl="0" indent="-457200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2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) НЕИЗЪЯСНИМЫЙ – буква разделительный Ъ пишется после приставки, оканчивающейся на согласный, перед буквой Я.</a:t>
            </a:r>
          </a:p>
          <a:p>
            <a:pPr marL="457200" lvl="0" indent="-457200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3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) ОБВИНИТЬ – в корне слова пишется непроверяемая гласная.</a:t>
            </a:r>
          </a:p>
          <a:p>
            <a:pPr marL="457200" lvl="0" indent="-457200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4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) ВЕРТИТ – в окончании глагола II спряжения в форме 3-го лица единственного числа пишется окончание -ИТ.</a:t>
            </a:r>
          </a:p>
          <a:p>
            <a:pPr marL="457200" lvl="0" indent="-457200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5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) ОТРЕЧЬСЯ (от власти) – на конце глагола в повелительном наклонении после шипящих пишется буква Ь.</a:t>
            </a:r>
            <a:endParaRPr lang="ru-RU" sz="2200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81390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569" y="316523"/>
            <a:ext cx="10093570" cy="66821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Задание 7: анализ средств выразительности.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9969" y="1101969"/>
            <a:ext cx="9530862" cy="5486400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4A4A4A"/>
                </a:solidFill>
                <a:latin typeface="BlinkMacSystemFont"/>
              </a:rPr>
              <a:t>Анализ средств выразительности. Укажите варианты ответов, в которых средством выразительности речи является фразеологизм.</a:t>
            </a:r>
          </a:p>
          <a:p>
            <a:r>
              <a:rPr lang="ru-RU" sz="2000" dirty="0">
                <a:solidFill>
                  <a:srgbClr val="4A4A4A"/>
                </a:solidFill>
                <a:latin typeface="BlinkMacSystemFont"/>
              </a:rPr>
              <a:t>1) Мать, однако, стояла в сторонке в своей облысевшей шубёнке, в смешном капоре, под которым висели седые волосики…</a:t>
            </a:r>
          </a:p>
          <a:p>
            <a:r>
              <a:rPr lang="ru-RU" sz="2000" dirty="0">
                <a:solidFill>
                  <a:srgbClr val="4A4A4A"/>
                </a:solidFill>
                <a:latin typeface="BlinkMacSystemFont"/>
              </a:rPr>
              <a:t>2) …я ненавидящим шёпотом возразил, что нежности телячьи эти нам не ко двору, что уж коли деньги принесла, так пусть сама и платит.</a:t>
            </a:r>
          </a:p>
          <a:p>
            <a:r>
              <a:rPr lang="ru-RU" sz="2000" dirty="0">
                <a:solidFill>
                  <a:srgbClr val="4A4A4A"/>
                </a:solidFill>
                <a:latin typeface="BlinkMacSystemFont"/>
              </a:rPr>
              <a:t>3) Мать всё так же стояла на площадке и, печально склонив голову, смотрела мне вслед.</a:t>
            </a:r>
          </a:p>
          <a:p>
            <a:r>
              <a:rPr lang="ru-RU" sz="2000" dirty="0">
                <a:solidFill>
                  <a:srgbClr val="4A4A4A"/>
                </a:solidFill>
                <a:latin typeface="BlinkMacSystemFont"/>
              </a:rPr>
              <a:t>4) На дворе ко мне подошли несколько товарищей и один спросил, что это за шут гороховый в юбке, с которым я только что беседовал.</a:t>
            </a:r>
          </a:p>
          <a:p>
            <a:r>
              <a:rPr lang="ru-RU" sz="2000" dirty="0">
                <a:solidFill>
                  <a:srgbClr val="4A4A4A"/>
                </a:solidFill>
                <a:latin typeface="BlinkMacSystemFont"/>
              </a:rPr>
              <a:t>5) Боль эта, которая столь горячо обожгла меня в первое мгновение, длилась, однако, весьма недолго.</a:t>
            </a:r>
            <a:endParaRPr lang="ru-RU" sz="2000" b="0" i="0" dirty="0">
              <a:solidFill>
                <a:srgbClr val="4A4A4A"/>
              </a:solidFill>
              <a:effectLst/>
              <a:latin typeface="BlinkMacSystemFont"/>
            </a:endParaRPr>
          </a:p>
        </p:txBody>
      </p:sp>
    </p:spTree>
    <p:extLst>
      <p:ext uri="{BB962C8B-B14F-4D97-AF65-F5344CB8AC3E}">
        <p14:creationId xmlns:p14="http://schemas.microsoft.com/office/powerpoint/2010/main" val="2151919163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453</TotalTime>
  <Words>774</Words>
  <Application>Microsoft Office PowerPoint</Application>
  <PresentationFormat>Произвольный</PresentationFormat>
  <Paragraphs>71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Грань</vt:lpstr>
      <vt:lpstr>Тестовая часть  ОГЭ по русскому языку</vt:lpstr>
      <vt:lpstr>Задание 2: синтаксический анализ </vt:lpstr>
      <vt:lpstr>Задание 2: синтаксический анализ </vt:lpstr>
      <vt:lpstr>Задание 3: пунктуационный анализ</vt:lpstr>
      <vt:lpstr>Задание 3: пунктуационный анализ</vt:lpstr>
      <vt:lpstr>Задание 4: синтаксический анализ.</vt:lpstr>
      <vt:lpstr>Задание 5: орфографический анализ.</vt:lpstr>
      <vt:lpstr>Задание 5: орфографический анализ.</vt:lpstr>
      <vt:lpstr>Задание 7: анализ средств выразительности.</vt:lpstr>
      <vt:lpstr>Задание 7: анализ средств выразительности.</vt:lpstr>
      <vt:lpstr>Задание 8: лексический анализ.</vt:lpstr>
      <vt:lpstr>Задание 8: лексический анализ.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Тестовая часть ОГЭ-2020 по русскому языку</dc:title>
  <dc:creator>чип</dc:creator>
  <cp:lastModifiedBy>татьяна</cp:lastModifiedBy>
  <cp:revision>54</cp:revision>
  <dcterms:created xsi:type="dcterms:W3CDTF">2019-11-24T21:58:55Z</dcterms:created>
  <dcterms:modified xsi:type="dcterms:W3CDTF">2022-04-15T13:39:24Z</dcterms:modified>
</cp:coreProperties>
</file>