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7"/>
  </p:notesMasterIdLst>
  <p:sldIdLst>
    <p:sldId id="257" r:id="rId2"/>
    <p:sldId id="269" r:id="rId3"/>
    <p:sldId id="270" r:id="rId4"/>
    <p:sldId id="286" r:id="rId5"/>
    <p:sldId id="282" r:id="rId6"/>
    <p:sldId id="287" r:id="rId7"/>
    <p:sldId id="288" r:id="rId8"/>
    <p:sldId id="284" r:id="rId9"/>
    <p:sldId id="289" r:id="rId10"/>
    <p:sldId id="281" r:id="rId11"/>
    <p:sldId id="283" r:id="rId12"/>
    <p:sldId id="279" r:id="rId13"/>
    <p:sldId id="275" r:id="rId14"/>
    <p:sldId id="285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62" autoAdjust="0"/>
    <p:restoredTop sz="66248" autoAdjust="0"/>
  </p:normalViewPr>
  <p:slideViewPr>
    <p:cSldViewPr>
      <p:cViewPr varScale="1">
        <p:scale>
          <a:sx n="50" d="100"/>
          <a:sy n="50" d="100"/>
        </p:scale>
        <p:origin x="90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2652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0D6BD3-CA83-47D5-8A83-DCC688F605BD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1695B-8AEB-4A0E-A2DD-907BD9698F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65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387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609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45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099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84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182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217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12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376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129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758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20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1695B-8AEB-4A0E-A2DD-907BD9698FE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12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през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691680" y="3066435"/>
            <a:ext cx="66247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spc="60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Утренняя гимнастика</a:t>
            </a:r>
          </a:p>
          <a:p>
            <a:pPr algn="ctr"/>
            <a:r>
              <a:rPr lang="ru-RU" sz="4800" b="1" spc="600" dirty="0" smtClean="0">
                <a:ln w="11430"/>
                <a:solidFill>
                  <a:srgbClr val="A5002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детском саду</a:t>
            </a:r>
            <a:endParaRPr lang="ru-RU" sz="4800" b="1" cap="none" spc="600" dirty="0">
              <a:ln w="11430"/>
              <a:solidFill>
                <a:srgbClr val="A5002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Рисунок 6" descr="zaryadkam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3444229"/>
            <a:ext cx="5784035" cy="29330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81872" y="6016514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ru-RU" b="1" dirty="0" smtClean="0">
                <a:cs typeface="Times New Roman" panose="02020603050405020304" pitchFamily="18" charset="0"/>
              </a:rPr>
              <a:t>Подготовила: </a:t>
            </a:r>
          </a:p>
          <a:p>
            <a:pPr>
              <a:defRPr/>
            </a:pPr>
            <a:r>
              <a:rPr lang="ru-RU" altLang="ru-RU" b="1" dirty="0" smtClean="0">
                <a:cs typeface="Times New Roman" panose="02020603050405020304" pitchFamily="18" charset="0"/>
              </a:rPr>
              <a:t>инструктор по физкультуре Золотова А. 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36037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Муниципальное бюджетное дошкольное образовательное учреждение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детский сад № 9 г. Вязьмы Смоленской области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9" y="4306512"/>
            <a:ext cx="2664295" cy="1819651"/>
          </a:xfrm>
        </p:spPr>
      </p:pic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140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-15636"/>
            <a:ext cx="75243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часть утренней гимнастики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13303"/>
            <a:ext cx="8784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колону, в шеренгу, круг)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(повороты и полуобороты налево, направо, кругом)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перестроения (из одной колоны в две, из двух колон в четыре, в круг, несколько кругов, смыкания и размыкания приставными шагами в сторону)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непродолжительная ходьба в чередовании с упражнениями, способствующими укреплению опорно-двигательного аппарата и формированию осанки (ходьба на носках, с различным положением рук, ходьба с высоким подниманием коленей, на пятках, перекрёстным шагом)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бег друг за другом и врассыпную или в сочетании с прыжками.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81" y="5068348"/>
            <a:ext cx="310923" cy="3231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3341393"/>
            <a:ext cx="310923" cy="3231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2251280"/>
            <a:ext cx="310923" cy="3231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1556858"/>
            <a:ext cx="310923" cy="3231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66577"/>
            <a:ext cx="310923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4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00232" y="428604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сновная часть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272" y="1265505"/>
            <a:ext cx="8533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Общеразвивающие упражнения (ОРУ)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arenR"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мышц плечевого пояса и рук; </a:t>
            </a: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для туловища (наклоны и повороты);</a:t>
            </a:r>
          </a:p>
          <a:p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для ног и живота ( из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сидя, стоя, лежа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4214818"/>
            <a:ext cx="4536503" cy="22993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19" y="1824114"/>
            <a:ext cx="322418" cy="3263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902" y="2263366"/>
            <a:ext cx="314935" cy="3187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14" y="2653164"/>
            <a:ext cx="310923" cy="323116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3500438"/>
            <a:ext cx="564360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Количество ОРУ в комплексе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Млад.гр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3 - 4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Сред.гр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4 - 5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Стар.гр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Под.гр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8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48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2472" y="405982"/>
            <a:ext cx="7931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 утренней гимнастики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729" y="971270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0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возраста выполняют прыжки или бег, переходящие в заключительную ходьбу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7305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30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возраста выполняют прыжки в сочетании с бегом, затем заключительную ходьбу с выполнением различных заданий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730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заключительной ходьбы проводится малоподвижная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восстановления дыхания, включаются элементы здоровье сберегающих технологий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427" y="1197100"/>
            <a:ext cx="499915" cy="506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15" y="2331277"/>
            <a:ext cx="499915" cy="5060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0768" y="4263961"/>
            <a:ext cx="5364088" cy="259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272809" cy="4837176"/>
        </p:xfrm>
        <a:graphic>
          <a:graphicData uri="http://schemas.openxmlformats.org/drawingml/2006/table">
            <a:tbl>
              <a:tblPr/>
              <a:tblGrid>
                <a:gridCol w="382969">
                  <a:extLst>
                    <a:ext uri="{9D8B030D-6E8A-4147-A177-3AD203B41FA5}">
                      <a16:colId xmlns="" xmlns:a16="http://schemas.microsoft.com/office/drawing/2014/main" val="535637065"/>
                    </a:ext>
                  </a:extLst>
                </a:gridCol>
                <a:gridCol w="1445330">
                  <a:extLst>
                    <a:ext uri="{9D8B030D-6E8A-4147-A177-3AD203B41FA5}">
                      <a16:colId xmlns="" xmlns:a16="http://schemas.microsoft.com/office/drawing/2014/main" val="1218764843"/>
                    </a:ext>
                  </a:extLst>
                </a:gridCol>
                <a:gridCol w="1169823">
                  <a:extLst>
                    <a:ext uri="{9D8B030D-6E8A-4147-A177-3AD203B41FA5}">
                      <a16:colId xmlns="" xmlns:a16="http://schemas.microsoft.com/office/drawing/2014/main" val="2968530103"/>
                    </a:ext>
                  </a:extLst>
                </a:gridCol>
                <a:gridCol w="1003942">
                  <a:extLst>
                    <a:ext uri="{9D8B030D-6E8A-4147-A177-3AD203B41FA5}">
                      <a16:colId xmlns="" xmlns:a16="http://schemas.microsoft.com/office/drawing/2014/main" val="580878253"/>
                    </a:ext>
                  </a:extLst>
                </a:gridCol>
                <a:gridCol w="1002500">
                  <a:extLst>
                    <a:ext uri="{9D8B030D-6E8A-4147-A177-3AD203B41FA5}">
                      <a16:colId xmlns="" xmlns:a16="http://schemas.microsoft.com/office/drawing/2014/main" val="3457824208"/>
                    </a:ext>
                  </a:extLst>
                </a:gridCol>
                <a:gridCol w="980862">
                  <a:extLst>
                    <a:ext uri="{9D8B030D-6E8A-4147-A177-3AD203B41FA5}">
                      <a16:colId xmlns="" xmlns:a16="http://schemas.microsoft.com/office/drawing/2014/main" val="3666488832"/>
                    </a:ext>
                  </a:extLst>
                </a:gridCol>
                <a:gridCol w="1287383">
                  <a:extLst>
                    <a:ext uri="{9D8B030D-6E8A-4147-A177-3AD203B41FA5}">
                      <a16:colId xmlns="" xmlns:a16="http://schemas.microsoft.com/office/drawing/2014/main" val="1491022529"/>
                    </a:ext>
                  </a:extLst>
                </a:gridCol>
              </a:tblGrid>
              <a:tr h="600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2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Длительность зарядки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ОРУ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Частота повторений ОРУ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Бег – количество секунд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Прыжки. Количество.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08840261"/>
                  </a:ext>
                </a:extLst>
              </a:tr>
              <a:tr h="801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младшая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4 -5 минут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2-3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4-5 раз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7-8  секунд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 – 6 в чередовании с ходьбой 2-4 раза * 2 раза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866189"/>
                  </a:ext>
                </a:extLst>
              </a:tr>
              <a:tr h="801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младшая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5-6 минут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4-6 раз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  секунд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 – 6 в чередовании с ходьбой 2-4 раза * 2 раза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27179724"/>
                  </a:ext>
                </a:extLst>
              </a:tr>
              <a:tr h="801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Средняя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6-8 минут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4-5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5-6 раз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 секунд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6 - 8 в чередовании с ходьбой 3-4 раза * 3 раза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79157618"/>
                  </a:ext>
                </a:extLst>
              </a:tr>
              <a:tr h="801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Старшая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8-10 минут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5-6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6-8 раз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30 секунд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8 - 10 в чередовании с ходьбой  4 - 5 раз * 3 раза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39034894"/>
                  </a:ext>
                </a:extLst>
              </a:tr>
              <a:tr h="8012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Подготовительная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 – 12 минут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6-8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8-10 раз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35 – 40 секунд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10 - 12 в чередовании с ходьбой 5-6  раз * 3 раза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14148584"/>
                  </a:ext>
                </a:extLst>
              </a:tr>
            </a:tbl>
          </a:graphicData>
        </a:graphic>
      </p:graphicFrame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7" y="16839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7" y="294445"/>
            <a:ext cx="85689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Методика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утренней гимнастики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158002"/>
              </p:ext>
            </p:extLst>
          </p:nvPr>
        </p:nvGraphicFramePr>
        <p:xfrm>
          <a:off x="323527" y="934803"/>
          <a:ext cx="8568954" cy="5680059"/>
        </p:xfrm>
        <a:graphic>
          <a:graphicData uri="http://schemas.openxmlformats.org/drawingml/2006/table">
            <a:tbl>
              <a:tblPr/>
              <a:tblGrid>
                <a:gridCol w="451220">
                  <a:extLst>
                    <a:ext uri="{9D8B030D-6E8A-4147-A177-3AD203B41FA5}">
                      <a16:colId xmlns="" xmlns:a16="http://schemas.microsoft.com/office/drawing/2014/main" val="535637065"/>
                    </a:ext>
                  </a:extLst>
                </a:gridCol>
                <a:gridCol w="1702915">
                  <a:extLst>
                    <a:ext uri="{9D8B030D-6E8A-4147-A177-3AD203B41FA5}">
                      <a16:colId xmlns="" xmlns:a16="http://schemas.microsoft.com/office/drawing/2014/main" val="1218764843"/>
                    </a:ext>
                  </a:extLst>
                </a:gridCol>
                <a:gridCol w="1378306">
                  <a:extLst>
                    <a:ext uri="{9D8B030D-6E8A-4147-A177-3AD203B41FA5}">
                      <a16:colId xmlns="" xmlns:a16="http://schemas.microsoft.com/office/drawing/2014/main" val="2968530103"/>
                    </a:ext>
                  </a:extLst>
                </a:gridCol>
                <a:gridCol w="1182862">
                  <a:extLst>
                    <a:ext uri="{9D8B030D-6E8A-4147-A177-3AD203B41FA5}">
                      <a16:colId xmlns="" xmlns:a16="http://schemas.microsoft.com/office/drawing/2014/main" val="580878253"/>
                    </a:ext>
                  </a:extLst>
                </a:gridCol>
                <a:gridCol w="1181164">
                  <a:extLst>
                    <a:ext uri="{9D8B030D-6E8A-4147-A177-3AD203B41FA5}">
                      <a16:colId xmlns="" xmlns:a16="http://schemas.microsoft.com/office/drawing/2014/main" val="3457824208"/>
                    </a:ext>
                  </a:extLst>
                </a:gridCol>
                <a:gridCol w="1155669">
                  <a:extLst>
                    <a:ext uri="{9D8B030D-6E8A-4147-A177-3AD203B41FA5}">
                      <a16:colId xmlns="" xmlns:a16="http://schemas.microsoft.com/office/drawing/2014/main" val="3666488832"/>
                    </a:ext>
                  </a:extLst>
                </a:gridCol>
                <a:gridCol w="1516818">
                  <a:extLst>
                    <a:ext uri="{9D8B030D-6E8A-4147-A177-3AD203B41FA5}">
                      <a16:colId xmlns="" xmlns:a16="http://schemas.microsoft.com/office/drawing/2014/main" val="1491022529"/>
                    </a:ext>
                  </a:extLst>
                </a:gridCol>
              </a:tblGrid>
              <a:tr h="7727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Группа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Длительность зарядки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ОРУ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Количество</a:t>
                      </a:r>
                      <a:r>
                        <a:rPr lang="ru-RU" sz="1400" b="1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повторений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ОРУ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Бег – количество секунд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Прыжки. Количество.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08840261"/>
                  </a:ext>
                </a:extLst>
              </a:tr>
              <a:tr h="9635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младшая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4 -5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2-3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4-5 раз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7-8  секунд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 – 6 в чередовании с ходьбой 2-4 раза * 2 раза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4866189"/>
                  </a:ext>
                </a:extLst>
              </a:tr>
              <a:tr h="9635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младшая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5-6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3-4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4-6 раз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  секунд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 – 6 в чередовании с ходьбой 2-4 раза * 2 раза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27179724"/>
                  </a:ext>
                </a:extLst>
              </a:tr>
              <a:tr h="9635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Средняя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6-8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4-5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5-6 раз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20 секунд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6 - 8 в чередовании с ходьбой 3-4 раза * 3 раза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79157618"/>
                  </a:ext>
                </a:extLst>
              </a:tr>
              <a:tr h="9635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Старшая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8-10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5-6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6-8 раз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30 секунд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8 - 10 в чередовании с ходьбой  4 - 5 раз * 3 раза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39034894"/>
                  </a:ext>
                </a:extLst>
              </a:tr>
              <a:tr h="9635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Подготовительная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 – 12 минут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6-8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8-10 раз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35 – 40 секунд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10 - 12 в чередовании с ходьбой 5-6  раз * 3 раза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56" marR="628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14148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9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548681"/>
            <a:ext cx="78592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комплексам упражнений для утренней гимнастики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417638"/>
            <a:ext cx="8229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содержать упражнения для всех групп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мышц;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комплексе для выполнения упражнений используются различные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должны выполняться из разных исходных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положений;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подбираются упражнения разной интенсивности,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темпа;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чередуются комплексы с различными пособиями и без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музыкально-ритмичное сопровождение ( бубен, счет, хлопки, звукозапись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комплекс должен быть интересен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4587737"/>
            <a:ext cx="82912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ru-RU" altLang="ru-RU" sz="2000" b="1" dirty="0" smtClean="0">
              <a:solidFill>
                <a:srgbClr val="9537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Один комплекс утренней гимнастики  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в течение </a:t>
            </a:r>
            <a:r>
              <a:rPr lang="ru-RU" alt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- </a:t>
            </a:r>
            <a:r>
              <a:rPr lang="ru-RU" alt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 недель, в зависимости от сложности упражнений и возраста детей .</a:t>
            </a:r>
          </a:p>
        </p:txBody>
      </p:sp>
    </p:spTree>
    <p:extLst>
      <p:ext uri="{BB962C8B-B14F-4D97-AF65-F5344CB8AC3E}">
        <p14:creationId xmlns:p14="http://schemas.microsoft.com/office/powerpoint/2010/main" val="384770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27357" y="2719863"/>
            <a:ext cx="6954460" cy="709137"/>
          </a:xfrm>
          <a:prstGeom prst="rect">
            <a:avLst/>
          </a:prstGeom>
        </p:spPr>
        <p:txBody>
          <a:bodyPr wrap="square">
            <a:prstTxWarp prst="textArchUp">
              <a:avLst>
                <a:gd name="adj" fmla="val 11372042"/>
              </a:avLst>
            </a:prstTxWarp>
            <a:spAutoFit/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  <a:r>
              <a:rPr lang="ru-RU" sz="8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</a:p>
        </p:txBody>
      </p:sp>
      <p:pic>
        <p:nvPicPr>
          <p:cNvPr id="6" name="Рисунок 5" descr="zaryadk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429000"/>
            <a:ext cx="698477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67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през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596102" y="939208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формировании здорового образа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                                         ребёнка   закладывает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подобранная и увлекательная утренняя гимнастика.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4005064"/>
            <a:ext cx="8291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C:\Users\Марина\Desktop\25-251724_фото-автор-soloveika-на-яндекс-дети-делают-зарядку.png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24797" y="2594886"/>
            <a:ext cx="4812499" cy="4474479"/>
          </a:xfrm>
          <a:prstGeom prst="rect">
            <a:avLst/>
          </a:prstGeom>
          <a:noFill/>
        </p:spPr>
      </p:pic>
      <p:pic>
        <p:nvPicPr>
          <p:cNvPr id="10" name="Picture 9" descr="C:\Users\Марина\Desktop\ball-child-drawing-game-sport-bal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227" y="5373294"/>
            <a:ext cx="1071570" cy="1071570"/>
          </a:xfrm>
          <a:prstGeom prst="rect">
            <a:avLst/>
          </a:prstGeom>
          <a:noFill/>
        </p:spPr>
      </p:pic>
      <p:pic>
        <p:nvPicPr>
          <p:cNvPr id="11" name="Picture 9" descr="C:\Users\Марина\Desktop\ball-child-drawing-game-sport-ball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5319053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149079"/>
            <a:ext cx="2286000" cy="2522495"/>
          </a:xfrm>
        </p:spPr>
      </p:pic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7917" y="98175"/>
            <a:ext cx="8153491" cy="774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Утренняя гимнастика – это комплекс упражнений, который настраивает и заряжает весь организм ребенка положительной энергией и бодростью на весь предстоящий день.</a:t>
            </a: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утренней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</a:t>
            </a:r>
          </a:p>
          <a:p>
            <a:pPr marL="176213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формирование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совершенствование двигательных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навыков;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сохранение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укрепление здоровья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6213"/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пробуждение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организма ребенка для нормальной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жизнедеятельности.</a:t>
            </a: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sz="20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Задачи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утренней гимнастики</a:t>
            </a:r>
          </a:p>
          <a:p>
            <a:pPr marL="3429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радостный эмоциональный подъем, разбудить организм ребенка, настроить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предстоящий день;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привычку к ежедневным физическим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упражнениям;</a:t>
            </a: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группы мышц, координацию движений, силу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выносливость;</a:t>
            </a:r>
          </a:p>
          <a:p>
            <a:pPr marL="342900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умение одновременно начинать и своевременно заканчивать упражнения под музыку.</a:t>
            </a:r>
          </a:p>
          <a:p>
            <a:pPr>
              <a:lnSpc>
                <a:spcPct val="80000"/>
              </a:lnSpc>
            </a:pPr>
            <a:endParaRPr lang="ru-RU" altLang="ru-RU" sz="2400" b="1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ru-RU" alt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3568" y="2508819"/>
            <a:ext cx="175451" cy="1764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3568" y="2508885"/>
            <a:ext cx="175451" cy="1764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759552"/>
            <a:ext cx="175451" cy="1764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17" y="5502067"/>
            <a:ext cx="176799" cy="1767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18" y="4918673"/>
            <a:ext cx="176799" cy="1767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19" y="4563378"/>
            <a:ext cx="176799" cy="1767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20" y="3960247"/>
            <a:ext cx="176799" cy="17679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114502"/>
            <a:ext cx="176799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9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972769"/>
            <a:ext cx="6480720" cy="1904503"/>
          </a:xfrm>
        </p:spPr>
      </p:pic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628" y="357166"/>
            <a:ext cx="39290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3040" y="214311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C:\Users\Марина\Desktop\1e3dd59872539ae895c79247b482e0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071810"/>
            <a:ext cx="3610744" cy="3610744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642918"/>
            <a:ext cx="7000924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Длительность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утренней гимнастики.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Млад. гр.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4 - 6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Сред. гр.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6 - 8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Стар. гр.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8 - 10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Под. гр.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10 - 12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мин.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15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972769"/>
            <a:ext cx="6480720" cy="1904503"/>
          </a:xfrm>
        </p:spPr>
      </p:pic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711" y="31541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47664" y="404664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утренней гимнастики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989439"/>
            <a:ext cx="864096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 с предметам и без предметов;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характера (2-3 игры с разной степени интенсивности 5-7 упражнений имитационного характера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Сюжетная утренняя гимнастика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полосы препятствий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простейших тренажеров и оборудования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с музыкально-ритмическими движениям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нетрадиционного оборудования.</a:t>
            </a:r>
            <a:endParaRPr lang="ru-RU" sz="10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59" y="1098368"/>
            <a:ext cx="351641" cy="3559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649" y="3417334"/>
            <a:ext cx="353599" cy="359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63" y="4356039"/>
            <a:ext cx="353599" cy="3596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35" y="3933703"/>
            <a:ext cx="353599" cy="35969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663" y="2981200"/>
            <a:ext cx="353599" cy="3596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36" y="2483220"/>
            <a:ext cx="353599" cy="35969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37" y="1588572"/>
            <a:ext cx="353599" cy="35969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4228899"/>
            <a:ext cx="5148064" cy="266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3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4365" y="795755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alt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игрового характера:</a:t>
            </a:r>
          </a:p>
          <a:p>
            <a:pPr indent="449263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подвижных игр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49263" algn="just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2-4 подвижных игр разной степени интенсивности и разными видами основных движений.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проводится следующим образом.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вначале проводят хороводную игру, общеразвивающие упражнения с включением в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них игр «Фотограф» (педагог показывает упражнения, а дети его копируют). Для пика физической нагрузки используется подвижная игра высокой интенсивности, а заканчивается утренняя гимнастика малоподвижной игрой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0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73" y="302165"/>
            <a:ext cx="849694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alt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endParaRPr lang="ru-RU" altLang="ru-RU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alt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полосы препятствий;</a:t>
            </a: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разные виды движений с увеличением числа повторов и темпа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</a:t>
            </a:r>
          </a:p>
          <a:p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Полоса препятствий: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Пройти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кирпичикам, перешагивая и перепрыгивая через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Вбежать на наклонный мостик и спрыгнуть через него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Подлезть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дуги разных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размеров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4- Прокатить  цилиндр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 Прыжки из обруча в обруч</a:t>
            </a: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633" y="3861048"/>
            <a:ext cx="3405856" cy="31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7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2532" y="4125834"/>
            <a:ext cx="5338936" cy="2581876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274639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09275"/>
            <a:ext cx="895414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endParaRPr lang="ru-RU" alt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виде комплекса, </a:t>
            </a:r>
          </a:p>
          <a:p>
            <a:pPr lvl="0" algn="ctr"/>
            <a:r>
              <a:rPr lang="ru-RU" alt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связанного единым сюжетом </a:t>
            </a:r>
          </a:p>
          <a:p>
            <a:pPr lvl="0" algn="ctr">
              <a:spcBef>
                <a:spcPct val="50000"/>
              </a:spcBef>
            </a:pP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(обыгрывание какого-нибудь сюжета)</a:t>
            </a:r>
            <a:r>
              <a:rPr lang="ru-RU" sz="2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ctr"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«На прогулке», «Мы на луг ходили», «Воробушки» и др.;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81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3972769"/>
            <a:ext cx="6480720" cy="1904503"/>
          </a:xfrm>
        </p:spPr>
      </p:pic>
      <p:pic>
        <p:nvPicPr>
          <p:cNvPr id="4" name="Содержимое 3" descr="през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20" y="857232"/>
            <a:ext cx="564360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утренней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гимнастики</a:t>
            </a:r>
          </a:p>
          <a:p>
            <a:pPr marL="900113" indent="-357188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</a:t>
            </a:r>
          </a:p>
          <a:p>
            <a:pPr marL="900113" indent="-357188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</a:t>
            </a:r>
          </a:p>
          <a:p>
            <a:pPr marL="900113" indent="-357188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</a:t>
            </a: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3040" y="2143116"/>
            <a:ext cx="8640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C:\Users\Марина\Desktop\1e3dd59872539ae895c79247b482e02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060343"/>
            <a:ext cx="3610744" cy="36107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615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897</Words>
  <Application>Microsoft Office PowerPoint</Application>
  <PresentationFormat>Экран (4:3)</PresentationFormat>
  <Paragraphs>194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78</cp:revision>
  <dcterms:created xsi:type="dcterms:W3CDTF">2016-10-31T19:37:18Z</dcterms:created>
  <dcterms:modified xsi:type="dcterms:W3CDTF">2022-05-01T12:43:45Z</dcterms:modified>
</cp:coreProperties>
</file>