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image/vnd.ms-photo" Extension="wdp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theme+xml" PartName="/ppt/theme/theme2.xml"/>
  <Override ContentType="application/vnd.ms-powerpoint.revisioninfo+xml" PartName="/ppt/revisionInfo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72" r:id="rId4"/>
    <p:sldId id="271" r:id="rId5"/>
    <p:sldId id="276" r:id="rId6"/>
    <p:sldId id="259" r:id="rId7"/>
    <p:sldId id="275" r:id="rId8"/>
    <p:sldId id="280" r:id="rId9"/>
    <p:sldId id="278" r:id="rId10"/>
    <p:sldId id="281" r:id="rId11"/>
    <p:sldId id="266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6CBCCF-B7AC-42F8-B778-B0D854D86153}" v="535" dt="2022-05-02T13:14:15.389"/>
    <p1510:client id="{BA05FE8A-515B-4BCE-AFA2-5AB77EA0EFFB}" v="203" dt="2022-05-02T13:30:15.2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0" autoAdjust="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58537-CD33-49CE-975A-8A533275E838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6BE7B-5CB0-40B7-BBCE-12BB29547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185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392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080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7589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454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9614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0486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552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936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45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66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955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413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595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806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855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959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25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hdphoto" Target="../media/hdphoto5.wdp"/><Relationship Id="rId7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eg"/><Relationship Id="rId7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0.jpeg"/><Relationship Id="rId7" Type="http://schemas.microsoft.com/office/2007/relationships/hdphoto" Target="../media/hdphoto4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3.wdp"/><Relationship Id="rId4" Type="http://schemas.openxmlformats.org/officeDocument/2006/relationships/image" Target="../media/image11.pn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90813" y="1772816"/>
            <a:ext cx="509530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Огород на </a:t>
            </a:r>
          </a:p>
          <a:p>
            <a:pPr algn="ctr"/>
            <a:r>
              <a:rPr lang="ru-RU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подоконнике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38293" y="5833842"/>
            <a:ext cx="4041619" cy="1200329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 algn="ctr"/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Воспитатель: </a:t>
            </a:r>
            <a:r>
              <a:rPr lang="ru-RU" sz="2400" b="1" dirty="0" err="1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Малеваная</a:t>
            </a:r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С.Н</a:t>
            </a:r>
          </a:p>
          <a:p>
            <a:pPr algn="ctr"/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                         </a:t>
            </a:r>
          </a:p>
          <a:p>
            <a:pPr algn="ctr"/>
            <a:endParaRPr lang="ru-RU" sz="2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5258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56" b="98431" l="0" r="9953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4" y="4848007"/>
            <a:ext cx="5048399" cy="2009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28201" y="4828444"/>
            <a:ext cx="504825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C4B849-2B52-2476-1C79-94034035EC1F}"/>
              </a:ext>
            </a:extLst>
          </p:cNvPr>
          <p:cNvSpPr txBox="1"/>
          <p:nvPr/>
        </p:nvSpPr>
        <p:spPr>
          <a:xfrm>
            <a:off x="3058707" y="205929"/>
            <a:ext cx="2743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>
                <a:solidFill>
                  <a:srgbClr val="92D050"/>
                </a:solidFill>
                <a:latin typeface="Times New Roman"/>
                <a:cs typeface="Times New Roman"/>
              </a:rPr>
              <a:t>Наш огород</a:t>
            </a:r>
          </a:p>
        </p:txBody>
      </p:sp>
      <p:pic>
        <p:nvPicPr>
          <p:cNvPr id="6" name="Рисунок 6" descr="Изображение выглядит как растение, внутренний, дерево, агава&#10;&#10;Автоматически созданное описание">
            <a:extLst>
              <a:ext uri="{FF2B5EF4-FFF2-40B4-BE49-F238E27FC236}">
                <a16:creationId xmlns:a16="http://schemas.microsoft.com/office/drawing/2014/main" id="{7E1FA49E-875E-6DB9-C50D-31F8319E1B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055" y="729253"/>
            <a:ext cx="1842214" cy="4162031"/>
          </a:xfrm>
          <a:prstGeom prst="rect">
            <a:avLst/>
          </a:prstGeom>
        </p:spPr>
      </p:pic>
      <p:pic>
        <p:nvPicPr>
          <p:cNvPr id="7" name="Рисунок 7" descr="Изображение выглядит как внутренний, несколько&#10;&#10;Автоматически созданное описание">
            <a:extLst>
              <a:ext uri="{FF2B5EF4-FFF2-40B4-BE49-F238E27FC236}">
                <a16:creationId xmlns:a16="http://schemas.microsoft.com/office/drawing/2014/main" id="{264DF731-9F53-7829-2A90-68C165D8CA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80855" y="1130343"/>
            <a:ext cx="3432778" cy="1536720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9E0C7E6D-7C2C-0D21-9985-E2516E2EBE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80855" y="3000705"/>
            <a:ext cx="3432778" cy="1498936"/>
          </a:xfrm>
          <a:prstGeom prst="rect">
            <a:avLst/>
          </a:prstGeom>
        </p:spPr>
      </p:pic>
      <p:pic>
        <p:nvPicPr>
          <p:cNvPr id="9" name="Рисунок 9" descr="Изображение выглядит как стол, тарелка, внутренний, растение&#10;&#10;Автоматически созданное описание">
            <a:extLst>
              <a:ext uri="{FF2B5EF4-FFF2-40B4-BE49-F238E27FC236}">
                <a16:creationId xmlns:a16="http://schemas.microsoft.com/office/drawing/2014/main" id="{D2158050-DC77-D824-3DE9-02E095447E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7773" y="729253"/>
            <a:ext cx="1861106" cy="416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404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4468" y="332656"/>
            <a:ext cx="8424936" cy="175432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514350" indent="-514350">
              <a:buAutoNum type="arabicPeriod" startAt="3"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Заключительный </a:t>
            </a:r>
          </a:p>
          <a:p>
            <a:r>
              <a:rPr lang="ru-RU" sz="2400" i="1" cap="none" spc="0" dirty="0">
                <a:ln w="1905"/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 деятельности воспитателя и детей:</a:t>
            </a:r>
          </a:p>
          <a:p>
            <a: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- подведение итогов реализации проекта</a:t>
            </a:r>
          </a:p>
          <a:p>
            <a: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 презентация проекта «Огород на подоконнике»</a:t>
            </a:r>
            <a:endParaRPr lang="ru-RU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 startAt="3"/>
            </a:pPr>
            <a:endParaRPr lang="ru-RU" sz="20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4468" y="1988840"/>
            <a:ext cx="8610020" cy="73866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ru-RU" sz="2400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Были проведены следующие опыты:</a:t>
            </a:r>
          </a:p>
          <a:p>
            <a:r>
              <a:rPr lang="ru-RU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- наблюдение за ростом лука, укропа, петрушки</a:t>
            </a:r>
          </a:p>
        </p:txBody>
      </p:sp>
      <p:pic>
        <p:nvPicPr>
          <p:cNvPr id="9" name="Рисунок 9" descr="Изображение выглядит как торт, стол, пластмассовый, шоколад&#10;&#10;Автоматически созданное описание">
            <a:extLst>
              <a:ext uri="{FF2B5EF4-FFF2-40B4-BE49-F238E27FC236}">
                <a16:creationId xmlns:a16="http://schemas.microsoft.com/office/drawing/2014/main" id="{85E589F7-8771-7080-B088-E265F5DBE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955" y="2684634"/>
            <a:ext cx="1738305" cy="3840858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229BFBA8-D002-DE73-48ED-3DA56620F1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1121" y="2684633"/>
            <a:ext cx="1738305" cy="3840858"/>
          </a:xfrm>
          <a:prstGeom prst="rect">
            <a:avLst/>
          </a:prstGeom>
        </p:spPr>
      </p:pic>
      <p:pic>
        <p:nvPicPr>
          <p:cNvPr id="11" name="Рисунок 11" descr="Изображение выглядит как внутренний, пластмассовый, контейнер, овощ&#10;&#10;Автоматически созданное описание">
            <a:extLst>
              <a:ext uri="{FF2B5EF4-FFF2-40B4-BE49-F238E27FC236}">
                <a16:creationId xmlns:a16="http://schemas.microsoft.com/office/drawing/2014/main" id="{575E259D-69FE-835C-8DA4-54505AED66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4287" y="2684634"/>
            <a:ext cx="1738305" cy="3840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455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9127" y="1700808"/>
            <a:ext cx="740638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DFKai-SB" pitchFamily="65" charset="-120"/>
              </a:rPr>
              <a:t>Спасибо за внимание!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DFKai-SB" pitchFamily="65" charset="-12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547"/>
                    </a14:imgEffect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55134"/>
            <a:ext cx="2950214" cy="3146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9233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091136" y="400884"/>
            <a:ext cx="4572000" cy="60631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1" u="sng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</a:rPr>
              <a:t>Что такое огород?</a:t>
            </a:r>
            <a:endParaRPr kumimoji="0" lang="ru-RU" altLang="ru-RU" sz="2800" b="1" i="1" u="sng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 </a:t>
            </a:r>
            <a:r>
              <a:rPr kumimoji="0" lang="ru-RU" altLang="ru-RU" sz="2400" b="1" i="1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Что такое огород?</a:t>
            </a:r>
            <a:endParaRPr kumimoji="0" lang="ru-RU" altLang="ru-RU" sz="2400" b="1" i="1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 Овощей хоровод.</a:t>
            </a:r>
            <a:endParaRPr kumimoji="0" lang="ru-RU" altLang="ru-RU" sz="2400" b="1" i="1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 Дыни сладкие,</a:t>
            </a:r>
            <a:endParaRPr kumimoji="0" lang="ru-RU" altLang="ru-RU" sz="2400" b="1" i="1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 Помидоры гладкие.</a:t>
            </a:r>
            <a:endParaRPr kumimoji="0" lang="ru-RU" altLang="ru-RU" sz="2400" b="1" i="1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 С клубникой грядки,</a:t>
            </a:r>
            <a:endParaRPr kumimoji="0" lang="ru-RU" altLang="ru-RU" sz="2400" b="1" i="1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 Грабли и лопатки.</a:t>
            </a:r>
            <a:endParaRPr kumimoji="0" lang="ru-RU" altLang="ru-RU" sz="2400" b="1" i="1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 Лейка с дождём.</a:t>
            </a:r>
            <a:endParaRPr kumimoji="0" lang="ru-RU" altLang="ru-RU" sz="2400" b="1" i="1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 Улитка под листом.</a:t>
            </a:r>
            <a:endParaRPr kumimoji="0" lang="ru-RU" altLang="ru-RU" sz="2400" b="1" i="1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 А под землёй крот</a:t>
            </a:r>
            <a:endParaRPr kumimoji="0" lang="ru-RU" altLang="ru-RU" sz="2400" b="1" i="1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 Устроил ход.</a:t>
            </a:r>
            <a:endParaRPr kumimoji="0" lang="ru-RU" altLang="ru-RU" sz="2400" b="1" i="1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 Ещё для порядка</a:t>
            </a:r>
            <a:endParaRPr kumimoji="0" lang="ru-RU" altLang="ru-RU" sz="2400" b="1" i="1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 Сторож </a:t>
            </a:r>
            <a:r>
              <a:rPr kumimoji="0" lang="ru-RU" altLang="ru-RU" sz="2400" b="1" i="1" u="none" strike="noStrike" kern="0" cap="none" spc="0" normalizeH="0" baseline="0" noProof="0" dirty="0" err="1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Ванятка</a:t>
            </a:r>
            <a:r>
              <a:rPr kumimoji="0" lang="ru-RU" altLang="ru-RU" sz="2400" b="1" i="1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-</a:t>
            </a:r>
            <a:endParaRPr kumimoji="0" lang="ru-RU" altLang="ru-RU" sz="2400" b="1" i="1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 Пугало сердитое,</a:t>
            </a:r>
            <a:endParaRPr kumimoji="0" lang="ru-RU" altLang="ru-RU" sz="2400" b="1" i="1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 Соломою набитое.</a:t>
            </a:r>
            <a:endParaRPr kumimoji="0" lang="ru-RU" altLang="ru-RU" sz="2400" b="1" i="1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rPr>
              <a:t> </a:t>
            </a:r>
            <a:endParaRPr kumimoji="0" lang="ru-RU" altLang="ru-RU" sz="24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068960"/>
            <a:ext cx="4791999" cy="3136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807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19" y="674400"/>
            <a:ext cx="8640960" cy="550920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ru-RU" sz="3200" b="1" i="1" dirty="0">
                <a:solidFill>
                  <a:srgbClr val="C0504D"/>
                </a:solidFill>
                <a:latin typeface="Times New Roman"/>
                <a:cs typeface="Times New Roman"/>
              </a:rPr>
              <a:t>Участники проекта: </a:t>
            </a:r>
            <a:r>
              <a:rPr lang="ru-RU" sz="3200" dirty="0">
                <a:latin typeface="Times New Roman"/>
                <a:cs typeface="Times New Roman"/>
              </a:rPr>
              <a:t>дети подготовительной группы, родители, воспитатель</a:t>
            </a:r>
          </a:p>
          <a:p>
            <a:pPr lvl="0"/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b="1" i="1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</a:t>
            </a:r>
            <a:r>
              <a:rPr lang="ru-RU" sz="3200" i="1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исследовательский, средней продолжительности - 3 недели</a:t>
            </a:r>
          </a:p>
          <a:p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C0504D"/>
                </a:solidFill>
                <a:latin typeface="Times New Roman"/>
                <a:cs typeface="Times New Roman"/>
              </a:rPr>
              <a:t>Объект исследования:</a:t>
            </a:r>
            <a:r>
              <a:rPr lang="ru-RU" sz="3200" b="1" dirty="0">
                <a:solidFill>
                  <a:srgbClr val="C0504D"/>
                </a:solidFill>
                <a:latin typeface="Times New Roman"/>
                <a:cs typeface="Times New Roman"/>
              </a:rPr>
              <a:t> </a:t>
            </a:r>
            <a:r>
              <a:rPr lang="ru-RU" sz="3200" dirty="0">
                <a:latin typeface="Times New Roman"/>
                <a:cs typeface="Times New Roman"/>
              </a:rPr>
              <a:t>репчатый лук, укроп, петрушка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b="1" i="1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проекта:</a:t>
            </a:r>
            <a:endParaRPr lang="ru-RU" sz="3200" dirty="0">
              <a:solidFill>
                <a:srgbClr val="C0504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огорода на подоконнике</a:t>
            </a:r>
          </a:p>
        </p:txBody>
      </p:sp>
    </p:spTree>
    <p:extLst>
      <p:ext uri="{BB962C8B-B14F-4D97-AF65-F5344CB8AC3E}">
        <p14:creationId xmlns:p14="http://schemas.microsoft.com/office/powerpoint/2010/main" val="284192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67522" y="1100623"/>
            <a:ext cx="7920880" cy="545995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 algn="ctr">
              <a:spcBef>
                <a:spcPct val="20000"/>
              </a:spcBef>
              <a:buFont typeface="Arial"/>
              <a:buChar char="•"/>
            </a:pPr>
            <a:r>
              <a:rPr lang="ru-RU" sz="2400" dirty="0">
                <a:latin typeface="Times New Roman"/>
                <a:ea typeface="+mn-lt"/>
                <a:cs typeface="+mn-lt"/>
              </a:rPr>
              <a:t>Мир растений удивительный и многообразный. Каждый внимательный наблюдатель и вдумчивый исследователь может открыть в нем для себя что-то новое.</a:t>
            </a:r>
            <a:endParaRPr lang="en-US" sz="2400">
              <a:latin typeface="Times New Roman"/>
              <a:ea typeface="+mn-lt"/>
              <a:cs typeface="+mn-lt"/>
            </a:endParaRPr>
          </a:p>
          <a:p>
            <a:pPr marL="285750" indent="-285750" algn="ctr">
              <a:spcBef>
                <a:spcPct val="20000"/>
              </a:spcBef>
              <a:buFont typeface="Arial"/>
              <a:buChar char="•"/>
            </a:pPr>
            <a:r>
              <a:rPr lang="ru-RU" sz="2400" dirty="0">
                <a:latin typeface="Times New Roman"/>
                <a:ea typeface="+mn-lt"/>
                <a:cs typeface="+mn-lt"/>
              </a:rPr>
              <a:t>Но в осенне-зимний период у детей угасает интерес к развитию растений, так как нет наглядности, а у детей наглядно-образное мышление. Для решения этой проблемы был создан “огород на окне”, который позволяет вести наблюдения за ростом и развитием растений, проводить экспериментальную работу по выявлению факторов, влияющих на рост и развитие растений и получение устойчивых трудовых умений и навыков по уходу за культурами огорода.</a:t>
            </a:r>
            <a:endParaRPr lang="en-US" sz="2400">
              <a:latin typeface="Times New Roman"/>
              <a:ea typeface="+mn-lt"/>
              <a:cs typeface="+mn-lt"/>
            </a:endParaRPr>
          </a:p>
          <a:p>
            <a:pPr algn="ctr"/>
            <a:endParaRPr lang="ru-RU" sz="3200" dirty="0">
              <a:solidFill>
                <a:srgbClr val="EEECE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2919" y="454576"/>
            <a:ext cx="28781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</p:txBody>
      </p:sp>
    </p:spTree>
    <p:extLst>
      <p:ext uri="{BB962C8B-B14F-4D97-AF65-F5344CB8AC3E}">
        <p14:creationId xmlns:p14="http://schemas.microsoft.com/office/powerpoint/2010/main" val="2913238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3073" y="-1865"/>
            <a:ext cx="4572000" cy="7774436"/>
          </a:xfrm>
          <a:prstGeom prst="rect">
            <a:avLst/>
          </a:prstGeom>
        </p:spPr>
        <p:txBody>
          <a:bodyPr lIns="91440" tIns="45720" rIns="91440" bIns="45720" anchor="t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600" b="1" dirty="0">
                <a:solidFill>
                  <a:srgbClr val="F79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 pitchFamily="18" charset="0"/>
                <a:cs typeface="Times New Roman"/>
              </a:rPr>
              <a:t>Цель:</a:t>
            </a:r>
            <a:r>
              <a:rPr lang="ru-RU" sz="1600" b="1" dirty="0">
                <a:latin typeface="Times New Roman"/>
                <a:ea typeface="Times New Roman" pitchFamily="18" charset="0"/>
                <a:cs typeface="Times New Roman"/>
              </a:rPr>
              <a:t> </a:t>
            </a:r>
            <a:r>
              <a:rPr lang="ru-RU" sz="1600" dirty="0">
                <a:latin typeface="Times New Roman"/>
                <a:ea typeface="Times New Roman" pitchFamily="18" charset="0"/>
                <a:cs typeface="Times New Roman"/>
              </a:rPr>
              <a:t>развитие интереса к исследовательской деятельности в процессе выращивания растений.</a:t>
            </a:r>
            <a:endParaRPr lang="ru-RU" sz="1600">
              <a:latin typeface="Times New Roman"/>
              <a:cs typeface="Times New Roman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600" b="1" dirty="0">
                <a:solidFill>
                  <a:srgbClr val="F79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 pitchFamily="18" charset="0"/>
                <a:cs typeface="Times New Roman"/>
              </a:rPr>
              <a:t>Задачи:</a:t>
            </a:r>
            <a:endParaRPr lang="ru-RU" sz="1600" b="1">
              <a:solidFill>
                <a:srgbClr val="F7964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>
              <a:spcBef>
                <a:spcPct val="20000"/>
              </a:spcBef>
              <a:tabLst>
                <a:tab pos="457200" algn="l"/>
              </a:tabLst>
            </a:pP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Обучающие: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 </a:t>
            </a:r>
            <a:endParaRPr 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lt"/>
              <a:cs typeface="Times New Roman"/>
            </a:endParaRPr>
          </a:p>
          <a:p>
            <a:pPr marL="285750" indent="-285750">
              <a:spcBef>
                <a:spcPct val="20000"/>
              </a:spcBef>
              <a:buFont typeface="Arial"/>
              <a:buChar char="•"/>
              <a:tabLst>
                <a:tab pos="457200" algn="l"/>
              </a:tabLst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Расширять представление о том, как выращиваются огородные растения. </a:t>
            </a:r>
            <a:endParaRPr lang="en-US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lt"/>
              <a:cs typeface="Times New Roman"/>
            </a:endParaRPr>
          </a:p>
          <a:p>
            <a:pPr marL="285750" indent="-285750">
              <a:spcBef>
                <a:spcPct val="20000"/>
              </a:spcBef>
              <a:buFont typeface="Arial"/>
              <a:buChar char="•"/>
              <a:tabLst>
                <a:tab pos="457200" algn="l"/>
              </a:tabLst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Продолжить знакомить детей с особенностями выращивания культурных растений (лук, петрушка, укроп).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 marL="285750" indent="-285750" algn="ctr">
              <a:spcBef>
                <a:spcPct val="20000"/>
              </a:spcBef>
              <a:buFont typeface="Arial"/>
              <a:buChar char="•"/>
              <a:tabLst>
                <a:tab pos="457200" algn="l"/>
              </a:tabLst>
            </a:pP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lt"/>
                <a:cs typeface="Times New Roman"/>
              </a:rPr>
              <a:t>Развивающие: 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lt"/>
              <a:cs typeface="+mn-lt"/>
            </a:endParaRPr>
          </a:p>
          <a:p>
            <a:pPr marL="285750" indent="-285750">
              <a:spcBef>
                <a:spcPct val="20000"/>
              </a:spcBef>
              <a:buFont typeface="Arial"/>
              <a:buChar char="•"/>
              <a:tabLst>
                <a:tab pos="457200" algn="l"/>
              </a:tabLst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lt"/>
                <a:cs typeface="Times New Roman"/>
              </a:rPr>
              <a:t>Развивать чувство ответственности за благополучное состояние растений (полив, взрыхление, прополка сорняков)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lt"/>
              <a:cs typeface="+mn-lt"/>
            </a:endParaRPr>
          </a:p>
          <a:p>
            <a:pPr marL="285750" indent="-285750">
              <a:spcBef>
                <a:spcPct val="20000"/>
              </a:spcBef>
              <a:buFont typeface="Arial"/>
              <a:buChar char="•"/>
              <a:tabLst>
                <a:tab pos="457200" algn="l"/>
              </a:tabLst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n-lt"/>
                <a:cs typeface="Times New Roman"/>
              </a:rPr>
              <a:t>Продолжать развивать наблюдательность – умение замечать изменения в росте растений, связывать их с условиями, в которых они находятся.</a:t>
            </a:r>
            <a:endParaRPr lang="ru-RU" dirty="0"/>
          </a:p>
          <a:p>
            <a:pPr marL="285750" indent="-285750" algn="ctr">
              <a:spcBef>
                <a:spcPct val="20000"/>
              </a:spcBef>
              <a:buFont typeface="Arial"/>
              <a:buChar char="•"/>
              <a:tabLst>
                <a:tab pos="457200" algn="l"/>
              </a:tabLst>
            </a:pP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Воспитывающие: 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lt"/>
              <a:cs typeface="Times New Roman"/>
            </a:endParaRPr>
          </a:p>
          <a:p>
            <a:pPr marL="285750" indent="-285750">
              <a:spcBef>
                <a:spcPct val="20000"/>
              </a:spcBef>
              <a:buFont typeface="Arial"/>
              <a:buChar char="•"/>
              <a:tabLst>
                <a:tab pos="457200" algn="l"/>
              </a:tabLst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Воспитывать бережное и доброе отношение к природе. 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lt"/>
              <a:cs typeface="Times New Roman"/>
            </a:endParaRPr>
          </a:p>
          <a:p>
            <a:pPr marL="285750" indent="-285750">
              <a:spcBef>
                <a:spcPct val="20000"/>
              </a:spcBef>
              <a:buFont typeface="Arial"/>
              <a:buChar char="•"/>
              <a:tabLst>
                <a:tab pos="457200" algn="l"/>
              </a:tabLst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Воспитывать чувство самосохранения, умение заботиться о своём здоровье. 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lt"/>
              <a:cs typeface="Times New Roman"/>
            </a:endParaRPr>
          </a:p>
          <a:p>
            <a:pPr marL="285750" indent="-285750">
              <a:spcBef>
                <a:spcPct val="20000"/>
              </a:spcBef>
              <a:buFont typeface="Arial"/>
              <a:buChar char="•"/>
              <a:tabLst>
                <a:tab pos="457200" algn="l"/>
              </a:tabLst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Воспитывать уважение к  труду, бережное отношение к его результатам.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lt"/>
              <a:cs typeface="Times New Roman"/>
            </a:endParaRPr>
          </a:p>
          <a:p>
            <a:pPr marL="285750" lvl="0" indent="-285750">
              <a:spcBef>
                <a:spcPct val="20000"/>
              </a:spcBef>
              <a:buFont typeface="Arial"/>
              <a:buChar char="•"/>
              <a:tabLst>
                <a:tab pos="457200" algn="l"/>
              </a:tabLst>
            </a:pPr>
            <a:endParaRPr lang="ru-RU" sz="1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45720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400" b="1" dirty="0">
              <a:solidFill>
                <a:srgbClr val="F7964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sz="2400" dirty="0">
              <a:solidFill>
                <a:srgbClr val="EEECE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423" y="1305463"/>
            <a:ext cx="2097087" cy="443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9099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7524" y="397401"/>
            <a:ext cx="8568952" cy="60631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 pitchFamily="18" charset="0"/>
                <a:cs typeface="Times New Roman"/>
              </a:rPr>
              <a:t>Этапы работы над проектом: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Подготовительный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 деятельности воспитателя и детей:</a:t>
            </a:r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темы Проекта;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формулировка цели и определение задач;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подборка материала по теме Проекта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беседа с родителями о предстоящей работе;</a:t>
            </a:r>
          </a:p>
          <a:p>
            <a:pPr lvl="0" algn="just"/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подготовка луковиц;</a:t>
            </a:r>
          </a:p>
          <a:p>
            <a:pPr lvl="0" algn="just"/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Ответственные за выполнение: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воспитатель, родители.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6093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683399"/>
              </p:ext>
            </p:extLst>
          </p:nvPr>
        </p:nvGraphicFramePr>
        <p:xfrm>
          <a:off x="462371" y="999239"/>
          <a:ext cx="8219256" cy="5086962"/>
        </p:xfrm>
        <a:graphic>
          <a:graphicData uri="http://schemas.openxmlformats.org/drawingml/2006/table">
            <a:tbl>
              <a:tblPr firstRow="1" bandRow="1"/>
              <a:tblGrid>
                <a:gridCol w="33390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801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27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pPr algn="ctr"/>
                      <a:r>
                        <a:rPr lang="ru-RU" sz="1800" dirty="0"/>
                        <a:t>Образовательная область</a:t>
                      </a:r>
                      <a:endParaRPr lang="ru-RU" sz="18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254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pPr algn="ctr"/>
                      <a:r>
                        <a:rPr lang="ru-RU" sz="1800" dirty="0"/>
                        <a:t>Содержание деятельности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254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83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pPr algn="ctr"/>
                      <a:endParaRPr lang="ru-RU" sz="1800" b="1" dirty="0">
                        <a:latin typeface="+mn-lt"/>
                      </a:endParaRPr>
                    </a:p>
                    <a:p>
                      <a:pPr algn="ctr"/>
                      <a:r>
                        <a:rPr lang="ru-RU" sz="1800" b="1" dirty="0">
                          <a:latin typeface="+mn-lt"/>
                        </a:rPr>
                        <a:t>Познание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254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r>
                        <a:rPr lang="ru-RU" sz="1400" dirty="0">
                          <a:latin typeface="+mn-lt"/>
                        </a:rPr>
                        <a:t>Беседа «Овощи</a:t>
                      </a:r>
                      <a:r>
                        <a:rPr lang="ru-RU" sz="1400" baseline="0" dirty="0">
                          <a:latin typeface="+mn-lt"/>
                        </a:rPr>
                        <a:t> и фрукты»</a:t>
                      </a:r>
                      <a:endParaRPr lang="ru-RU" sz="1400" kern="1200" dirty="0">
                        <a:effectLst/>
                        <a:latin typeface="+mn-lt"/>
                      </a:endParaRPr>
                    </a:p>
                    <a:p>
                      <a:pPr lvl="0"/>
                      <a:r>
                        <a:rPr lang="ru-RU" sz="1400" b="0" i="0" u="none" strike="noStrike" kern="1200" noProof="0" dirty="0">
                          <a:effectLst/>
                          <a:latin typeface="Calibri"/>
                        </a:rPr>
                        <a:t>Настольно - дидактические игры: «Во саду ли, в огороде», «Чудесный мешочек», «Овощи – фрукты», «Сад - огород». </a:t>
                      </a:r>
                    </a:p>
                    <a:p>
                      <a:pPr lvl="0">
                        <a:buNone/>
                      </a:pPr>
                      <a:endParaRPr lang="ru-RU" sz="1400" kern="1200" dirty="0">
                        <a:effectLst/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254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65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pPr algn="ctr"/>
                      <a:r>
                        <a:rPr lang="ru-RU" sz="1800" b="1" dirty="0">
                          <a:latin typeface="+mn-lt"/>
                        </a:rPr>
                        <a:t>Коммуникация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r>
                        <a:rPr lang="ru-RU" sz="1400" dirty="0">
                          <a:latin typeface="+mn-lt"/>
                        </a:rPr>
                        <a:t>Беседа «Лук  - всем полезный друг» </a:t>
                      </a:r>
                    </a:p>
                    <a:p>
                      <a:r>
                        <a:rPr lang="ru-RU" sz="1400" dirty="0">
                          <a:latin typeface="+mn-lt"/>
                        </a:rPr>
                        <a:t>Рассматривание иллюстраций ,</a:t>
                      </a:r>
                      <a:r>
                        <a:rPr lang="ru-RU" sz="1400" baseline="0" dirty="0">
                          <a:latin typeface="+mn-lt"/>
                        </a:rPr>
                        <a:t> открыток.</a:t>
                      </a:r>
                      <a:endParaRPr lang="ru-RU" sz="1400" dirty="0">
                        <a:latin typeface="+mn-lt"/>
                      </a:endParaRPr>
                    </a:p>
                    <a:p>
                      <a:r>
                        <a:rPr lang="ru-RU" sz="1400" dirty="0">
                          <a:latin typeface="+mn-lt"/>
                        </a:rPr>
                        <a:t>Отгадывание загадок.</a:t>
                      </a:r>
                      <a:endParaRPr lang="ru-RU" sz="1400" b="0" i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5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pPr algn="ctr"/>
                      <a:r>
                        <a:rPr lang="ru-RU" sz="1800" b="1" dirty="0">
                          <a:latin typeface="+mn-lt"/>
                        </a:rPr>
                        <a:t>Художественная литература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pPr algn="l"/>
                      <a:r>
                        <a:rPr kumimoji="0" lang="ru-RU" sz="1400" kern="1200" dirty="0">
                          <a:latin typeface="+mn-lt"/>
                        </a:rPr>
                        <a:t>Загадки, пословицы, стихи.</a:t>
                      </a:r>
                    </a:p>
                    <a:p>
                      <a:pPr algn="l"/>
                      <a:r>
                        <a:rPr kumimoji="0" lang="ru-RU" sz="1400" kern="1200" dirty="0">
                          <a:latin typeface="+mn-lt"/>
                        </a:rPr>
                        <a:t>Чтение</a:t>
                      </a:r>
                      <a:r>
                        <a:rPr lang="ru-RU" sz="1400" kern="1200" dirty="0">
                          <a:latin typeface="+mn-lt"/>
                        </a:rPr>
                        <a:t> </a:t>
                      </a:r>
                      <a:r>
                        <a:rPr kumimoji="0" lang="ru-RU" sz="1400" kern="1200" dirty="0">
                          <a:latin typeface="+mn-lt"/>
                        </a:rPr>
                        <a:t> сказки</a:t>
                      </a:r>
                      <a:r>
                        <a:rPr lang="ru-RU" sz="1400" kern="1200" dirty="0">
                          <a:latin typeface="+mn-lt"/>
                        </a:rPr>
                        <a:t> </a:t>
                      </a:r>
                      <a:r>
                        <a:rPr lang="ru-RU" sz="1400" kern="1200" baseline="0" dirty="0">
                          <a:latin typeface="+mn-lt"/>
                        </a:rPr>
                        <a:t> "</a:t>
                      </a:r>
                      <a:r>
                        <a:rPr kumimoji="0" lang="ru-RU" sz="1400" kern="1200" baseline="0" dirty="0">
                          <a:latin typeface="+mn-lt"/>
                        </a:rPr>
                        <a:t>Три брата</a:t>
                      </a:r>
                      <a:r>
                        <a:rPr lang="ru-RU" sz="1400" kern="1200" baseline="0" dirty="0">
                          <a:latin typeface="+mn-lt"/>
                        </a:rPr>
                        <a:t>"</a:t>
                      </a:r>
                      <a:endParaRPr kumimoji="0" lang="ru-RU" sz="1400" kern="1200" baseline="0" dirty="0">
                        <a:latin typeface="+mn-lt"/>
                      </a:endParaRPr>
                    </a:p>
                    <a:p>
                      <a:pPr algn="l"/>
                      <a:r>
                        <a:rPr kumimoji="0" lang="ru-RU" sz="1400" kern="1200" baseline="0" dirty="0">
                          <a:latin typeface="+mn-lt"/>
                        </a:rPr>
                        <a:t>Сказка </a:t>
                      </a:r>
                      <a:r>
                        <a:rPr lang="ru-RU" sz="1400" kern="1200" baseline="0" dirty="0">
                          <a:latin typeface="+mn-lt"/>
                        </a:rPr>
                        <a:t>"</a:t>
                      </a:r>
                      <a:r>
                        <a:rPr kumimoji="0" lang="ru-RU" sz="1400" kern="1200" baseline="0" dirty="0">
                          <a:latin typeface="+mn-lt"/>
                        </a:rPr>
                        <a:t>Луковая </a:t>
                      </a:r>
                      <a:r>
                        <a:rPr lang="ru-RU" sz="1400" kern="1200" baseline="0" dirty="0">
                          <a:latin typeface="+mn-lt"/>
                        </a:rPr>
                        <a:t>семья"</a:t>
                      </a:r>
                      <a:endParaRPr kumimoji="0" lang="ru-RU" sz="140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61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pPr algn="ctr"/>
                      <a:r>
                        <a:rPr lang="ru-RU" sz="1800" b="1" dirty="0">
                          <a:latin typeface="+mn-lt"/>
                        </a:rPr>
                        <a:t>Художественное творчество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pPr algn="l"/>
                      <a:r>
                        <a:rPr lang="ru-RU" sz="1400" dirty="0">
                          <a:latin typeface="+mn-lt"/>
                        </a:rPr>
                        <a:t>Рисование "Овощи"</a:t>
                      </a:r>
                    </a:p>
                    <a:p>
                      <a:pPr algn="l"/>
                      <a:r>
                        <a:rPr lang="ru-RU" sz="1400" dirty="0">
                          <a:latin typeface="+mn-lt"/>
                        </a:rPr>
                        <a:t>Аппликация "Лучок"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n-lt"/>
                        <a:cs typeface="Times New Roman"/>
                      </a:endParaRPr>
                    </a:p>
                    <a:p>
                      <a:pPr lvl="0" algn="l">
                        <a:buNone/>
                      </a:pPr>
                      <a:r>
                        <a:rPr lang="ru-RU" sz="1400" dirty="0">
                          <a:latin typeface="+mn-lt"/>
                        </a:rPr>
                        <a:t>Лепка "Наша грядка"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n-lt"/>
                        <a:cs typeface="Times New Roman"/>
                      </a:endParaRPr>
                    </a:p>
                  </a:txBody>
                  <a:tcPr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7683">
                <a:tc>
                  <a:txBody>
                    <a:bodyPr/>
                    <a:lstStyle/>
                    <a:p>
                      <a:pPr algn="ctr" eaLnBrk="0" fontAlgn="base" hangingPunct="0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b="1" kern="12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Опытная</a:t>
                      </a:r>
                      <a:endParaRPr lang="ru-RU" sz="1800" b="1" dirty="0"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9BBB59"/>
                      </a:solidFill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Опытно-экспериментальная деятельность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«Посадим лук».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Наблюдение лука в благоприятных и неблагоприятных условиях.</a:t>
                      </a:r>
                      <a:endParaRPr lang="ru-RU" sz="14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9BBB59"/>
                      </a:solidFill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429" y="14988"/>
            <a:ext cx="82809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Основной (исследовательский) 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 деятельности воспитателя и детей:</a:t>
            </a:r>
          </a:p>
        </p:txBody>
      </p:sp>
    </p:spTree>
    <p:extLst>
      <p:ext uri="{BB962C8B-B14F-4D97-AF65-F5344CB8AC3E}">
        <p14:creationId xmlns:p14="http://schemas.microsoft.com/office/powerpoint/2010/main" val="2409936809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9" name="Group 75">
            <a:extLst>
              <a:ext uri="{FF2B5EF4-FFF2-40B4-BE49-F238E27FC236}">
                <a16:creationId xmlns:a16="http://schemas.microsoft.com/office/drawing/2014/main" id="{02FF0CD5-01EA-414C-9FBA-91289523E9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 noGrp="1" noMove="1" noResize="1" noRot="1" noUngrp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89E0603-B9E3-42E1-B1E1-D3A0F0688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0" name="Straight Connector 77">
              <a:extLst>
                <a:ext uri="{FF2B5EF4-FFF2-40B4-BE49-F238E27FC236}">
                  <a16:creationId xmlns:a16="http://schemas.microsoft.com/office/drawing/2014/main" id="{8C08529B-533A-4987-835C-B6FE3960C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23">
              <a:extLst>
                <a:ext uri="{FF2B5EF4-FFF2-40B4-BE49-F238E27FC236}">
                  <a16:creationId xmlns:a16="http://schemas.microsoft.com/office/drawing/2014/main" id="{ADF3602E-6539-4E90-9B34-A1564E8898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b="b" l="l" r="r" t="t"/>
              <a:pathLst>
                <a:path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21" name="Rectangle 25">
              <a:extLst>
                <a:ext uri="{FF2B5EF4-FFF2-40B4-BE49-F238E27FC236}">
                  <a16:creationId xmlns:a16="http://schemas.microsoft.com/office/drawing/2014/main" id="{45B7B2BF-6C30-4E7C-9B92-89931CAC5E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b="b" l="l" r="r" t="t"/>
              <a:pathLst>
                <a:path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D902BF1F-1CD4-4757-8E37-E537850CD8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22" name="Rectangle 27">
              <a:extLst>
                <a:ext uri="{FF2B5EF4-FFF2-40B4-BE49-F238E27FC236}">
                  <a16:creationId xmlns:a16="http://schemas.microsoft.com/office/drawing/2014/main" id="{EC181138-86B5-48DD-A9CF-E1B424432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b="b" l="l" r="r" t="t"/>
              <a:pathLst>
                <a:path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Rectangle 28">
              <a:extLst>
                <a:ext uri="{FF2B5EF4-FFF2-40B4-BE49-F238E27FC236}">
                  <a16:creationId xmlns:a16="http://schemas.microsoft.com/office/drawing/2014/main" id="{2AFEC3B7-B6F9-4F8D-BB1D-1CB5D59A87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b="b" l="l" r="r" t="t"/>
              <a:pathLst>
                <a:path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23" name="Rectangle 29">
              <a:extLst>
                <a:ext uri="{FF2B5EF4-FFF2-40B4-BE49-F238E27FC236}">
                  <a16:creationId xmlns:a16="http://schemas.microsoft.com/office/drawing/2014/main" id="{C7CFEC2C-F42F-4B3F-82EB-A23DD21C7F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b="b" l="l" r="r" t="t"/>
              <a:pathLst>
                <a:path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5" name="Isosceles Triangle 84">
              <a:extLst>
                <a:ext uri="{FF2B5EF4-FFF2-40B4-BE49-F238E27FC236}">
                  <a16:creationId xmlns:a16="http://schemas.microsoft.com/office/drawing/2014/main" id="{E29569A7-8B01-47AE-86AA-D0BE37E984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2E15773A-78BA-459D-840F-CA90AB966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fmla="val 0" name="adj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4124" name="Isosceles Triangle 8">
            <a:extLst>
              <a:ext uri="{FF2B5EF4-FFF2-40B4-BE49-F238E27FC236}">
                <a16:creationId xmlns:a16="http://schemas.microsoft.com/office/drawing/2014/main" id="{339B2E5C-7D38-46FD-A927-39796E8F9F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1"/>
            <a:ext cx="357491" cy="2844800"/>
          </a:xfrm>
          <a:prstGeom prst="triangle">
            <a:avLst>
              <a:gd fmla="val 0" name="adj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descr="Изображение выглядит как человек, стол, мальчик, внутренний&#10;&#10;Автоматически созданное описание" id="12" name="Рисунок 12">
            <a:extLst>
              <a:ext uri="{FF2B5EF4-FFF2-40B4-BE49-F238E27FC236}">
                <a16:creationId xmlns:a16="http://schemas.microsoft.com/office/drawing/2014/main" id="{21E5AC46-59CC-9111-C052-84E83E2D85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7"/>
          <a:stretch/>
        </p:blipFill>
        <p:spPr>
          <a:xfrm>
            <a:off x="1684520" y="1355139"/>
            <a:ext cx="2603269" cy="2448138"/>
          </a:xfrm>
          <a:prstGeom prst="rect">
            <a:avLst/>
          </a:prstGeom>
        </p:spPr>
      </p:pic>
      <p:pic>
        <p:nvPicPr>
          <p:cNvPr descr="Изображение выглядит как человек, стол, ребенок, внутренний&#10;&#10;Автоматически созданное описание" id="2" name="Рисунок 3">
            <a:extLst>
              <a:ext uri="{FF2B5EF4-FFF2-40B4-BE49-F238E27FC236}">
                <a16:creationId xmlns:a16="http://schemas.microsoft.com/office/drawing/2014/main" id="{0E0CA65D-5ED4-75A2-5433-9B7E0F7A64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" r="-81"/>
          <a:stretch/>
        </p:blipFill>
        <p:spPr>
          <a:xfrm>
            <a:off x="4409218" y="1356398"/>
            <a:ext cx="2628029" cy="2459144"/>
          </a:xfrm>
          <a:prstGeom prst="rect">
            <a:avLst/>
          </a:prstGeom>
        </p:spPr>
      </p:pic>
      <p:pic>
        <p:nvPicPr>
          <p:cNvPr descr="Изображение выглядит как человек, ребенок, мальчик, внутренний&#10;&#10;Автоматически созданное описание" id="4" name="Рисунок 11">
            <a:extLst>
              <a:ext uri="{FF2B5EF4-FFF2-40B4-BE49-F238E27FC236}">
                <a16:creationId xmlns:a16="http://schemas.microsoft.com/office/drawing/2014/main" id="{0516EE95-9461-19CC-A8C8-C955BF27D4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3"/>
          <a:stretch/>
        </p:blipFill>
        <p:spPr>
          <a:xfrm>
            <a:off x="1684521" y="3960703"/>
            <a:ext cx="2604384" cy="2476476"/>
          </a:xfrm>
          <a:prstGeom prst="rect">
            <a:avLst/>
          </a:prstGeom>
        </p:spPr>
      </p:pic>
      <p:pic>
        <p:nvPicPr>
          <p:cNvPr descr="Изображение выглядит как человек, ребенок, маленький, внутренний&#10;&#10;Автоматически созданное описание" id="13" name="Рисунок 13">
            <a:extLst>
              <a:ext uri="{FF2B5EF4-FFF2-40B4-BE49-F238E27FC236}">
                <a16:creationId xmlns:a16="http://schemas.microsoft.com/office/drawing/2014/main" id="{2CC9E08C-7D68-1780-4BA4-D614FE762BA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" r="50"/>
          <a:stretch/>
        </p:blipFill>
        <p:spPr>
          <a:xfrm>
            <a:off x="4409219" y="3964145"/>
            <a:ext cx="2627068" cy="24734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AF86D55-F948-1960-F66A-F32E0304398E}"/>
              </a:ext>
            </a:extLst>
          </p:cNvPr>
          <p:cNvSpPr txBox="1"/>
          <p:nvPr/>
        </p:nvSpPr>
        <p:spPr>
          <a:xfrm>
            <a:off x="1050915" y="195763"/>
            <a:ext cx="6575271" cy="2539402"/>
          </a:xfrm>
          <a:prstGeom prst="rect">
            <a:avLst/>
          </a:prstGeom>
        </p:spPr>
        <p:txBody>
          <a:bodyPr anchorCtr="0" bIns="45720" compatLnSpc="1" forceAA="0" fromWordArt="0" horzOverflow="overflow" lIns="91440" numCol="1" rIns="91440" rot="0" rtlCol="0" spcCol="0" spcFirstLastPara="0" tIns="45720" vert="horz" vertOverflow="overflow">
            <a:prstTxWarp prst="textNoShape">
              <a:avLst/>
            </a:prstTxWarp>
            <a:normAutofit/>
          </a:bodyPr>
          <a:lstStyle/>
          <a:p>
            <a:pPr algn="ctr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b="1" dirty="0" err="1" lang="en-US" sz="3200">
                <a:solidFill>
                  <a:srgbClr val="92D050"/>
                </a:solidFill>
                <a:latin typeface="Times New Roman"/>
                <a:cs typeface="Times New Roman"/>
              </a:rPr>
              <a:t>Приготовление</a:t>
            </a:r>
            <a:r>
              <a:rPr b="1" dirty="0" lang="en-US" sz="320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b="1" dirty="0" err="1" lang="en-US" sz="3200">
                <a:solidFill>
                  <a:srgbClr val="92D050"/>
                </a:solidFill>
                <a:latin typeface="Times New Roman"/>
                <a:cs typeface="Times New Roman"/>
              </a:rPr>
              <a:t>почвы</a:t>
            </a:r>
            <a:r>
              <a:rPr b="1" dirty="0" lang="en-US" sz="3200">
                <a:solidFill>
                  <a:srgbClr val="92D050"/>
                </a:solidFill>
                <a:latin typeface="Times New Roman"/>
                <a:cs typeface="Times New Roman"/>
              </a:rPr>
              <a:t> и </a:t>
            </a:r>
            <a:r>
              <a:rPr b="1" dirty="0" err="1" lang="en-US" sz="3200">
                <a:solidFill>
                  <a:srgbClr val="92D050"/>
                </a:solidFill>
                <a:latin typeface="Times New Roman"/>
                <a:cs typeface="Times New Roman"/>
              </a:rPr>
              <a:t>посадка</a:t>
            </a:r>
            <a:r>
              <a:rPr b="1" dirty="0" lang="en-US" sz="320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b="1" dirty="0" err="1" lang="en-US" sz="3200">
                <a:solidFill>
                  <a:srgbClr val="92D050"/>
                </a:solidFill>
                <a:latin typeface="Times New Roman"/>
                <a:cs typeface="Times New Roman"/>
              </a:rPr>
              <a:t>лука</a:t>
            </a:r>
            <a:endParaRPr b="1" dirty="0" lang="en-US" sz="3200"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pic>
        <p:nvPicPr>
          <p:cNvPr id="4102" name="Picture 6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b="99350" l="0" r="100000" t="4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811" y="358433"/>
            <a:ext cx="1122283" cy="84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b="100000" l="0" r="100000" t="38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94262">
            <a:off x="641280" y="297155"/>
            <a:ext cx="810745" cy="883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4423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4" descr="Изображение выглядит как человек, молодой&#10;&#10;Автоматически созданное описание">
            <a:extLst>
              <a:ext uri="{FF2B5EF4-FFF2-40B4-BE49-F238E27FC236}">
                <a16:creationId xmlns:a16="http://schemas.microsoft.com/office/drawing/2014/main" id="{109B5113-803B-B1D8-2569-D21D2A52D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4153" y="2618509"/>
            <a:ext cx="2210618" cy="4114800"/>
          </a:xfrm>
          <a:prstGeom prst="rect">
            <a:avLst/>
          </a:prstGeom>
        </p:spPr>
      </p:pic>
      <p:pic>
        <p:nvPicPr>
          <p:cNvPr id="10" name="Рисунок 10" descr="Изображение выглядит как человек, внутренний, пол, молодой&#10;&#10;Автоматически созданное описание">
            <a:extLst>
              <a:ext uri="{FF2B5EF4-FFF2-40B4-BE49-F238E27FC236}">
                <a16:creationId xmlns:a16="http://schemas.microsoft.com/office/drawing/2014/main" id="{24E00010-C0A8-571A-D4DA-78838A4FD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05" y="2618510"/>
            <a:ext cx="2210619" cy="4114800"/>
          </a:xfrm>
          <a:prstGeom prst="rect">
            <a:avLst/>
          </a:prstGeom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930" b="94727" l="98" r="9980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27443">
            <a:off x="7120613" y="224565"/>
            <a:ext cx="1011238" cy="1011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200" l="0" r="99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61044" flipH="1">
            <a:off x="764769" y="327409"/>
            <a:ext cx="1207646" cy="7547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9" descr="Изображение выглядит как человек, ребенок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656E821F-4C66-840A-B000-110690CFA6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4302" y="1177574"/>
            <a:ext cx="4094017" cy="18295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A4F84E9-4F4D-2CCC-D6A5-CDE5B07E0E94}"/>
              </a:ext>
            </a:extLst>
          </p:cNvPr>
          <p:cNvSpPr txBox="1"/>
          <p:nvPr/>
        </p:nvSpPr>
        <p:spPr>
          <a:xfrm>
            <a:off x="2340788" y="149251"/>
            <a:ext cx="450965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>
                <a:solidFill>
                  <a:srgbClr val="92D050"/>
                </a:solidFill>
                <a:latin typeface="Times New Roman"/>
                <a:cs typeface="Times New Roman"/>
              </a:rPr>
              <a:t>Поливаем лук</a:t>
            </a:r>
            <a:endParaRPr lang="ru-RU" b="1"/>
          </a:p>
        </p:txBody>
      </p:sp>
      <p:pic>
        <p:nvPicPr>
          <p:cNvPr id="13" name="Рисунок 13" descr="Изображение выглядит как человек, внутренний, украшен, цветной&#10;&#10;Автоматически созданное описание">
            <a:extLst>
              <a:ext uri="{FF2B5EF4-FFF2-40B4-BE49-F238E27FC236}">
                <a16:creationId xmlns:a16="http://schemas.microsoft.com/office/drawing/2014/main" id="{C58AE493-A769-220C-5678-5CC498AD9E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02359" y="1177572"/>
            <a:ext cx="4094017" cy="182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50756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493</Words>
  <Application>Microsoft Office PowerPoint</Application>
  <PresentationFormat>Экран (4:3)</PresentationFormat>
  <Paragraphs>112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Facet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Dom</cp:lastModifiedBy>
  <cp:revision>324</cp:revision>
  <dcterms:created xsi:type="dcterms:W3CDTF">2020-02-03T16:07:02Z</dcterms:created>
  <dcterms:modified xsi:type="dcterms:W3CDTF">2022-05-02T13:30:50Z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1146899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