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96" r:id="rId1"/>
  </p:sldMasterIdLst>
  <p:sldIdLst>
    <p:sldId id="282" r:id="rId2"/>
    <p:sldId id="263" r:id="rId3"/>
    <p:sldId id="260" r:id="rId4"/>
    <p:sldId id="281" r:id="rId5"/>
    <p:sldId id="285" r:id="rId6"/>
    <p:sldId id="283" r:id="rId7"/>
    <p:sldId id="284" r:id="rId8"/>
    <p:sldId id="286" r:id="rId9"/>
    <p:sldId id="287" r:id="rId10"/>
    <p:sldId id="290" r:id="rId11"/>
    <p:sldId id="288" r:id="rId12"/>
    <p:sldId id="289" r:id="rId13"/>
    <p:sldId id="291" r:id="rId14"/>
    <p:sldId id="292" r:id="rId15"/>
    <p:sldId id="293" r:id="rId16"/>
    <p:sldId id="295" r:id="rId17"/>
    <p:sldId id="294" r:id="rId18"/>
    <p:sldId id="270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5332" autoAdjust="0"/>
  </p:normalViewPr>
  <p:slideViewPr>
    <p:cSldViewPr snapToGrid="0">
      <p:cViewPr varScale="1">
        <p:scale>
          <a:sx n="89" d="100"/>
          <a:sy n="89" d="100"/>
        </p:scale>
        <p:origin x="466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7575CFE2-9296-402C-AB34-FC1C83526B36}" type="datetimeFigureOut">
              <a:rPr lang="ru-RU" smtClean="0"/>
              <a:t>13.12.2021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4FF59F7D-23EE-4DD0-AE8F-05AB2CCB14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658642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5CFE2-9296-402C-AB34-FC1C83526B36}" type="datetimeFigureOut">
              <a:rPr lang="ru-RU" smtClean="0"/>
              <a:t>13.12.2021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59F7D-23EE-4DD0-AE8F-05AB2CCB14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97275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5CFE2-9296-402C-AB34-FC1C83526B36}" type="datetimeFigureOut">
              <a:rPr lang="ru-RU" smtClean="0"/>
              <a:t>13.12.2021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59F7D-23EE-4DD0-AE8F-05AB2CCB14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87106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5CFE2-9296-402C-AB34-FC1C83526B36}" type="datetimeFigureOut">
              <a:rPr lang="ru-RU" smtClean="0"/>
              <a:t>13.12.2021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59F7D-23EE-4DD0-AE8F-05AB2CCB14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5059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5CFE2-9296-402C-AB34-FC1C83526B36}" type="datetimeFigureOut">
              <a:rPr lang="ru-RU" smtClean="0"/>
              <a:t>13.12.2021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59F7D-23EE-4DD0-AE8F-05AB2CCB14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75219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5CFE2-9296-402C-AB34-FC1C83526B36}" type="datetimeFigureOut">
              <a:rPr lang="ru-RU" smtClean="0"/>
              <a:t>13.12.2021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59F7D-23EE-4DD0-AE8F-05AB2CCB14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323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5CFE2-9296-402C-AB34-FC1C83526B36}" type="datetimeFigureOut">
              <a:rPr lang="ru-RU" smtClean="0"/>
              <a:t>13.12.2021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59F7D-23EE-4DD0-AE8F-05AB2CCB14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96339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5CFE2-9296-402C-AB34-FC1C83526B36}" type="datetimeFigureOut">
              <a:rPr lang="ru-RU" smtClean="0"/>
              <a:t>13.12.2021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59F7D-23EE-4DD0-AE8F-05AB2CCB14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16231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5CFE2-9296-402C-AB34-FC1C83526B36}" type="datetimeFigureOut">
              <a:rPr lang="ru-RU" smtClean="0"/>
              <a:t>13.12.2021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59F7D-23EE-4DD0-AE8F-05AB2CCB14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61052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5CFE2-9296-402C-AB34-FC1C83526B36}" type="datetimeFigureOut">
              <a:rPr lang="ru-RU" smtClean="0"/>
              <a:t>13.12.2021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59F7D-23EE-4DD0-AE8F-05AB2CCB14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61600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5CFE2-9296-402C-AB34-FC1C83526B36}" type="datetimeFigureOut">
              <a:rPr lang="ru-RU" smtClean="0"/>
              <a:t>13.12.2021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59F7D-23EE-4DD0-AE8F-05AB2CCB14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3633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5CFE2-9296-402C-AB34-FC1C83526B36}" type="datetimeFigureOut">
              <a:rPr lang="ru-RU" smtClean="0"/>
              <a:t>13.12.2021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59F7D-23EE-4DD0-AE8F-05AB2CCB14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6797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5CFE2-9296-402C-AB34-FC1C83526B36}" type="datetimeFigureOut">
              <a:rPr lang="ru-RU" smtClean="0"/>
              <a:t>13.12.2021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59F7D-23EE-4DD0-AE8F-05AB2CCB14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0127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5CFE2-9296-402C-AB34-FC1C83526B36}" type="datetimeFigureOut">
              <a:rPr lang="ru-RU" smtClean="0"/>
              <a:t>13.12.2021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59F7D-23EE-4DD0-AE8F-05AB2CCB14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0739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5CFE2-9296-402C-AB34-FC1C83526B36}" type="datetimeFigureOut">
              <a:rPr lang="ru-RU" smtClean="0"/>
              <a:t>13.12.2021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59F7D-23EE-4DD0-AE8F-05AB2CCB14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73231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5CFE2-9296-402C-AB34-FC1C83526B36}" type="datetimeFigureOut">
              <a:rPr lang="ru-RU" smtClean="0"/>
              <a:t>13.12.2021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59F7D-23EE-4DD0-AE8F-05AB2CCB14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68796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5CFE2-9296-402C-AB34-FC1C83526B36}" type="datetimeFigureOut">
              <a:rPr lang="ru-RU" smtClean="0"/>
              <a:t>13.12.2021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59F7D-23EE-4DD0-AE8F-05AB2CCB14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47846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575CFE2-9296-402C-AB34-FC1C83526B36}" type="datetimeFigureOut">
              <a:rPr lang="ru-RU" smtClean="0"/>
              <a:t>13.12.2021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FF59F7D-23EE-4DD0-AE8F-05AB2CCB14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378669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  <p:sldLayoutId id="2147484008" r:id="rId12"/>
    <p:sldLayoutId id="2147484009" r:id="rId13"/>
    <p:sldLayoutId id="2147484010" r:id="rId14"/>
    <p:sldLayoutId id="2147484011" r:id="rId15"/>
    <p:sldLayoutId id="2147484012" r:id="rId16"/>
    <p:sldLayoutId id="214748401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64105" y="344774"/>
            <a:ext cx="9796020" cy="4040957"/>
          </a:xfrm>
        </p:spPr>
        <p:txBody>
          <a:bodyPr>
            <a:noAutofit/>
          </a:bodyPr>
          <a:lstStyle/>
          <a:p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5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  <a:br>
              <a:rPr lang="ru-RU" sz="5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читательской грамотности </a:t>
            </a:r>
            <a:r>
              <a:rPr lang="ru-RU" sz="5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уроках литературы</a:t>
            </a: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1239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Задания, формирующие умение</a:t>
            </a:r>
            <a:b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ориентироваться в тексте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7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дается заранее на дом).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Составьте план гл. 1-6 т.1, ч. 1, гл.,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отражающий события и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темы разговоров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вечере у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Шерер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381748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на обнаружение пропуска информации.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1" y="1871932"/>
            <a:ext cx="11266098" cy="4761781"/>
          </a:xfrm>
        </p:spPr>
        <p:txBody>
          <a:bodyPr>
            <a:normAutofit fontScale="92500" lnSpcReduction="1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Л.Н. Толстой. «Война и мир» (глава 1, том I, часть I).</a:t>
            </a:r>
          </a:p>
          <a:p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8.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Прочитайте последовательность смены тем и рассуждений Анны Павловны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князя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Василия.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А. Князь Василий неопределенно отвечает Анне Павловне о решении сената вступить в войну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Наполеоном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Б. Анна Павловна восторженно говорит о миссии русского императора.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В. Князь Василий избегает обсуждений, попросив чаю и сумев перевести разговор на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события предстоящего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вечера: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Шерер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рассказала ему о своих главных гостях.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 Курагин спрашивает о назначении первого секретаря в Вену.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Д. Анна Павловна характеризует старого князя Болконского.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Укажите место пропуска важного этапа в рассуждении героя.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между А и Б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между Б и В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 между В и Г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4) между Г и Д //Ответ: 4</a:t>
            </a:r>
          </a:p>
        </p:txBody>
      </p:sp>
    </p:spTree>
    <p:extLst>
      <p:ext uri="{BB962C8B-B14F-4D97-AF65-F5344CB8AC3E}">
        <p14:creationId xmlns:p14="http://schemas.microsoft.com/office/powerpoint/2010/main" val="34203048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Задания, требующие поиска косвенных фактов, которые указывают на </a:t>
            </a:r>
            <a:r>
              <a:rPr lang="ru-RU" sz="4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фактологическую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информацию.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1" y="2579298"/>
            <a:ext cx="10131425" cy="3614468"/>
          </a:xfrm>
        </p:spPr>
        <p:txBody>
          <a:bodyPr>
            <a:normAutofit/>
          </a:bodyPr>
          <a:lstStyle/>
          <a:p>
            <a:r>
              <a:rPr lang="ru-RU" sz="2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8.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Назовите место действия,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которого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начинается повествование романа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Л.Н. Толстого. Аргументируйте свой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 примерами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текста.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//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Ответ: Действие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романа начинается вечером у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Шерер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Петербурге. </a:t>
            </a:r>
          </a:p>
        </p:txBody>
      </p:sp>
    </p:spTree>
    <p:extLst>
      <p:ext uri="{BB962C8B-B14F-4D97-AF65-F5344CB8AC3E}">
        <p14:creationId xmlns:p14="http://schemas.microsoft.com/office/powerpoint/2010/main" val="27643311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Задания, требующие поиска косвенных фактов, которые указывают на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фактологическую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информацию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1" y="2142067"/>
            <a:ext cx="10882222" cy="4388129"/>
          </a:xfrm>
        </p:spPr>
        <p:txBody>
          <a:bodyPr>
            <a:normAutofit/>
          </a:bodyPr>
          <a:lstStyle/>
          <a:p>
            <a:r>
              <a:rPr lang="ru-RU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8.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Аргументы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Анна Павловна – фрейлина вдовствующей императрицы.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Шерер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сообщает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князю Василию, что они обсуждали поведение Анатоля с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Марией Федоровной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Князь Василий является членом сената и собирается на праздник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английскому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посланнику (в XIX в. посольства находились в Санкт-Петербурге).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 Аббат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Морио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только недавно был на аудиенции у государя.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4) Пьер приехал из-за границы и был первый раз в обществе (в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большом свете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а его отец граф Безухов находился в Москве. Пьер с интересом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слушает разговоры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гостиной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Шерер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потому что знал, что «тут собрана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вся интеллигенция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Петербурга».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5) В финале главы VI есть описание ночи: «Ночь была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июньская петербургская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бессумрачная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ночь».</a:t>
            </a:r>
          </a:p>
        </p:txBody>
      </p:sp>
    </p:spTree>
    <p:extLst>
      <p:ext uri="{BB962C8B-B14F-4D97-AF65-F5344CB8AC3E}">
        <p14:creationId xmlns:p14="http://schemas.microsoft.com/office/powerpoint/2010/main" val="27166748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1" y="284672"/>
            <a:ext cx="10131425" cy="1561381"/>
          </a:xfrm>
        </p:spPr>
        <p:txBody>
          <a:bodyPr>
            <a:no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 на выявление неточностей или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противоречий явной информации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1" y="2142067"/>
            <a:ext cx="10951233" cy="4517525"/>
          </a:xfrm>
        </p:spPr>
        <p:txBody>
          <a:bodyPr>
            <a:normAutofit/>
          </a:bodyPr>
          <a:lstStyle/>
          <a:p>
            <a:r>
              <a:rPr lang="ru-RU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9.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Прочитайте главы 25 (том I, часть I) и 19 (том I, часть III). </a:t>
            </a:r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Найдите</a:t>
            </a:r>
          </a:p>
          <a:p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фактическую неточность в описании одной из важных деталей.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//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Ответ: Из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главы 25 (том I, часть I):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«…она дрожащим от волнения голосом, с торжественным жестом держа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обеих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руках перед братом овальный старинный образок Спасителя с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черным ликом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 серебряной ризе, на серебряной цепочке мелкой работы».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главы 19 (том I, часть III):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«Солдаты, принесшие князя Андрея и снявшие с него попавшийся им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золотой образок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навешенный на брата княжною Марьею, увидав ласковость,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которою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обращался император с пленными, поспешили возвратить образок».</a:t>
            </a:r>
          </a:p>
        </p:txBody>
      </p:sp>
    </p:spTree>
    <p:extLst>
      <p:ext uri="{BB962C8B-B14F-4D97-AF65-F5344CB8AC3E}">
        <p14:creationId xmlns:p14="http://schemas.microsoft.com/office/powerpoint/2010/main" val="26046298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704" y="575094"/>
            <a:ext cx="10131425" cy="1456267"/>
          </a:xfrm>
        </p:spPr>
        <p:txBody>
          <a:bodyPr>
            <a:no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Задания, формирующие умение определять наличие-отсутствие информации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2294625"/>
            <a:ext cx="10951234" cy="4252823"/>
          </a:xfrm>
        </p:spPr>
        <p:txBody>
          <a:bodyPr>
            <a:normAutofit/>
          </a:bodyPr>
          <a:lstStyle/>
          <a:p>
            <a:r>
              <a:rPr lang="ru-RU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10. </a:t>
            </a:r>
            <a:r>
              <a:rPr lang="ru-RU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Выберите все предложения, </a:t>
            </a:r>
            <a:r>
              <a:rPr lang="ru-RU" sz="2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соответствующие главам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1-6 (том I, часть III).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1)Всем было весело смотреть на маленькую княгиню.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2)Пьер с интересом прислушивался ко всем, потому что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боялся пропустить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умные разговоры.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3)Анна Михайловна Друбецкая приехала навестить свою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давнюю приятельницу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Шерер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поддержать ее после болезни.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4)Анна Павловна остановила спор Пьера с аббатом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Морио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потому что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собеседники слишком оживленно говорили.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5)Анна Павловна не успела переговорить с маленькой княгиней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поводу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сватовства Анатоля к княжне Болконской.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//Ответ: 124</a:t>
            </a:r>
          </a:p>
        </p:txBody>
      </p:sp>
    </p:spTree>
    <p:extLst>
      <p:ext uri="{BB962C8B-B14F-4D97-AF65-F5344CB8AC3E}">
        <p14:creationId xmlns:p14="http://schemas.microsoft.com/office/powerpoint/2010/main" val="39817381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1" y="126521"/>
            <a:ext cx="10131425" cy="1456267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Обратное задание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1" y="1582788"/>
            <a:ext cx="10951233" cy="4930155"/>
          </a:xfrm>
        </p:spPr>
        <p:txBody>
          <a:bodyPr>
            <a:no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11.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Выберите все предложения, которые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СООТВЕТСТВУЮТ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главам 1-6 (том I, часть III).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1)Всем было весело смотреть на маленькую княгиню.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2)Пьер с интересом прислушивался ко всем, потому что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боялся пропустить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умные разговоры.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3)Анна Михайловна Друбецкая приехала навестить свою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давнюю приятельницу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Шерер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поддержать ее после болезни.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4)Анна Павловна остановила спор Пьера с аббатом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Морио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потому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собеседники слишком оживленно говорили.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5)Анна Павловна не успела переговорить с маленькой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княгиней по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поводу сватовства Анатоля к княжне Болконской.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//Ответ: 35</a:t>
            </a:r>
          </a:p>
        </p:txBody>
      </p:sp>
    </p:spTree>
    <p:extLst>
      <p:ext uri="{BB962C8B-B14F-4D97-AF65-F5344CB8AC3E}">
        <p14:creationId xmlns:p14="http://schemas.microsoft.com/office/powerpoint/2010/main" val="12662707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1" y="293299"/>
            <a:ext cx="10131425" cy="1250829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Выводы: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1" y="1483743"/>
            <a:ext cx="10864969" cy="5244861"/>
          </a:xfrm>
        </p:spPr>
        <p:txBody>
          <a:bodyPr>
            <a:no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Задания, развивающие умения находить и извлекать явно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заданную информацию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текста, предполагают очень внимательное 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неторопливое чтение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художественного произведения.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Умение ориентироваться в тексте в целях поиска заданных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элементов информации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тесно связано с навыком деления текста на смысловые части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составления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плана текста.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 По уровню сложности задания, развивающие умение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извлекать информацию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текста, бывают разными. Простейшим является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задание, требующее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соотнести ключевые слова вопроса задания с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ключевыми словами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текста. Более сложный уровень – это соотнесение ключевого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слова в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вопросе с синонимичным понятием в тексте.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4) Элементы информации, находящиеся в разных фрагментах текста,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могут выступать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качестве косвенных аргументов, помогающих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выявить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фактологическую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информацию, их объединяющую.</a:t>
            </a:r>
          </a:p>
        </p:txBody>
      </p:sp>
    </p:spTree>
    <p:extLst>
      <p:ext uri="{BB962C8B-B14F-4D97-AF65-F5344CB8AC3E}">
        <p14:creationId xmlns:p14="http://schemas.microsoft.com/office/powerpoint/2010/main" val="18638082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2" cy="6858001"/>
          </a:xfrm>
          <a:prstGeom prst="rect">
            <a:avLst/>
          </a:prstGeom>
        </p:spPr>
      </p:pic>
      <p:sp>
        <p:nvSpPr>
          <p:cNvPr id="10" name="Текст 9"/>
          <p:cNvSpPr>
            <a:spLocks noGrp="1"/>
          </p:cNvSpPr>
          <p:nvPr>
            <p:ph type="body" idx="1"/>
          </p:nvPr>
        </p:nvSpPr>
        <p:spPr>
          <a:xfrm>
            <a:off x="493776" y="100584"/>
            <a:ext cx="5696712" cy="14478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  <a:endParaRPr lang="ru-RU" sz="32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3195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01128" y="207543"/>
            <a:ext cx="11725835" cy="610496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Читательские умения, формируемые </a:t>
            </a: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уроках </a:t>
            </a:r>
            <a: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литературы</a:t>
            </a: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1.Поиск и извлечение информации из текста.</a:t>
            </a:r>
          </a:p>
          <a:p>
            <a:pPr marL="0" indent="0"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2.Интеграция и интерпретация текста.</a:t>
            </a:r>
          </a:p>
          <a:p>
            <a:pPr marL="0" indent="0"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3.Осмысление и оценка текста.</a:t>
            </a:r>
          </a:p>
          <a:p>
            <a:pPr marL="0" indent="0"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4.Использование информации из текста</a:t>
            </a:r>
          </a:p>
        </p:txBody>
      </p:sp>
    </p:spTree>
    <p:extLst>
      <p:ext uri="{BB962C8B-B14F-4D97-AF65-F5344CB8AC3E}">
        <p14:creationId xmlns:p14="http://schemas.microsoft.com/office/powerpoint/2010/main" val="3899922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5492" y="311499"/>
            <a:ext cx="11591612" cy="611442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b="1" i="1" dirty="0"/>
              <a:t> </a:t>
            </a:r>
            <a:r>
              <a:rPr lang="ru-RU" sz="3200" b="1" i="1" dirty="0" smtClean="0"/>
              <a:t> 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00636" y="137056"/>
            <a:ext cx="11367246" cy="652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Грамотность чтения на уроках литературы</a:t>
            </a:r>
          </a:p>
          <a:p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(критерии оценивания)</a:t>
            </a:r>
          </a:p>
          <a:p>
            <a:endParaRPr lang="ru-RU" dirty="0"/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чтение художественного текста (с карандашом в руке и на бумажном носителе),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выявление ключевых слов и словосочетаний, деление текста на смысловые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части;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умение выразительно читать текст вслух;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 умение определять тематику, проблематику произведения, интерпретировать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художественный текст с опорой на авторскую позицию;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4) умение анализировать эпизод, систему образов, структуру и язык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художественного произведения, осуществлять сопоставительный анализ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фрагментов, образов героев одного и разных произведений;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5) умение соотносить позицию автора текста с оценочными суждениями авторов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критических статей;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6) умение создавать самостоятельные устные и письменные развернутые и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аргументированные аналитические высказывания.</a:t>
            </a:r>
          </a:p>
        </p:txBody>
      </p:sp>
    </p:spTree>
    <p:extLst>
      <p:ext uri="{BB962C8B-B14F-4D97-AF65-F5344CB8AC3E}">
        <p14:creationId xmlns:p14="http://schemas.microsoft.com/office/powerpoint/2010/main" val="1901773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dir="r"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08601" y="797943"/>
            <a:ext cx="10131425" cy="1456267"/>
          </a:xfrm>
        </p:spPr>
        <p:txBody>
          <a:bodyPr>
            <a:noAutofit/>
          </a:bodyPr>
          <a:lstStyle/>
          <a:p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Задания, развивающие читательскую грамотность на уроках литературы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spcAft>
                <a:spcPts val="0"/>
              </a:spcAft>
              <a:buClrTx/>
              <a:buSzTx/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извлечение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фактологической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информации в </a:t>
            </a:r>
            <a:r>
              <a:rPr lang="ru-RU" sz="32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художественных текстах </a:t>
            </a:r>
            <a:r>
              <a:rPr lang="ru-RU" sz="32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уроках литературы (на примере изучения романа-эпопеи Л.Н. Толстого «Война и мир»).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58856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8495" y="592347"/>
            <a:ext cx="10131425" cy="1456267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аспекты.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Задания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определение места информации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ориентирование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тексте в целях извлечения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явно заданной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информации.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Задания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формирующие умение делить текст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фрагменты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устанавливать последовательность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Задания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определение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наличия-отсутствия информации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430212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Проблематика.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1.Как в заданиях могут соотноситься вопросы и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ключевые слова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текста?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2.Какие задания формируют умения ориентироваться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тексте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видеть все его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микротемы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3.Какие задания помогут находить и извлекать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единицы информации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одном и разных фрагментах текста?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4.Как с помощью неверных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дистракторов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заданиях проверяется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понимание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наличия-отсутствия информации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3749368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2271623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Поиск и извлечение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информации из текста предопределяет 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следующие действия:</a:t>
            </a:r>
            <a:b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1" y="2639682"/>
            <a:ext cx="11054750" cy="3976777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1.1. Выявлять место, где содержится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искомая информация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1.2. Находить и извлекать одну или несколько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единиц явной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информации, расположенных в одном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фрагменте текста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1.3. Находить и извлекать несколько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единиц информации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расположенных в разных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фрагментах текста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1.4. Определять наличие-отсутствие информации</a:t>
            </a:r>
          </a:p>
        </p:txBody>
      </p:sp>
    </p:spTree>
    <p:extLst>
      <p:ext uri="{BB962C8B-B14F-4D97-AF65-F5344CB8AC3E}">
        <p14:creationId xmlns:p14="http://schemas.microsoft.com/office/powerpoint/2010/main" val="10155316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Задания, требующие извлечения </a:t>
            </a:r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фактологической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информации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(время, место или обстоятельства действия)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1" y="2329131"/>
            <a:ext cx="10131425" cy="4218317"/>
          </a:xfrm>
        </p:spPr>
        <p:txBody>
          <a:bodyPr>
            <a:normAutofit/>
          </a:bodyPr>
          <a:lstStyle/>
          <a:p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1</a:t>
            </a: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Найдите указание время действия, с которого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начинается повествование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романе-эпопее Л.Н. Толстого «Война и мир».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//Ответ: июль 1805 года.</a:t>
            </a:r>
          </a:p>
          <a:p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2</a:t>
            </a: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Кем является Анна Павловна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Шерер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кто ее первый гость?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//Ответ: фрейлина императрицы Марии Федоровны (матери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императора Александра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 князь Василий – министр и член сената.</a:t>
            </a:r>
          </a:p>
          <a:p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3.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Какое главное политическое событие обсуждает Анна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Павловна с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князем Василием?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//Ответ: Анна Павловна обсуждает причины предстоящей военной кампании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России против Наполеона (1805 г.) и дает оценку действиям Наполеона.</a:t>
            </a:r>
          </a:p>
          <a:p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4</a:t>
            </a: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Куда собирается князь Василий после визита к Анне Павловне?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//Ответ: на праздник к английскому посланнику</a:t>
            </a:r>
          </a:p>
        </p:txBody>
      </p:sp>
    </p:spTree>
    <p:extLst>
      <p:ext uri="{BB962C8B-B14F-4D97-AF65-F5344CB8AC3E}">
        <p14:creationId xmlns:p14="http://schemas.microsoft.com/office/powerpoint/2010/main" val="24620678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 на извлечение явно </a:t>
            </a: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заданной информации, требующие навыков категоризации</a:t>
            </a:r>
            <a:r>
              <a:rPr lang="ru-RU" dirty="0"/>
              <a:t>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1" y="2510287"/>
            <a:ext cx="10614803" cy="4226943"/>
          </a:xfrm>
        </p:spPr>
        <p:txBody>
          <a:bodyPr>
            <a:normAutofit/>
          </a:bodyPr>
          <a:lstStyle/>
          <a:p>
            <a:r>
              <a:rPr lang="ru-RU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5.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Какое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приглашение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вечер разослала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Анна Павловна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//Ответ: В записочке Анны Павловны содержится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приглашение навестить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бедную больную и скоротать с ней вечер, если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предполагаемого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гостя нет никаких других планов.</a:t>
            </a:r>
          </a:p>
          <a:p>
            <a:r>
              <a:rPr lang="ru-RU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6</a:t>
            </a:r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Кого Анна Павловна считает главными гостями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своего салона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почему?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//Ответ: виконт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Мортемар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эмигрант-аристократ, состоящий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родстве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Монморанси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аббат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Морио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принятый самим государем.</a:t>
            </a:r>
          </a:p>
        </p:txBody>
      </p:sp>
    </p:spTree>
    <p:extLst>
      <p:ext uri="{BB962C8B-B14F-4D97-AF65-F5344CB8AC3E}">
        <p14:creationId xmlns:p14="http://schemas.microsoft.com/office/powerpoint/2010/main" val="370675416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ебеса">
  <a:themeElements>
    <a:clrScheme name="Синий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Небеса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Небеса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B36E0D05-787B-4C61-8268-2D6C1FBEDA3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Небесная</Template>
  <TotalTime>10310</TotalTime>
  <Words>1378</Words>
  <Application>Microsoft Office PowerPoint</Application>
  <PresentationFormat>Широкоэкранный</PresentationFormat>
  <Paragraphs>112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Times New Roman</vt:lpstr>
      <vt:lpstr>Небеса</vt:lpstr>
      <vt:lpstr>       Развитие  читательской грамотности на уроках литературы.</vt:lpstr>
      <vt:lpstr>Презентация PowerPoint</vt:lpstr>
      <vt:lpstr>Презентация PowerPoint</vt:lpstr>
      <vt:lpstr>Задания, развивающие читательскую грамотность на уроках литературы</vt:lpstr>
      <vt:lpstr>Основные аспекты.</vt:lpstr>
      <vt:lpstr>Проблематика.</vt:lpstr>
      <vt:lpstr>Поиск и извлечение информации из текста предопределяет следующие действия: </vt:lpstr>
      <vt:lpstr>Задания, требующие извлечения фактологической  информации (время, место или обстоятельства действия)</vt:lpstr>
      <vt:lpstr>Вопросы на извлечение явно заданной информации, требующие навыков категоризации:</vt:lpstr>
      <vt:lpstr>Задания, формирующие умение ориентироваться в тексте</vt:lpstr>
      <vt:lpstr>Задание на обнаружение пропуска информации. </vt:lpstr>
      <vt:lpstr>Задания, требующие поиска косвенных фактов, которые указывают на фактологическую информацию. </vt:lpstr>
      <vt:lpstr>Задания, требующие поиска косвенных фактов, которые указывают на фактологическую информацию</vt:lpstr>
      <vt:lpstr>Задания на выявление неточностей или противоречий явной информации</vt:lpstr>
      <vt:lpstr>Задания, формирующие умение определять наличие-отсутствие информации </vt:lpstr>
      <vt:lpstr>Обратное задание</vt:lpstr>
      <vt:lpstr>Выводы: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«Влияние социальных сетей на речь и грамотность современных школьников»</dc:title>
  <dc:creator>user</dc:creator>
  <cp:lastModifiedBy>Hp-user</cp:lastModifiedBy>
  <cp:revision>78</cp:revision>
  <dcterms:created xsi:type="dcterms:W3CDTF">2021-02-05T19:39:30Z</dcterms:created>
  <dcterms:modified xsi:type="dcterms:W3CDTF">2021-12-13T21:57:32Z</dcterms:modified>
</cp:coreProperties>
</file>