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6" r:id="rId4"/>
    <p:sldId id="268" r:id="rId5"/>
    <p:sldId id="258" r:id="rId6"/>
    <p:sldId id="264" r:id="rId7"/>
    <p:sldId id="265" r:id="rId8"/>
    <p:sldId id="266" r:id="rId9"/>
    <p:sldId id="260" r:id="rId10"/>
    <p:sldId id="262" r:id="rId11"/>
    <p:sldId id="263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Алгебра и начала математического анализа. 10-11 классы: базовый уровень.  Учебник для общеобразовательных учреждений. Гриф МО РФ - Колягин Юрий  Михайлович | Купить книгу с доставкой | My-shop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4248472" cy="631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80112" y="6021288"/>
            <a:ext cx="3096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29.11.2021</a:t>
            </a:r>
          </a:p>
          <a:p>
            <a:r>
              <a:rPr lang="ru-RU" b="1" i="1" dirty="0" err="1">
                <a:solidFill>
                  <a:srgbClr val="002060"/>
                </a:solidFill>
              </a:rPr>
              <a:t>Назаревская</a:t>
            </a:r>
            <a:r>
              <a:rPr lang="ru-RU" b="1" i="1" dirty="0">
                <a:solidFill>
                  <a:srgbClr val="002060"/>
                </a:solidFill>
              </a:rPr>
              <a:t> С.Д</a:t>
            </a:r>
            <a:r>
              <a:rPr lang="ru-RU" dirty="0"/>
              <a:t>.</a:t>
            </a:r>
          </a:p>
        </p:txBody>
      </p:sp>
      <p:pic>
        <p:nvPicPr>
          <p:cNvPr id="2052" name="Picture 4" descr="Мудрая сова: стоковые векторные изображения, иллюстрации | Depositphot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052736"/>
            <a:ext cx="332845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21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alaméo - Синквей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8960996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4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869160"/>
            <a:ext cx="878497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Синонимы </a:t>
            </a:r>
            <a:r>
              <a:rPr lang="ru-RU" sz="2400" b="1" i="1" dirty="0" smtClean="0"/>
              <a:t>- отличие</a:t>
            </a:r>
            <a:r>
              <a:rPr lang="ru-RU" sz="2400" b="1" i="1" dirty="0"/>
              <a:t>, различие, соотношение, расхождение, неравноправие, отсутствие равенства, </a:t>
            </a:r>
            <a:r>
              <a:rPr lang="ru-RU" sz="2400" b="1" i="1" dirty="0" err="1"/>
              <a:t>диспаритет</a:t>
            </a:r>
            <a:r>
              <a:rPr lang="ru-RU" sz="2400" b="1" i="1" dirty="0"/>
              <a:t>, неравноправность, </a:t>
            </a:r>
            <a:r>
              <a:rPr lang="ru-RU" sz="2400" b="1" i="1" dirty="0" smtClean="0"/>
              <a:t>различность</a:t>
            </a:r>
            <a:r>
              <a:rPr lang="ru-RU" sz="2400" b="1" i="1" dirty="0"/>
              <a:t>, разница, разность, равенство, разногласие, несоответствие, бесправность</a:t>
            </a:r>
            <a:br>
              <a:rPr lang="ru-RU" sz="2400" b="1" i="1" dirty="0"/>
            </a:br>
            <a:endParaRPr lang="ru-RU" sz="2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476672"/>
            <a:ext cx="2717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1). Неравенства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6608" y="1324734"/>
            <a:ext cx="4649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2) 2 прилагательных 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2798" y="2162479"/>
            <a:ext cx="3389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3) 3 глагола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1517" y="2982140"/>
            <a:ext cx="86149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4) Фраза из 4-х слов, выражающая отношение к данной теме 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2798" y="4206121"/>
            <a:ext cx="1992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5) Синоним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2981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4969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i="1" dirty="0">
                <a:solidFill>
                  <a:srgbClr val="002060"/>
                </a:solidFill>
              </a:rPr>
              <a:t>Неравенства</a:t>
            </a:r>
          </a:p>
          <a:p>
            <a:pPr lvl="0"/>
            <a:r>
              <a:rPr lang="ru-RU" sz="3200" b="1" i="1" dirty="0" smtClean="0">
                <a:solidFill>
                  <a:srgbClr val="002060"/>
                </a:solidFill>
              </a:rPr>
              <a:t>Разнообразные, логарифмические</a:t>
            </a:r>
            <a:endParaRPr lang="ru-RU" sz="3200" b="1" i="1" dirty="0">
              <a:solidFill>
                <a:srgbClr val="002060"/>
              </a:solidFill>
            </a:endParaRPr>
          </a:p>
          <a:p>
            <a:pPr lvl="0"/>
            <a:r>
              <a:rPr lang="ru-RU" sz="3200" b="1" i="1" dirty="0">
                <a:solidFill>
                  <a:srgbClr val="002060"/>
                </a:solidFill>
              </a:rPr>
              <a:t>Выписывать(ОДЗ),решать, </a:t>
            </a:r>
            <a:r>
              <a:rPr lang="ru-RU" sz="3200" b="1" i="1" dirty="0" smtClean="0">
                <a:solidFill>
                  <a:srgbClr val="002060"/>
                </a:solidFill>
              </a:rPr>
              <a:t>лишнее исключать</a:t>
            </a:r>
            <a:endParaRPr lang="ru-RU" sz="3200" b="1" i="1" dirty="0">
              <a:solidFill>
                <a:srgbClr val="002060"/>
              </a:solidFill>
            </a:endParaRPr>
          </a:p>
          <a:p>
            <a:pPr lvl="0"/>
            <a:r>
              <a:rPr lang="ru-RU" sz="3200" b="1" i="1" dirty="0">
                <a:solidFill>
                  <a:srgbClr val="002060"/>
                </a:solidFill>
              </a:rPr>
              <a:t>Чем больше решаем, тем проще становится!</a:t>
            </a:r>
          </a:p>
        </p:txBody>
      </p:sp>
      <p:sp>
        <p:nvSpPr>
          <p:cNvPr id="3" name="AutoShape 2" descr="Чем помочь двоечник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Чем помочь двоечнику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Неудачники с золотой медалью: Почему двоечники успешнее отличников?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140968"/>
            <a:ext cx="5544616" cy="369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58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88640"/>
            <a:ext cx="7859216" cy="634082"/>
          </a:xfrm>
        </p:spPr>
        <p:txBody>
          <a:bodyPr>
            <a:noAutofit/>
          </a:bodyPr>
          <a:lstStyle/>
          <a:p>
            <a:pPr algn="l"/>
            <a:r>
              <a:rPr lang="ru-RU" sz="4000" b="1" i="1" dirty="0" smtClean="0"/>
              <a:t>Верно ли, что</a:t>
            </a:r>
            <a:endParaRPr lang="ru-RU" sz="40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sz="half" idx="1"/>
              </p:nvPr>
            </p:nvSpPr>
            <p:spPr>
              <a:xfrm>
                <a:off x="323528" y="980729"/>
                <a:ext cx="6408712" cy="5112568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𝒚</m:t>
                    </m:r>
                    <m:r>
                      <a:rPr lang="en-US" sz="2400" b="1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>
                                <a:latin typeface="Cambria Math"/>
                              </a:rPr>
                              <m:t>𝐥𝐨𝐠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fName>
                      <m:e>
                        <m:r>
                          <a:rPr lang="en-US" sz="2400" b="1" i="1">
                            <a:latin typeface="Cambria Math"/>
                          </a:rPr>
                          <m:t>(</m:t>
                        </m:r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  <m:r>
                          <a:rPr lang="en-US" sz="2400" b="1" i="1">
                            <a:latin typeface="Cambria Math"/>
                          </a:rPr>
                          <m:t>−</m:t>
                        </m:r>
                        <m:r>
                          <a:rPr lang="en-US" sz="2400" b="1" i="1">
                            <a:latin typeface="Cambria Math"/>
                          </a:rPr>
                          <m:t>𝟒</m:t>
                        </m:r>
                        <m:r>
                          <a:rPr lang="en-US" sz="2400" b="1" i="1"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sz="2400" b="1" dirty="0"/>
                  <a:t> - </a:t>
                </a:r>
                <a:r>
                  <a:rPr lang="ru-RU" sz="2400" b="1" dirty="0"/>
                  <a:t>убывающая функция</a:t>
                </a:r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𝒚</m:t>
                    </m:r>
                    <m:r>
                      <a:rPr lang="en-US" sz="2400" b="1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f>
                              <m:fPr>
                                <m:ctrlPr>
                                  <a:rPr lang="en-US" sz="2400" b="1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400" b="1" i="1">
                                    <a:latin typeface="Cambria Math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sz="2400" b="1" i="1">
                                    <a:latin typeface="Cambria Math"/>
                                  </a:rPr>
                                  <m:t>𝟕</m:t>
                                </m:r>
                              </m:den>
                            </m:f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𝒙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+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𝟏</m:t>
                            </m:r>
                          </m:e>
                        </m:d>
                        <m:r>
                          <a:rPr lang="ru-RU" sz="2400" b="1" i="1">
                            <a:latin typeface="Cambria Math"/>
                          </a:rPr>
                          <m:t>−</m:t>
                        </m:r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</m:e>
                    </m:func>
                    <m:r>
                      <a:rPr lang="ru-RU" sz="2400" b="1">
                        <a:latin typeface="Cambria Math"/>
                      </a:rPr>
                      <m:t> </m:t>
                    </m:r>
                  </m:oMath>
                </a14:m>
                <a:r>
                  <a:rPr lang="ru-RU" sz="2400" b="1" dirty="0"/>
                  <a:t>- возрастающая функция</a:t>
                </a:r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>
                                <a:latin typeface="Cambria Math"/>
                              </a:rPr>
                              <m:t>𝐥𝐨𝐠</m:t>
                            </m:r>
                          </m:e>
                          <m:sub>
                            <m:r>
                              <a:rPr lang="ru-RU" sz="2400" b="1" i="1"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</m:fName>
                      <m:e>
                        <m:r>
                          <a:rPr lang="ru-RU" sz="2400" b="1" i="1">
                            <a:latin typeface="Cambria Math"/>
                          </a:rPr>
                          <m:t>𝟕</m:t>
                        </m:r>
                        <m:r>
                          <a:rPr lang="ru-RU" sz="2400" b="1" i="1">
                            <a:latin typeface="Cambria Math"/>
                          </a:rPr>
                          <m:t> &gt;</m:t>
                        </m:r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>
                                    <a:latin typeface="Cambria Math"/>
                                    <a:ea typeface="Cambria Math"/>
                                  </a:rPr>
                                  <m:t>𝐥𝐨𝐠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  <a:ea typeface="Cambria Math"/>
                                  </a:rPr>
                                  <m:t>𝟑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e>
                        </m:func>
                      </m:e>
                    </m:func>
                  </m:oMath>
                </a14:m>
                <a:endParaRPr lang="ru-RU" sz="2400" b="1" dirty="0"/>
              </a:p>
              <a:p>
                <a:pPr marL="514350" indent="-514350">
                  <a:buFont typeface="Arial" pitchFamily="34" charset="0"/>
                  <a:buAutoNum type="arabicParenR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ru-RU" sz="2400" b="1" i="1">
                                <a:latin typeface="Cambria Math"/>
                              </a:rPr>
                              <m:t>𝟎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,</m:t>
                            </m:r>
                            <m:r>
                              <a:rPr lang="ru-RU" sz="2400" b="1" i="1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fName>
                      <m:e>
                        <m:r>
                          <a:rPr lang="ru-RU" sz="2400" b="1" i="1">
                            <a:latin typeface="Cambria Math"/>
                          </a:rPr>
                          <m:t>𝟑</m:t>
                        </m:r>
                        <m:r>
                          <a:rPr lang="ru-RU" sz="2400" b="1" i="1">
                            <a:latin typeface="Cambria Math"/>
                          </a:rPr>
                          <m:t> &lt;</m:t>
                        </m:r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ru-RU" sz="2400" b="1" i="1"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  <m:r>
                                  <a:rPr lang="ru-RU" sz="2400" b="1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ru-RU" sz="2400" b="1" i="1">
                                    <a:latin typeface="Cambria Math"/>
                                    <a:ea typeface="Cambria Math"/>
                                  </a:rPr>
                                  <m:t>𝟐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b="1" i="1">
                                <a:latin typeface="Cambria Math"/>
                                <a:ea typeface="Cambria Math"/>
                              </a:rPr>
                              <m:t>𝟔</m:t>
                            </m:r>
                          </m:e>
                        </m:func>
                      </m:e>
                    </m:func>
                  </m:oMath>
                </a14:m>
                <a:endParaRPr lang="ru-RU" sz="2400" b="1" dirty="0"/>
              </a:p>
              <a:p>
                <a:pPr marL="514350" indent="-514350">
                  <a:buFont typeface="Arial" pitchFamily="34" charset="0"/>
                  <a:buAutoNum type="arabicParenR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400" b="1">
                                <a:latin typeface="Cambria Math"/>
                              </a:rPr>
                              <m:t>Если </m:t>
                            </m:r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/>
                              </a:rPr>
                              <m:t>𝟎</m:t>
                            </m:r>
                            <m:r>
                              <a:rPr lang="en-US" sz="2400" b="1" i="1">
                                <a:latin typeface="Cambria Math"/>
                              </a:rPr>
                              <m:t>,</m:t>
                            </m:r>
                            <m:r>
                              <a:rPr lang="en-US" sz="2400" b="1" i="1">
                                <a:latin typeface="Cambria Math"/>
                              </a:rPr>
                              <m:t>𝟓</m:t>
                            </m:r>
                          </m:sub>
                        </m:sSub>
                      </m:fName>
                      <m:e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  <m:r>
                          <a:rPr lang="ru-RU" sz="2400" b="1" i="1">
                            <a:latin typeface="Cambria Math"/>
                          </a:rPr>
                          <m:t> </m:t>
                        </m:r>
                        <m:r>
                          <a:rPr lang="ru-RU" sz="2400" b="1" i="1">
                            <a:latin typeface="Cambria Math"/>
                            <a:ea typeface="Cambria Math"/>
                          </a:rPr>
                          <m:t>&gt;</m:t>
                        </m:r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  <m:t>𝟎</m:t>
                                </m:r>
                                <m: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  <m:t>𝟓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1" i="1">
                                <a:latin typeface="Cambria Math"/>
                                <a:ea typeface="Cambria Math"/>
                              </a:rPr>
                              <m:t>𝟗</m:t>
                            </m:r>
                            <m:r>
                              <a:rPr lang="en-US" sz="2400" b="1" i="1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en-US" sz="2400" b="1" i="1">
                                <a:latin typeface="Cambria Math"/>
                                <a:ea typeface="Cambria Math"/>
                              </a:rPr>
                              <m:t>𝟔</m:t>
                            </m:r>
                          </m:e>
                        </m:func>
                      </m:e>
                    </m:func>
                  </m:oMath>
                </a14:m>
                <a:r>
                  <a:rPr lang="ru-RU" sz="2400" b="1" dirty="0"/>
                  <a:t>, то </a:t>
                </a:r>
                <a:r>
                  <a:rPr lang="en-US" sz="2400" b="1" dirty="0"/>
                  <a:t>x&lt; 9,6</a:t>
                </a:r>
              </a:p>
              <a:p>
                <a:pPr marL="514350" indent="-514350">
                  <a:buFont typeface="Arial" pitchFamily="34" charset="0"/>
                  <a:buAutoNum type="arabicParenR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400" b="1">
                                <a:latin typeface="Cambria Math"/>
                              </a:rPr>
                              <m:t>Если </m:t>
                            </m:r>
                            <m:r>
                              <a:rPr lang="en-US" sz="2400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/>
                              </a:rPr>
                              <m:t>𝟕</m:t>
                            </m:r>
                          </m:sub>
                        </m:sSub>
                      </m:fName>
                      <m:e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  <m:r>
                          <a:rPr lang="ru-RU" sz="2400" b="1" i="1">
                            <a:latin typeface="Cambria Math"/>
                          </a:rPr>
                          <m:t> </m:t>
                        </m:r>
                        <m:r>
                          <a:rPr lang="ru-RU" sz="2400" b="1" i="1">
                            <a:latin typeface="Cambria Math"/>
                            <a:ea typeface="Cambria Math"/>
                          </a:rPr>
                          <m:t>&gt;</m:t>
                        </m:r>
                        <m:func>
                          <m:funcPr>
                            <m:ctrlPr>
                              <a:rPr lang="en-US" sz="2400" b="1" i="1"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  <m:t>𝒍𝒐𝒈</m:t>
                                </m:r>
                              </m:e>
                              <m:sub>
                                <m:r>
                                  <a:rPr lang="en-US" sz="2400" b="1" i="1">
                                    <a:latin typeface="Cambria Math"/>
                                    <a:ea typeface="Cambria Math"/>
                                  </a:rPr>
                                  <m:t>𝟕</m:t>
                                </m:r>
                              </m:sub>
                            </m:sSub>
                          </m:fName>
                          <m:e>
                            <m:r>
                              <a:rPr lang="en-US" sz="2400" b="1" i="1">
                                <a:latin typeface="Cambria Math"/>
                                <a:ea typeface="Cambria Math"/>
                              </a:rPr>
                              <m:t>𝟎</m:t>
                            </m:r>
                            <m:r>
                              <a:rPr lang="en-US" sz="2400" b="1" i="1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en-US" sz="2400" b="1" i="1">
                                <a:latin typeface="Cambria Math"/>
                                <a:ea typeface="Cambria Math"/>
                              </a:rPr>
                              <m:t>𝟔</m:t>
                            </m:r>
                          </m:e>
                        </m:func>
                      </m:e>
                    </m:func>
                  </m:oMath>
                </a14:m>
                <a:r>
                  <a:rPr lang="ru-RU" sz="2400" b="1" dirty="0"/>
                  <a:t>, то </a:t>
                </a:r>
                <a:r>
                  <a:rPr lang="en-US" sz="2400" b="1" dirty="0"/>
                  <a:t>x&lt; 0,6</a:t>
                </a:r>
                <a:endParaRPr lang="ru-RU" sz="2400" b="1" dirty="0"/>
              </a:p>
              <a:p>
                <a:pPr marL="0" indent="0">
                  <a:buNone/>
                </a:pPr>
                <a:r>
                  <a:rPr lang="ru-RU" sz="2400" b="1" dirty="0"/>
                  <a:t>7) Все функции на рис. </a:t>
                </a:r>
              </a:p>
              <a:p>
                <a:pPr marL="0" indent="0">
                  <a:buNone/>
                </a:pPr>
                <a:r>
                  <a:rPr lang="ru-RU" sz="2400" b="1" dirty="0"/>
                  <a:t>убывающие.</a:t>
                </a:r>
              </a:p>
              <a:p>
                <a:pPr marL="514350" indent="-514350">
                  <a:buAutoNum type="arabicParenR"/>
                </a:pP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23528" y="980729"/>
                <a:ext cx="6408712" cy="5112568"/>
              </a:xfrm>
              <a:blipFill rotWithShape="1">
                <a:blip r:embed="rId2"/>
                <a:stretch>
                  <a:fillRect l="-1427" t="-9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948264" y="1167739"/>
            <a:ext cx="2016224" cy="4320480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b="1" dirty="0"/>
              <a:t>нет </a:t>
            </a:r>
          </a:p>
          <a:p>
            <a:pPr marL="514350" indent="-514350">
              <a:buAutoNum type="arabicParenR"/>
            </a:pPr>
            <a:r>
              <a:rPr lang="ru-RU" b="1" dirty="0"/>
              <a:t>нет</a:t>
            </a:r>
          </a:p>
          <a:p>
            <a:pPr marL="514350" indent="-514350">
              <a:buAutoNum type="arabicParenR"/>
            </a:pPr>
            <a:r>
              <a:rPr lang="ru-RU" b="1" dirty="0"/>
              <a:t>да</a:t>
            </a:r>
          </a:p>
          <a:p>
            <a:pPr marL="514350" indent="-514350">
              <a:buAutoNum type="arabicParenR"/>
            </a:pPr>
            <a:r>
              <a:rPr lang="ru-RU" b="1" dirty="0"/>
              <a:t>нет</a:t>
            </a:r>
          </a:p>
          <a:p>
            <a:pPr marL="514350" indent="-514350">
              <a:buAutoNum type="arabicParenR"/>
            </a:pPr>
            <a:r>
              <a:rPr lang="ru-RU" b="1" dirty="0"/>
              <a:t>да</a:t>
            </a:r>
          </a:p>
          <a:p>
            <a:pPr marL="514350" indent="-514350">
              <a:buAutoNum type="arabicParenR"/>
            </a:pPr>
            <a:r>
              <a:rPr lang="ru-RU" b="1" dirty="0"/>
              <a:t>нет</a:t>
            </a:r>
          </a:p>
          <a:p>
            <a:pPr marL="514350" indent="-514350">
              <a:buAutoNum type="arabicParenR"/>
            </a:pPr>
            <a:r>
              <a:rPr lang="ru-RU" b="1" dirty="0"/>
              <a:t>нет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365104"/>
            <a:ext cx="2703192" cy="21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484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1"/>
            <a:ext cx="7560840" cy="1152128"/>
          </a:xfrm>
        </p:spPr>
        <p:txBody>
          <a:bodyPr>
            <a:noAutofit/>
          </a:bodyPr>
          <a:lstStyle/>
          <a:p>
            <a:r>
              <a:rPr lang="ru-RU" sz="5400" b="1" i="1" dirty="0">
                <a:solidFill>
                  <a:schemeClr val="tx2"/>
                </a:solidFill>
              </a:rPr>
              <a:t>Логарифмические неравенства.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5733256"/>
            <a:ext cx="3304456" cy="86409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Picture 2" descr="Решение С3 (неравенства) «Математика. Профиль» - MathClu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7932642" cy="453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28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Логарифмические неравенства.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Объект 4"/>
              <p:cNvSpPr>
                <a:spLocks noGrp="1"/>
              </p:cNvSpPr>
              <p:nvPr>
                <p:ph sz="half" idx="1"/>
              </p:nvPr>
            </p:nvSpPr>
            <p:spPr>
              <a:xfrm>
                <a:off x="179512" y="1268760"/>
                <a:ext cx="4320480" cy="485740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i="1" smtClean="0"/>
                        </m:ctrlPr>
                      </m:funcPr>
                      <m:fName>
                        <m:sSub>
                          <m:sSubPr>
                            <m:ctrlPr>
                              <a:rPr lang="ru-RU" sz="2400" i="1"/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 sz="2400"/>
                              <m:t>log</m:t>
                            </m:r>
                          </m:e>
                          <m:sub>
                            <m:r>
                              <a:rPr lang="ru-RU" sz="2400" i="1"/>
                              <m:t>𝑎</m:t>
                            </m:r>
                          </m:sub>
                        </m:sSub>
                      </m:fName>
                      <m:e>
                        <m:r>
                          <a:rPr lang="ru-RU" sz="2400" i="1"/>
                          <m:t>𝑥</m:t>
                        </m:r>
                        <m:r>
                          <a:rPr lang="ru-RU" sz="2400" i="1"/>
                          <m:t>&lt;</m:t>
                        </m:r>
                        <m:func>
                          <m:funcPr>
                            <m:ctrlPr>
                              <a:rPr lang="ru-RU" sz="2400" i="1"/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ru-RU" sz="2400" i="1"/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ru-RU" sz="2400"/>
                                  <m:t>log</m:t>
                                </m:r>
                              </m:e>
                              <m:sub>
                                <m:r>
                                  <a:rPr lang="ru-RU" sz="2400" i="1"/>
                                  <m:t>𝑎</m:t>
                                </m:r>
                              </m:sub>
                            </m:sSub>
                          </m:fName>
                          <m:e>
                            <m:r>
                              <a:rPr lang="ru-RU" sz="2400" i="1"/>
                              <m:t>𝑏</m:t>
                            </m:r>
                          </m:e>
                        </m:func>
                      </m:e>
                    </m:func>
                    <m:r>
                      <a:rPr lang="ru-RU" sz="2400" i="1"/>
                      <m:t>, если </m:t>
                    </m:r>
                    <m:r>
                      <a:rPr lang="en-US" sz="2400" i="1"/>
                      <m:t>𝑎</m:t>
                    </m:r>
                    <m:r>
                      <a:rPr lang="ru-RU" sz="2400" i="1"/>
                      <m:t>&gt;</m:t>
                    </m:r>
                  </m:oMath>
                </a14:m>
                <a:r>
                  <a:rPr lang="ru-RU" sz="2400" dirty="0" smtClean="0"/>
                  <a:t>1</a:t>
                </a:r>
                <a:endParaRPr lang="ru-RU" sz="2400" dirty="0"/>
              </a:p>
            </p:txBody>
          </p:sp>
        </mc:Choice>
        <mc:Fallback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79512" y="1268760"/>
                <a:ext cx="4320480" cy="4857403"/>
              </a:xfrm>
              <a:blipFill rotWithShape="1">
                <a:blip r:embed="rId2"/>
                <a:stretch>
                  <a:fillRect l="-1128" t="-8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Объект 8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4148949802"/>
                  </p:ext>
                </p:extLst>
              </p:nvPr>
            </p:nvGraphicFramePr>
            <p:xfrm>
              <a:off x="4139952" y="1375721"/>
              <a:ext cx="4043362" cy="565341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4043362"/>
                  </a:tblGrid>
                  <a:tr h="20666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unc>
                                <m:funcPr>
                                  <m:ctrlPr>
                                    <a:rPr lang="ru-RU" sz="2400" smtClean="0">
                                      <a:effectLst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ru-RU" sz="2400">
                                          <a:effectLst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ru-RU" sz="2400">
                                          <a:effectLst/>
                                        </a:rPr>
                                        <m:t>log</m:t>
                                      </m:r>
                                    </m:e>
                                    <m:sub>
                                      <m:r>
                                        <a:rPr lang="ru-RU" sz="2400">
                                          <a:effectLst/>
                                        </a:rPr>
                                        <m:t>𝑎</m:t>
                                      </m:r>
                                    </m:sub>
                                  </m:sSub>
                                </m:fName>
                                <m:e>
                                  <m:r>
                                    <a:rPr lang="ru-RU" sz="2400">
                                      <a:effectLst/>
                                    </a:rPr>
                                    <m:t>𝑥</m:t>
                                  </m:r>
                                  <m:r>
                                    <a:rPr lang="en-US" sz="2400" b="0" i="0" smtClean="0">
                                      <a:effectLst/>
                                      <a:latin typeface="Cambria Math"/>
                                    </a:rPr>
                                    <m:t>&gt;</m:t>
                                  </m:r>
                                  <m:func>
                                    <m:funcPr>
                                      <m:ctrlPr>
                                        <a:rPr lang="ru-RU" sz="2400">
                                          <a:effectLst/>
                                        </a:rPr>
                                      </m:ctrlPr>
                                    </m:funcPr>
                                    <m:fName>
                                      <m:sSub>
                                        <m:sSubPr>
                                          <m:ctrlPr>
                                            <a:rPr lang="ru-RU" sz="2400">
                                              <a:effectLst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ru-RU" sz="2400">
                                              <a:effectLst/>
                                            </a:rPr>
                                            <m:t>log</m:t>
                                          </m:r>
                                        </m:e>
                                        <m:sub>
                                          <m:r>
                                            <a:rPr lang="ru-RU" sz="2400">
                                              <a:effectLst/>
                                            </a:rPr>
                                            <m:t>𝑎</m:t>
                                          </m:r>
                                        </m:sub>
                                      </m:sSub>
                                    </m:fName>
                                    <m:e>
                                      <m:r>
                                        <a:rPr lang="ru-RU" sz="2400">
                                          <a:effectLst/>
                                        </a:rPr>
                                        <m:t>𝑏</m:t>
                                      </m:r>
                                      <m:r>
                                        <a:rPr lang="ru-RU" sz="2400">
                                          <a:effectLst/>
                                        </a:rPr>
                                        <m:t>, если 0&lt;</m:t>
                                      </m:r>
                                      <m:r>
                                        <a:rPr lang="en-US" sz="2400">
                                          <a:effectLst/>
                                        </a:rPr>
                                        <m:t>𝑎</m:t>
                                      </m:r>
                                      <m:r>
                                        <a:rPr lang="ru-RU" sz="2400">
                                          <a:effectLst/>
                                        </a:rPr>
                                        <m:t>&lt;1</m:t>
                                      </m:r>
                                    </m:e>
                                  </m:func>
                                </m:e>
                              </m:func>
                            </m:oMath>
                          </a14:m>
                          <a:r>
                            <a:rPr lang="ru-RU" sz="2400" dirty="0">
                              <a:effectLst/>
                            </a:rPr>
                            <a:t>            </a:t>
                          </a: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600" dirty="0">
                              <a:effectLst/>
                            </a:rPr>
                            <a:t> </a:t>
                          </a:r>
                          <a:endParaRPr lang="ru-RU" sz="5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6158" marR="56158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9" name="Объект 8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4148949802"/>
                  </p:ext>
                </p:extLst>
              </p:nvPr>
            </p:nvGraphicFramePr>
            <p:xfrm>
              <a:off x="4139952" y="1375721"/>
              <a:ext cx="4043362" cy="565341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4043362"/>
                  </a:tblGrid>
                  <a:tr h="56534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6158" marR="56158" marT="0" marB="0">
                        <a:blipFill rotWithShape="1">
                          <a:blip r:embed="rId3"/>
                          <a:stretch>
                            <a:fillRect t="-1087" r="-151" b="-108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7" name="Рисунок 6" descr="https://static-interneturok.cdnvideo.ru/content/konspekt_image/125739/53b27ed0_a8a7_0131_679b_12313c0dade2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3168352" cy="266429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827584" y="4683968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X&lt;b</a:t>
            </a:r>
            <a:endParaRPr lang="ru-RU" sz="2400" dirty="0"/>
          </a:p>
        </p:txBody>
      </p:sp>
      <p:pic>
        <p:nvPicPr>
          <p:cNvPr id="10" name="Рисунок 9" descr="https://static-interneturok.cdnvideo.ru/content/konspekt_image/125749/5f042420_a8a7_0131_67a5_12313c0dade2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76872"/>
            <a:ext cx="2952328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5436096" y="4561693"/>
            <a:ext cx="864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X&lt;b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5286399"/>
            <a:ext cx="4341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Знак неравенства не меняется.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831650" y="5286399"/>
            <a:ext cx="4017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Знак неравенства </a:t>
            </a:r>
            <a:r>
              <a:rPr lang="ru-RU" sz="2400" b="1" dirty="0" smtClean="0"/>
              <a:t> </a:t>
            </a:r>
            <a:r>
              <a:rPr lang="ru-RU" sz="2400" b="1" dirty="0"/>
              <a:t>меняется.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8178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850106"/>
          </a:xfrm>
        </p:spPr>
        <p:txBody>
          <a:bodyPr/>
          <a:lstStyle/>
          <a:p>
            <a:r>
              <a:rPr lang="ru-RU" b="1" i="1" dirty="0"/>
              <a:t>Найдите пару.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20" y="1052736"/>
                <a:ext cx="4608512" cy="54726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    </a:t>
                </a:r>
                <a:r>
                  <a:rPr lang="en-US" b="1" dirty="0" smtClean="0"/>
                  <a:t>1</a:t>
                </a:r>
                <a:r>
                  <a:rPr lang="en-US" b="1" dirty="0"/>
                  <a:t>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1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b="1" i="1"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</m:fName>
                      <m:e>
                        <m:r>
                          <a:rPr lang="en-US" b="1" i="1">
                            <a:latin typeface="Cambria Math"/>
                          </a:rPr>
                          <m:t>𝒙</m:t>
                        </m:r>
                        <m:r>
                          <a:rPr lang="en-US" b="1" i="1">
                            <a:latin typeface="Cambria Math"/>
                          </a:rPr>
                          <m:t>&lt;</m:t>
                        </m:r>
                      </m:e>
                    </m:func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1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b="1" i="1"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</m:fName>
                      <m:e>
                        <m:r>
                          <a:rPr lang="en-US" b="1" i="1">
                            <a:latin typeface="Cambria Math"/>
                          </a:rPr>
                          <m:t>𝟐</m:t>
                        </m:r>
                      </m:e>
                    </m:func>
                  </m:oMath>
                </a14:m>
                <a:endParaRPr lang="en-US" b="1" dirty="0"/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en-US" b="1" dirty="0"/>
                  <a:t> </a:t>
                </a:r>
                <a:r>
                  <a:rPr lang="ru-RU" b="1" dirty="0"/>
                  <a:t> </a:t>
                </a:r>
                <a:r>
                  <a:rPr lang="en-US" b="1" dirty="0"/>
                  <a:t>  2)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1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b="1" i="1">
                                <a:latin typeface="Cambria Math"/>
                              </a:rPr>
                              <m:t>𝟒</m:t>
                            </m:r>
                          </m:sub>
                        </m:sSub>
                      </m:fName>
                      <m:e>
                        <m:r>
                          <a:rPr lang="en-US" b="1" i="1">
                            <a:latin typeface="Cambria Math"/>
                          </a:rPr>
                          <m:t>𝒙</m:t>
                        </m:r>
                        <m:r>
                          <a:rPr lang="en-US" b="1" i="1">
                            <a:latin typeface="Cambria Math"/>
                            <a:ea typeface="Cambria Math"/>
                          </a:rPr>
                          <m:t>≥</m:t>
                        </m:r>
                      </m:e>
                    </m:func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1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b="1" i="1">
                                <a:latin typeface="Cambria Math"/>
                              </a:rPr>
                              <m:t>𝟒</m:t>
                            </m:r>
                          </m:sub>
                        </m:sSub>
                      </m:fName>
                      <m:e>
                        <m:r>
                          <a:rPr lang="en-US" b="1" i="1">
                            <a:latin typeface="Cambria Math"/>
                          </a:rPr>
                          <m:t>𝟎</m:t>
                        </m:r>
                        <m:r>
                          <a:rPr lang="en-US" b="1" i="1">
                            <a:latin typeface="Cambria Math"/>
                          </a:rPr>
                          <m:t>,</m:t>
                        </m:r>
                        <m:r>
                          <a:rPr lang="en-US" b="1" i="1">
                            <a:latin typeface="Cambria Math"/>
                          </a:rPr>
                          <m:t>𝟓</m:t>
                        </m:r>
                      </m:e>
                    </m:func>
                  </m:oMath>
                </a14:m>
                <a:endParaRPr lang="en-US" b="1" dirty="0">
                  <a:ea typeface="Cambria Math"/>
                </a:endParaRPr>
              </a:p>
              <a:p>
                <a:endParaRPr lang="en-US" b="1" dirty="0"/>
              </a:p>
              <a:p>
                <a:pPr marL="0" indent="0">
                  <a:buNone/>
                </a:pPr>
                <a:r>
                  <a:rPr lang="en-US" b="1" dirty="0"/>
                  <a:t>    3)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1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f>
                              <m:fPr>
                                <m:ctrlPr>
                                  <a:rPr lang="en-US" b="1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latin typeface="Cambria Math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b="1" i="1">
                                    <a:latin typeface="Cambria Math"/>
                                  </a:rPr>
                                  <m:t>𝟐</m:t>
                                </m:r>
                              </m:den>
                            </m:f>
                          </m:sub>
                        </m:sSub>
                      </m:fName>
                      <m:e>
                        <m:r>
                          <a:rPr lang="en-US" b="1" i="1">
                            <a:latin typeface="Cambria Math"/>
                          </a:rPr>
                          <m:t>𝒙</m:t>
                        </m:r>
                        <m:r>
                          <a:rPr lang="en-US" b="1" i="1">
                            <a:latin typeface="Cambria Math"/>
                            <a:ea typeface="Cambria Math"/>
                          </a:rPr>
                          <m:t>&gt;</m:t>
                        </m:r>
                      </m:e>
                    </m:func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1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b="1" i="1">
                                <a:latin typeface="Cambria Math"/>
                              </a:rPr>
                              <m:t>𝟎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,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𝟓</m:t>
                            </m:r>
                          </m:sub>
                        </m:sSub>
                      </m:fName>
                      <m:e>
                        <m:r>
                          <a:rPr lang="en-US" b="1" i="1">
                            <a:latin typeface="Cambria Math"/>
                          </a:rPr>
                          <m:t>𝟑</m:t>
                        </m:r>
                        <m:r>
                          <a:rPr lang="en-US" b="1" i="1">
                            <a:latin typeface="Cambria Math"/>
                          </a:rPr>
                          <m:t>,</m:t>
                        </m:r>
                        <m:r>
                          <a:rPr lang="en-US" b="1" i="1">
                            <a:latin typeface="Cambria Math"/>
                          </a:rPr>
                          <m:t>𝟓</m:t>
                        </m:r>
                      </m:e>
                    </m:func>
                  </m:oMath>
                </a14:m>
                <a:endParaRPr lang="en-US" b="1" dirty="0"/>
              </a:p>
              <a:p>
                <a:endParaRPr lang="en-US" b="1" dirty="0"/>
              </a:p>
              <a:p>
                <a:pPr marL="0" indent="0">
                  <a:buNone/>
                </a:pPr>
                <a:r>
                  <a:rPr lang="en-US" b="1" dirty="0"/>
                  <a:t>    4)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  <a:ea typeface="Cambria Math"/>
                      </a:rPr>
                      <m:t>𝒍𝒈𝒙</m:t>
                    </m:r>
                    <m:r>
                      <a:rPr lang="en-US" b="1" i="1">
                        <a:latin typeface="Cambria Math"/>
                        <a:ea typeface="Cambria Math"/>
                      </a:rPr>
                      <m:t> ≤</m:t>
                    </m:r>
                    <m:r>
                      <a:rPr lang="en-US" b="1" i="1">
                        <a:latin typeface="Cambria Math"/>
                        <a:ea typeface="Cambria Math"/>
                      </a:rPr>
                      <m:t>𝒍𝒈</m:t>
                    </m:r>
                    <m:r>
                      <a:rPr lang="en-US" b="1" i="1">
                        <a:latin typeface="Cambria Math"/>
                        <a:ea typeface="Cambria Math"/>
                      </a:rPr>
                      <m:t>𝟕</m:t>
                    </m:r>
                  </m:oMath>
                </a14:m>
                <a:endParaRPr lang="en-US" b="1" dirty="0"/>
              </a:p>
              <a:p>
                <a:endParaRPr lang="en-US" b="1" dirty="0"/>
              </a:p>
              <a:p>
                <a:pPr marL="0" indent="0">
                  <a:buNone/>
                </a:pPr>
                <a:r>
                  <a:rPr lang="en-US" b="1" dirty="0"/>
                  <a:t>     5)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1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n-US" b="1" i="1">
                                <a:latin typeface="Cambria Math"/>
                              </a:rPr>
                              <m:t>𝟔</m:t>
                            </m:r>
                          </m:sub>
                        </m:sSub>
                      </m:fName>
                      <m:e>
                        <m:r>
                          <a:rPr lang="en-US" b="1" i="1">
                            <a:latin typeface="Cambria Math"/>
                          </a:rPr>
                          <m:t>𝒙</m:t>
                        </m:r>
                        <m:r>
                          <a:rPr lang="en-US" b="1" i="1">
                            <a:latin typeface="Cambria Math"/>
                            <a:ea typeface="Cambria Math"/>
                          </a:rPr>
                          <m:t>&gt;</m:t>
                        </m:r>
                      </m:e>
                    </m:func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𝟐</m:t>
                    </m:r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20" y="1052736"/>
                <a:ext cx="4608512" cy="5472608"/>
              </a:xfrm>
              <a:blipFill rotWithShape="1">
                <a:blip r:embed="rId2"/>
                <a:stretch>
                  <a:fillRect t="-10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372200" y="1628800"/>
                <a:ext cx="2160240" cy="3888432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𝒙</m:t>
                    </m:r>
                    <m:r>
                      <a:rPr lang="en-US" b="1" i="1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b="1" i="1"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b="1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1" i="1">
                        <a:latin typeface="Cambria Math"/>
                        <a:ea typeface="Cambria Math"/>
                      </a:rPr>
                      <m:t>𝟓</m:t>
                    </m:r>
                  </m:oMath>
                </a14:m>
                <a:endParaRPr lang="ru-RU" b="1" dirty="0" smtClean="0"/>
              </a:p>
              <a:p>
                <a:pPr marL="0" indent="0">
                  <a:buNone/>
                </a:pPr>
                <a:r>
                  <a:rPr lang="en-US" b="1" dirty="0" smtClean="0"/>
                  <a:t>2</a:t>
                </a:r>
                <a:r>
                  <a:rPr lang="en-US" b="1" dirty="0"/>
                  <a:t>)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𝒙</m:t>
                    </m:r>
                    <m:r>
                      <a:rPr lang="en-US" b="1" i="1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b="1" i="1">
                        <a:latin typeface="Cambria Math"/>
                        <a:ea typeface="Cambria Math"/>
                      </a:rPr>
                      <m:t>𝟕</m:t>
                    </m:r>
                  </m:oMath>
                </a14:m>
                <a:endParaRPr lang="ru-RU" b="1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b="1" dirty="0" smtClean="0"/>
                  <a:t> </a:t>
                </a:r>
                <a:r>
                  <a:rPr lang="en-US" b="1" dirty="0"/>
                  <a:t>3)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𝒙</m:t>
                    </m:r>
                    <m:r>
                      <a:rPr lang="en-US" b="1" i="1">
                        <a:latin typeface="Cambria Math"/>
                      </a:rPr>
                      <m:t>&lt;</m:t>
                    </m:r>
                    <m:r>
                      <a:rPr lang="en-US" b="1" i="1">
                        <a:latin typeface="Cambria Math"/>
                      </a:rPr>
                      <m:t>𝟐</m:t>
                    </m:r>
                  </m:oMath>
                </a14:m>
                <a:endParaRPr lang="ru-RU" b="1" dirty="0" smtClean="0"/>
              </a:p>
              <a:p>
                <a:pPr marL="0" indent="0">
                  <a:buNone/>
                </a:pPr>
                <a:r>
                  <a:rPr lang="en-US" b="1" dirty="0" smtClean="0"/>
                  <a:t> </a:t>
                </a:r>
                <a:r>
                  <a:rPr lang="en-US" b="1" dirty="0"/>
                  <a:t>4)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𝒙</m:t>
                    </m:r>
                    <m:r>
                      <a:rPr lang="en-US" b="1" i="1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b="1" i="1">
                        <a:latin typeface="Cambria Math"/>
                        <a:ea typeface="Cambria Math"/>
                      </a:rPr>
                      <m:t>𝟕</m:t>
                    </m:r>
                  </m:oMath>
                </a14:m>
                <a:endParaRPr lang="en-US" b="1" dirty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b="1" dirty="0"/>
                  <a:t> 5)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𝒙</m:t>
                    </m:r>
                    <m:r>
                      <a:rPr lang="en-US" b="1" i="1">
                        <a:latin typeface="Cambria Math"/>
                      </a:rPr>
                      <m:t>&gt;</m:t>
                    </m:r>
                    <m:r>
                      <a:rPr lang="en-US" b="1" i="1">
                        <a:latin typeface="Cambria Math"/>
                      </a:rPr>
                      <m:t>𝟑</m:t>
                    </m:r>
                    <m:r>
                      <a:rPr lang="en-US" b="1" i="1">
                        <a:latin typeface="Cambria Math"/>
                      </a:rPr>
                      <m:t>,</m:t>
                    </m:r>
                    <m:r>
                      <a:rPr lang="en-US" b="1" i="1">
                        <a:latin typeface="Cambria Math"/>
                      </a:rPr>
                      <m:t>𝟓</m:t>
                    </m:r>
                  </m:oMath>
                </a14:m>
                <a:endParaRPr lang="en-US" b="1" dirty="0"/>
              </a:p>
              <a:p>
                <a:pPr marL="0" indent="0">
                  <a:buNone/>
                </a:pPr>
                <a:r>
                  <a:rPr lang="en-US" b="1" dirty="0"/>
                  <a:t> </a:t>
                </a:r>
                <a:r>
                  <a:rPr lang="ru-RU" b="1" dirty="0"/>
                  <a:t>6</a:t>
                </a:r>
                <a:r>
                  <a:rPr lang="en-US" b="1" dirty="0" smtClean="0"/>
                  <a:t>)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𝒙</m:t>
                    </m:r>
                    <m:r>
                      <a:rPr lang="en-US" b="1" i="1">
                        <a:latin typeface="Cambria Math"/>
                      </a:rPr>
                      <m:t>&gt;</m:t>
                    </m:r>
                    <m:r>
                      <a:rPr lang="en-US" b="1" i="1">
                        <a:latin typeface="Cambria Math"/>
                      </a:rPr>
                      <m:t>𝟑𝟔</m:t>
                    </m:r>
                  </m:oMath>
                </a14:m>
                <a:endParaRPr lang="en-US" b="1" dirty="0"/>
              </a:p>
              <a:p>
                <a:pPr marL="0" indent="0">
                  <a:buNone/>
                </a:pPr>
                <a:r>
                  <a:rPr lang="en-US" b="1" dirty="0"/>
                  <a:t> </a:t>
                </a:r>
                <a:r>
                  <a:rPr lang="ru-RU" b="1" dirty="0" smtClean="0"/>
                  <a:t>7</a:t>
                </a:r>
                <a:r>
                  <a:rPr lang="en-US" b="1" dirty="0" smtClean="0"/>
                  <a:t>)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𝒙</m:t>
                    </m:r>
                    <m:r>
                      <a:rPr lang="en-US" b="1" i="1">
                        <a:latin typeface="Cambria Math"/>
                      </a:rPr>
                      <m:t>&lt;</m:t>
                    </m:r>
                    <m:r>
                      <a:rPr lang="en-US" b="1" i="1">
                        <a:latin typeface="Cambria Math"/>
                      </a:rPr>
                      <m:t>𝟑</m:t>
                    </m:r>
                    <m:r>
                      <a:rPr lang="en-US" b="1" i="1">
                        <a:latin typeface="Cambria Math"/>
                      </a:rPr>
                      <m:t>,</m:t>
                    </m:r>
                    <m:r>
                      <a:rPr lang="en-US" b="1" i="1">
                        <a:latin typeface="Cambria Math"/>
                      </a:rPr>
                      <m:t>𝟓</m:t>
                    </m:r>
                  </m:oMath>
                </a14:m>
                <a:endParaRPr lang="en-US" b="1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372200" y="1628800"/>
                <a:ext cx="2160240" cy="3888432"/>
              </a:xfrm>
              <a:blipFill rotWithShape="1">
                <a:blip r:embed="rId3"/>
                <a:stretch>
                  <a:fillRect l="-56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я со стрелкой 5"/>
          <p:cNvCxnSpPr/>
          <p:nvPr/>
        </p:nvCxnSpPr>
        <p:spPr>
          <a:xfrm>
            <a:off x="3851920" y="1268760"/>
            <a:ext cx="2592288" cy="165618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4139952" y="1916832"/>
            <a:ext cx="2232248" cy="43204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355976" y="3429000"/>
            <a:ext cx="2088232" cy="151216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419872" y="3429000"/>
            <a:ext cx="3024336" cy="122413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419872" y="4509120"/>
            <a:ext cx="2952328" cy="122413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703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Сова ученая рисунок дл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042" y="3645024"/>
            <a:ext cx="2826991" cy="2784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8" y="657075"/>
            <a:ext cx="4842123" cy="36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8" y="1196752"/>
            <a:ext cx="3571009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8" y="1844824"/>
            <a:ext cx="3571009" cy="131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697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8031" y="299606"/>
            <a:ext cx="2425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Проверь себя!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7545" y="822826"/>
                <a:ext cx="3956892" cy="4515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i="0" smtClean="0">
                                  <a:latin typeface="Cambria Math"/>
                                </a:rPr>
                                <m:t>log</m:t>
                              </m:r>
                            </m:e>
                            <m:sub>
                              <m:f>
                                <m:fPr>
                                  <m:ctrlPr>
                                    <a:rPr lang="en-US" sz="24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</m:sub>
                          </m:sSub>
                        </m:fName>
                        <m:e>
                          <m:r>
                            <a:rPr lang="ru-RU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2−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)</m:t>
                          </m:r>
                        </m:e>
                      </m:func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−1</m:t>
                      </m:r>
                    </m:oMath>
                  </m:oMathPara>
                </a14:m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/>
                                  <a:ea typeface="Cambria Math"/>
                                </a:rPr>
                                <m:t>log</m:t>
                              </m:r>
                            </m:e>
                            <m:sub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  <m:t>5</m:t>
                                  </m:r>
                                </m:den>
                              </m:f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2−</m:t>
                              </m:r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&gt;</m:t>
                          </m:r>
                          <m:func>
                            <m:func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/>
                                      <a:ea typeface="Cambria Math"/>
                                    </a:rPr>
                                    <m:t>log</m:t>
                                  </m:r>
                                </m:e>
                                <m:sub>
                                  <m:f>
                                    <m:fPr>
                                      <m:ctrlPr>
                                        <a:rPr lang="en-US" sz="24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latin typeface="Cambria Math"/>
                                          <a:ea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latin typeface="Cambria Math"/>
                                          <a:ea typeface="Cambria Math"/>
                                        </a:rPr>
                                        <m:t>5</m:t>
                                      </m:r>
                                    </m:den>
                                  </m:f>
                                </m:sub>
                              </m:sSub>
                            </m:fName>
                            <m:e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4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sz="24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5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  <m:t>−1</m:t>
                                  </m:r>
                                </m:sup>
                              </m:sSup>
                            </m:e>
                          </m:func>
                        </m:e>
                      </m:func>
                    </m:oMath>
                  </m:oMathPara>
                </a14:m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2−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&gt;0</m:t>
                      </m:r>
                    </m:oMath>
                  </m:oMathPara>
                </a14:m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&lt;5</m:t>
                      </m:r>
                    </m:oMath>
                  </m:oMathPara>
                </a14:m>
                <a:endParaRPr lang="en-US" sz="2400" i="1" dirty="0" smtClean="0">
                  <a:latin typeface="Cambria Math"/>
                  <a:ea typeface="Cambria Math"/>
                </a:endParaRPr>
              </a:p>
              <a:p>
                <a:endParaRPr lang="en-US" sz="2400" i="1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&gt;−2</m:t>
                      </m:r>
                    </m:oMath>
                  </m:oMathPara>
                </a14:m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r>
                  <a:rPr lang="en-US" sz="2400" i="1" dirty="0">
                    <a:latin typeface="Cambria Math"/>
                    <a:ea typeface="Cambria Math"/>
                  </a:rPr>
                  <a:t>-</a:t>
                </a:r>
                <a:r>
                  <a:rPr lang="en-US" sz="2400" i="1" dirty="0" smtClean="0">
                    <a:latin typeface="Cambria Math"/>
                    <a:ea typeface="Cambria Math"/>
                  </a:rPr>
                  <a:t>x&lt;3</a:t>
                </a:r>
              </a:p>
              <a:p>
                <a:endParaRPr lang="en-US" sz="2400" i="1" dirty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&lt;2</m:t>
                      </m:r>
                    </m:oMath>
                  </m:oMathPara>
                </a14:m>
                <a:endParaRPr lang="en-US" sz="2400" i="1" dirty="0" smtClean="0">
                  <a:latin typeface="Cambria Math"/>
                  <a:ea typeface="Cambria Math"/>
                </a:endParaRPr>
              </a:p>
              <a:p>
                <a:r>
                  <a:rPr lang="en-US" sz="2400" i="1" dirty="0">
                    <a:latin typeface="Cambria Math"/>
                    <a:ea typeface="Cambria Math"/>
                  </a:rPr>
                  <a:t>x</a:t>
                </a:r>
                <a:r>
                  <a:rPr lang="en-US" sz="2400" b="0" i="1" dirty="0" smtClean="0">
                    <a:latin typeface="Cambria Math"/>
                    <a:ea typeface="Cambria Math"/>
                  </a:rPr>
                  <a:t>&gt; -3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5" y="822826"/>
                <a:ext cx="3956892" cy="4515275"/>
              </a:xfrm>
              <a:prstGeom prst="rect">
                <a:avLst/>
              </a:prstGeom>
              <a:blipFill rotWithShape="1">
                <a:blip r:embed="rId2"/>
                <a:stretch>
                  <a:fillRect l="-2465" b="-20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Левая фигурная скобка 3"/>
          <p:cNvSpPr/>
          <p:nvPr/>
        </p:nvSpPr>
        <p:spPr>
          <a:xfrm>
            <a:off x="467544" y="2417117"/>
            <a:ext cx="45719" cy="600617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412679" y="3501008"/>
            <a:ext cx="155448" cy="80727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389820" y="4548607"/>
            <a:ext cx="155448" cy="9144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3799237" y="4639071"/>
            <a:ext cx="4464496" cy="7200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779912" y="5133319"/>
            <a:ext cx="4464496" cy="1440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6960857" y="4536123"/>
            <a:ext cx="157875" cy="23402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H="1">
            <a:off x="5110284" y="5210177"/>
            <a:ext cx="210726" cy="1279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881065" y="467165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210137" y="5463007"/>
            <a:ext cx="434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-3</a:t>
            </a:r>
            <a:endParaRPr lang="ru-RU" sz="2400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6692108" y="4590763"/>
            <a:ext cx="150312" cy="8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467366" y="4596264"/>
            <a:ext cx="150312" cy="8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160934" y="4610980"/>
            <a:ext cx="150312" cy="8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937004" y="4596264"/>
            <a:ext cx="150312" cy="8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644871" y="4582861"/>
            <a:ext cx="150312" cy="8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352348" y="4596264"/>
            <a:ext cx="150312" cy="8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045151" y="4578972"/>
            <a:ext cx="150312" cy="8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727370" y="4590763"/>
            <a:ext cx="150312" cy="8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349281" y="4606499"/>
            <a:ext cx="150312" cy="8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067944" y="4606499"/>
            <a:ext cx="150312" cy="8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779912" y="4621694"/>
            <a:ext cx="150312" cy="8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5321010" y="5061311"/>
            <a:ext cx="109586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5581669" y="5077815"/>
            <a:ext cx="109586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5827418" y="5077815"/>
            <a:ext cx="109586" cy="1765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6116779" y="5061256"/>
            <a:ext cx="109586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6412573" y="5038328"/>
            <a:ext cx="109586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6637315" y="5038328"/>
            <a:ext cx="109586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6881065" y="5038328"/>
            <a:ext cx="109586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7221223" y="5022067"/>
            <a:ext cx="109586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7452320" y="5003134"/>
            <a:ext cx="109586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7668344" y="4989248"/>
            <a:ext cx="109586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7956376" y="4989248"/>
            <a:ext cx="109586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endCxn id="15" idx="0"/>
          </p:cNvCxnSpPr>
          <p:nvPr/>
        </p:nvCxnSpPr>
        <p:spPr>
          <a:xfrm>
            <a:off x="5195462" y="4563956"/>
            <a:ext cx="20185" cy="64622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6990651" y="4437112"/>
            <a:ext cx="49143" cy="87954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91321" y="5716475"/>
            <a:ext cx="2017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Ответ: (-3;2)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882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4" grpId="0" animBg="1"/>
      <p:bldP spid="15" grpId="0" animBg="1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4856281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548680"/>
            <a:ext cx="6184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№ 359 (3,4). Решить неравенство:</a:t>
            </a:r>
            <a:endParaRPr lang="ru-RU" sz="3200" b="1" dirty="0"/>
          </a:p>
        </p:txBody>
      </p:sp>
      <p:pic>
        <p:nvPicPr>
          <p:cNvPr id="1028" name="Picture 4" descr="Симпатичный Умный Ребенок Студент На Доске Фон С Научными Формулами  Изучение Концепции Науки — стоковые фотографии и другие картинки Весёлый -  iSto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819" y="2838416"/>
            <a:ext cx="5616624" cy="374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64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9180" y="3068960"/>
            <a:ext cx="799288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/>
              <a:t>Синквейн</a:t>
            </a:r>
            <a:r>
              <a:rPr lang="ru-RU" sz="2800" b="1" i="1" dirty="0"/>
              <a:t> – короткое нерифмованное стихотворение из пяти строк. У </a:t>
            </a:r>
            <a:r>
              <a:rPr lang="ru-RU" sz="2800" b="1" i="1" dirty="0" err="1"/>
              <a:t>синквейна</a:t>
            </a:r>
            <a:r>
              <a:rPr lang="ru-RU" sz="2800" b="1" i="1" dirty="0"/>
              <a:t> много разновидностей, но в последнее время особо популярным стал так называемый «дидактический </a:t>
            </a:r>
            <a:r>
              <a:rPr lang="ru-RU" sz="2800" b="1" i="1" dirty="0" err="1"/>
              <a:t>синквейн</a:t>
            </a:r>
            <a:r>
              <a:rPr lang="ru-RU" sz="2800" b="1" i="1" dirty="0"/>
              <a:t>» – его все чаще и чаще используют в школах.</a:t>
            </a:r>
          </a:p>
          <a:p>
            <a:r>
              <a:rPr lang="ru-RU" dirty="0"/>
              <a:t> </a:t>
            </a:r>
          </a:p>
        </p:txBody>
      </p:sp>
      <p:pic>
        <p:nvPicPr>
          <p:cNvPr id="1026" name="Picture 2" descr="Синквейн – как составить, пример в литературе (5 класс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473" y="240566"/>
            <a:ext cx="6174303" cy="275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7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517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Верно ли, что</vt:lpstr>
      <vt:lpstr>Логарифмические неравенства.</vt:lpstr>
      <vt:lpstr>Логарифмические неравенства.</vt:lpstr>
      <vt:lpstr>Найдите пару.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Логарифмические неравенства.</dc:title>
  <dc:creator>Светлана Назаревская</dc:creator>
  <cp:lastModifiedBy>svetlananazarevskaya63@hotmail.com</cp:lastModifiedBy>
  <cp:revision>27</cp:revision>
  <dcterms:created xsi:type="dcterms:W3CDTF">2021-11-27T18:52:27Z</dcterms:created>
  <dcterms:modified xsi:type="dcterms:W3CDTF">2021-11-28T18:25:34Z</dcterms:modified>
</cp:coreProperties>
</file>