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9.xml"/><Relationship Id="rId7" Type="http://schemas.openxmlformats.org/officeDocument/2006/relationships/slide" Target="slide13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10.xml"/><Relationship Id="rId9" Type="http://schemas.openxmlformats.org/officeDocument/2006/relationships/slide" Target="slide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Технологическая карта урока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Вхождение в тему урока и создание условий для осознанного восприятия нового материала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797" cy="4841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86880"/>
                <a:gridCol w="2088232"/>
                <a:gridCol w="936104"/>
                <a:gridCol w="1224136"/>
                <a:gridCol w="936104"/>
                <a:gridCol w="1080120"/>
                <a:gridCol w="1035221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учителя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обучающихся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Познавательная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Коммуникативная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Регулятивная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Организует работу: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Формирует понятия уравнения, корень уравнения, что значит, решить уравнение.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66700" algn="l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Правила нахождения неизвестных компонентов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Обучающиеся работают с текстом задачи. Составляют уравнения по условию задачи. Формулируют: что значит решить уравнения; определение уравнения; определение корня уравнения; правила нахождения неизвестных: слагаемого, уменьшаемого, вычитаемого,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работа осуществляется с целью понимания обучающимися содержания задачи, отработки приемов замены неизвестного переменной.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Умение анализировать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содержание задачи,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 самостоятельно формулировать новые понятия.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 Принимают  участие в обсуждении условий задачи; высказывают свои предположения о ходе решения; обсуждают верность предложенных формулировок.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170E02"/>
                          </a:solidFill>
                          <a:latin typeface="Times New Roman"/>
                          <a:ea typeface="Times New Roman"/>
                        </a:rPr>
                        <a:t>Умение оформлять мысли в устной и письменной форме, учитывать разные мнения, спорить и отстаивать свою позицию.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170E02"/>
                          </a:solidFill>
                          <a:latin typeface="Times New Roman"/>
                          <a:ea typeface="Times New Roman"/>
                        </a:rPr>
                        <a:t> Проговаривают последовательность действий на уроке; высказывают своё предположение, оценивают правильность выполнения действия.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Умение</a:t>
                      </a:r>
                      <a:r>
                        <a:rPr lang="ru-RU" sz="1100" dirty="0">
                          <a:solidFill>
                            <a:srgbClr val="170E02"/>
                          </a:solidFill>
                          <a:latin typeface="Times New Roman"/>
                          <a:ea typeface="Times New Roman"/>
                        </a:rPr>
                        <a:t> адекватно самостоятельно оценивать правильность выполнения действия</a:t>
                      </a:r>
                      <a:r>
                        <a:rPr lang="ru-RU" sz="1100" dirty="0" smtClean="0">
                          <a:solidFill>
                            <a:srgbClr val="170E02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170E02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170E02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170E02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170E02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170E02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170E02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hlinkClick r:id="rId2" action="ppaction://hlinksldjump"/>
                        </a:rPr>
                        <a:t>◄</a:t>
                      </a: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797" cy="4932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46920"/>
                <a:gridCol w="1008112"/>
                <a:gridCol w="1224136"/>
                <a:gridCol w="1080120"/>
                <a:gridCol w="1512168"/>
                <a:gridCol w="1080120"/>
                <a:gridCol w="1035221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учителя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обучающихся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Познавательная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Коммуникативная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Регулятивная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1. Организует </a:t>
                      </a:r>
                      <a:r>
                        <a:rPr lang="ru-RU" sz="1100">
                          <a:latin typeface="Times New Roman"/>
                          <a:ea typeface="Times New Roman"/>
                        </a:rPr>
                        <a:t> усвоение детьми нового способа действий при решении данных видов уравнений с их проговариванием во внешней речи: фронтально.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2. При необходимости корректирует ответы учащихся.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3. Организует проверку по эталону.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Работают  в группах: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обсуждают решения предложенных  уравнений,  выявляют и  исправляют ошибки, записывают верные решения в тетрадь.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Умение доказывать, аргументировать свою точку зрения.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 Выслушивают и обсуждают предложенные решения  уравнений.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i="1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Умение понимать  ответы обучающихся;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осознанно строить речевое высказывание;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строить высказывания, понятные для партнеров.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Рефлексия своих действий (полное отображение предметного содержания и условий осуществляемых действий).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Контролируют правильность и полноту проведенного анализа. Исправляют, дополняют, уточняют озвученный анализ.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Умение принимать и сохранять учебную цель и задачу;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обнаруживать отклонения от эталона;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осуществлять взаимоконтроль;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адекватно воспринимать оценку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hlinkClick r:id="rId2" action="ppaction://hlinksldjump"/>
                        </a:rPr>
                        <a:t>◄</a:t>
                      </a: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Организация и самоорганизация учащихся. Организация обратной связи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797" cy="4841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46920"/>
                <a:gridCol w="1512168"/>
                <a:gridCol w="936104"/>
                <a:gridCol w="1224136"/>
                <a:gridCol w="1152128"/>
                <a:gridCol w="1080120"/>
                <a:gridCol w="1035221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учителя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обучающихся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Познавательная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Коммуникативная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Регулятивная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Организует работу учащихся по слайдам.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Организует взаимопроверку решения предложенных задач внутри группы по эталону.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Обучающиеся в группах, по предложенным слайдам решают задачи с помощью уравнений,  проговаривая правила нахождения неизвестных компонентов,  осуществляют взаимопроверку по эталону. 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Умение осуществлять анализ решения задачи, проговаривая  последовательность действий.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Умеют услышать предложенные варианты решения товарища в группе, проанализировать данное решение и корректировать неверные рассуждения.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Умение понимать ответы обучающихся  и выражать свои мысли.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 Осуществляют самоконтроль и взаимоконтроль внутри группы.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Умение принимать и сохранять учебную цель и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Arial"/>
                        </a:rPr>
                        <a:t>задачу.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hlinkClick r:id="rId2" action="ppaction://hlinksldjump"/>
                        </a:rPr>
                        <a:t>◄</a:t>
                      </a: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Практикум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797" cy="4841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46920"/>
                <a:gridCol w="1512168"/>
                <a:gridCol w="936104"/>
                <a:gridCol w="1224136"/>
                <a:gridCol w="1152128"/>
                <a:gridCol w="1080120"/>
                <a:gridCol w="1035221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учителя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обучающихся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Познавательная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Коммуникативная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Регулятивная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Организует выполнение самостоятельной работы  и взаимопроверку в парах.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Выполняют самостоятельную работу.  Работают  в парах (взаимопроверка), проверяют решение по эталону. (Слайд 23)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Определяют момент  затруднения,   исправляют ошибки.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Умение решать уравнения и задачи с помощью уравнения.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Осуществляют взаимопроверку в парах.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Умение в коммуникации строить понятные для партнера высказывания.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Осуществляют самоконтроль и взаимоконтроль выполнения задания.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Умение вносить необходимые коррективы в действие после его завершения на основе его оценки и учёта характера сделанных ошибок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hlinkClick r:id="rId2" action="ppaction://hlinksldjump"/>
                        </a:rPr>
                        <a:t>◄</a:t>
                      </a: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Проверка полученных  результатов. Коррекция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23527" y="1554163"/>
          <a:ext cx="8668069" cy="4841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28192"/>
                <a:gridCol w="648073"/>
                <a:gridCol w="1296144"/>
                <a:gridCol w="936104"/>
                <a:gridCol w="1440160"/>
                <a:gridCol w="864096"/>
                <a:gridCol w="1755300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учителя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обучающихся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Познавательная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Коммуникативная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Регулятивная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Подводим итог работы на уроке.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Какие выводы ты сделал из данного урока?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Людям каких профессий могут пригодиться данные умения?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Я могу оказать помощь своим товарищам…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Что вызвало затруднения?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Как устранить эти затруднения?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Над чем поработать дома?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Отвечают на вопросы учителя.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Умение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структурировать знания;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выделять существенную информацию;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строить рассуждения;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делать выводы.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Оценивают роль каждого учащегося при групповой работе и работе в парах.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Умение в коммуникации строить понятные для партнера высказывания;.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Arial"/>
                        </a:rPr>
                        <a:t>адекватно использовать речевые средства для решения коммуникативной задачи.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</a:rPr>
                        <a:t>Умеют   выражать свои мысли.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Умение планировать действие в соответствии с поставленной задачей и условиями ее реализации;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обнаруживать отклонения от эталона;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Arial"/>
                        </a:rPr>
                        <a:t>вносить необходимые коррективы в действие после его завершения на основе оценки и учета сделанных ошибок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Arial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hlinkClick r:id="rId2" action="ppaction://hlinksldjump"/>
                        </a:rPr>
                        <a:t>◄</a:t>
                      </a: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Подведение итогов урока. Рефлексия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23527" y="1554163"/>
          <a:ext cx="8668069" cy="4246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28192"/>
                <a:gridCol w="936105"/>
                <a:gridCol w="1008112"/>
                <a:gridCol w="1080120"/>
                <a:gridCol w="1296144"/>
                <a:gridCol w="1080120"/>
                <a:gridCol w="1539276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учителя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обучающихся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Познавательная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Коммуникативная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Регулятивная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947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Обеспечивает понимания детьми цели, содержания и способов выполнения домашнего задания.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Получают домашнее задание, записывают.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hlinkClick r:id="rId2" action="ppaction://hlinksldjump"/>
                        </a:rPr>
                        <a:t>◄</a:t>
                      </a: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Информация о домашнем задании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И.Н.Ушакова, МБОУ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Излучинская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ОСШУИОП №1»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hlinkClick r:id="rId2" action="ppaction://hlinksldjump"/>
              </a:rPr>
              <a:t>◄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СОСТАВИТЕЛИ ТЕХНОЛОГИЧЕСКОЙ КАРТЫ: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554626"/>
            <a:ext cx="849694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Учебный предмет: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Математика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Класс: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УМК: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А.Г.Мерзляк, В.Б.Полонский, М.С.Якир</a:t>
            </a:r>
            <a:endParaRPr lang="ru-RU" sz="3600" i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600" i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600" i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Уравнение.</a:t>
            </a:r>
            <a:endParaRPr lang="ru-RU" sz="3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урока: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Изучение нового материала.</a:t>
            </a:r>
            <a:endParaRPr lang="ru-RU" sz="3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7" y="622605"/>
            <a:ext cx="8352928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  <a:tab pos="677863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урока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  <a:tab pos="677863" algn="l"/>
              </a:tabLst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  <a:tab pos="6778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умения решать задачи с помощью уравнений. Совершенствовать умение решать уравнения на нахождение неизвестных слагаемого, уменьшаемого, вычитаемого.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  <a:tab pos="6778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развитию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математической речи, оперативной памяти, произвольного внимания, наглядно-действенного мышления.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  <a:tab pos="677863" algn="l"/>
              </a:tabLst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  <a:tab pos="67786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культуру поведения при фронтальной, групповой и индивидуальной работе. Формировать положительную мотивацию,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70E0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способность к самооценке на основе критерия успешности учебной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528" y="177917"/>
            <a:ext cx="83529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  <a:tab pos="677863" algn="l"/>
              </a:tabLst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  <a:tab pos="677863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  <a:tab pos="677863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692696"/>
          <a:ext cx="7992891" cy="5832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2160240"/>
                <a:gridCol w="1944219"/>
              </a:tblGrid>
              <a:tr h="692359">
                <a:tc>
                  <a:txBody>
                    <a:bodyPr/>
                    <a:lstStyle/>
                    <a:p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E0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Регулятивные УУД</a:t>
                      </a:r>
                      <a:endParaRPr lang="ru-RU" sz="1800" b="1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E0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Коммуникативные УУД</a:t>
                      </a:r>
                      <a:endParaRPr lang="ru-RU" sz="1800" b="1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Познавательные УУД</a:t>
                      </a:r>
                      <a:endParaRPr lang="ru-RU" sz="1800" b="1" i="0" u="none" dirty="0"/>
                    </a:p>
                  </a:txBody>
                  <a:tcPr/>
                </a:tc>
              </a:tr>
              <a:tr h="514028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  <a:tab pos="677863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E0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умение определять и формулировать цель на уроке;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  <a:tab pos="677863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E0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проговаривать последовательность действий;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  <a:tab pos="677863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E0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работать по  плану; оценивать правильность выполнения действия на уровне адекватной ретроспективной оценки;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  <a:tab pos="677863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планировать своё действие в соответствии с поставленной задачей;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  <a:tab pos="677863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вносить необходимые коррективы в действие после его завершения на основе его оценки и учёта характера сделанных ошибок;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  <a:tab pos="677863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E0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высказывать своё мнение.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E0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умение оформлять мысли в устной форме; слушать и понимать речь других; совместно договариваться о правилах поведения и общения, следовать им.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  <a:tab pos="677863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умение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E0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ориентироваться в своей системе знаний; отличать новое от уже известного;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  <a:tab pos="677863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E02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добывать новые знания: находить ответы на вопросы, используя учебник, свой жизненный опыт и информацию, полученную на уроке.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-55953"/>
            <a:ext cx="8820472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Результаты урока: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Предметные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Уметь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решать задачи с помощью уравнений. Совершенствовать умение решать уравнения на нахождение неизвестных слагаемого, уменьшаемого, вычитаемого.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Уметь: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проводить самооценку на основе критерия успешности учебной деятельности.</a:t>
            </a:r>
            <a:r>
              <a:rPr lang="ru-RU" sz="3200" i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Личностные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Уметь: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проводить самооценку </a:t>
            </a:r>
            <a:r>
              <a:rPr lang="ru-RU" sz="3200" dirty="0" smtClean="0">
                <a:solidFill>
                  <a:srgbClr val="170E0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основе критерия успешности учебной деятельности.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  <a:tab pos="677863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04303"/>
            <a:ext cx="889248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Уметь: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определять и формулировать цель на уроке с помощью учителя;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проговаривать последовательность действий на уроке;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работать по коллективно составленному плану;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оценивать правильность выполнения действия на уровне адекватной ретроспективной оценки;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планировать своё действие в соответствии с поставленной задачей;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вносить необходимые коррективы в действие после его завершения на основе его оценки и учёта характера сделанных ошибок; высказывать своё предположение. 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Регулятивные УУД).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Уметь: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оформлять свои мысли в устной форме;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слушать и понимать речь других;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совместно договариваться о правилах поведения и общения, следовать им  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Коммуникативные УУД).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Уметь: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ориентироваться в своей системе знаний: отличать новое от уже известного с помощью учителя;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добывать новые знания: находить ответы на вопросы, используя учебник, свой жизненный опыт и информацию, полученную на уроке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(Познавательные УУД).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err="1" smtClean="0">
                <a:hlinkClick r:id="rId2" action="ppaction://hlinksldjump"/>
              </a:rPr>
              <a:t>Метапредмет</a:t>
            </a:r>
            <a:r>
              <a:rPr lang="ru-RU" b="1" dirty="0" smtClean="0">
                <a:hlinkClick r:id="rId2" action="ppaction://hlinksldjump"/>
              </a:rPr>
              <a:t> – знание</a:t>
            </a:r>
            <a:endParaRPr lang="ru-RU" b="1" dirty="0" smtClean="0"/>
          </a:p>
          <a:p>
            <a:r>
              <a:rPr lang="ru-RU" b="1" dirty="0" err="1" smtClean="0">
                <a:hlinkClick r:id="rId3" action="ppaction://hlinksldjump"/>
              </a:rPr>
              <a:t>Целеполагание</a:t>
            </a:r>
            <a:endParaRPr lang="ru-RU" b="1" dirty="0" smtClean="0"/>
          </a:p>
          <a:p>
            <a:r>
              <a:rPr lang="ru-RU" b="1" dirty="0" smtClean="0">
                <a:hlinkClick r:id="rId4" action="ppaction://hlinksldjump"/>
              </a:rPr>
              <a:t>Вхождение в тему урока и создание условий для осознанного восприятия нового материала</a:t>
            </a:r>
            <a:endParaRPr lang="ru-RU" b="1" dirty="0" smtClean="0"/>
          </a:p>
          <a:p>
            <a:r>
              <a:rPr lang="ru-RU" b="1" dirty="0" smtClean="0">
                <a:hlinkClick r:id="rId5" action="ppaction://hlinksldjump"/>
              </a:rPr>
              <a:t>Организация и самоорганизация учащихся. Организация обратной связи</a:t>
            </a:r>
            <a:endParaRPr lang="ru-RU" b="1" dirty="0" smtClean="0"/>
          </a:p>
          <a:p>
            <a:r>
              <a:rPr lang="ru-RU" b="1" dirty="0" smtClean="0">
                <a:hlinkClick r:id="rId6" action="ppaction://hlinksldjump"/>
              </a:rPr>
              <a:t>Практикум</a:t>
            </a:r>
            <a:endParaRPr lang="ru-RU" b="1" dirty="0" smtClean="0"/>
          </a:p>
          <a:p>
            <a:r>
              <a:rPr lang="ru-RU" b="1" dirty="0" smtClean="0">
                <a:hlinkClick r:id="rId7" action="ppaction://hlinksldjump"/>
              </a:rPr>
              <a:t>Проверка полученных  результатов. Коррекция</a:t>
            </a:r>
            <a:endParaRPr lang="ru-RU" b="1" dirty="0" smtClean="0"/>
          </a:p>
          <a:p>
            <a:r>
              <a:rPr lang="ru-RU" b="1" dirty="0" smtClean="0">
                <a:hlinkClick r:id="rId8" action="ppaction://hlinksldjump"/>
              </a:rPr>
              <a:t>Подведение итогов урока. Рефлексия</a:t>
            </a:r>
            <a:endParaRPr lang="ru-RU" b="1" dirty="0" smtClean="0"/>
          </a:p>
          <a:p>
            <a:r>
              <a:rPr lang="ru-RU" b="1" dirty="0" smtClean="0">
                <a:hlinkClick r:id="rId9" action="ppaction://hlinksldjump"/>
              </a:rPr>
              <a:t>Информация о домашнем задании</a:t>
            </a:r>
            <a:endParaRPr lang="ru-RU" b="1" dirty="0" smtClean="0"/>
          </a:p>
          <a:p>
            <a:pPr>
              <a:buNone/>
            </a:pPr>
            <a:endParaRPr lang="ru-RU" b="1" dirty="0" smtClean="0">
              <a:hlinkClick r:id="" action="ppaction://hlinkshowjump?jump=lastslide"/>
            </a:endParaRPr>
          </a:p>
          <a:p>
            <a:pPr>
              <a:buNone/>
            </a:pPr>
            <a:r>
              <a:rPr lang="ru-RU" dirty="0" smtClean="0">
                <a:hlinkClick r:id="" action="ppaction://hlinkshowjump?jump=lastslide"/>
              </a:rPr>
              <a:t>◄</a:t>
            </a:r>
            <a:endParaRPr lang="ru-RU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err="1" smtClean="0"/>
              <a:t>Метапредмет</a:t>
            </a:r>
            <a:r>
              <a:rPr lang="ru-RU" b="1" dirty="0" smtClean="0"/>
              <a:t> – знание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1350353"/>
          <a:ext cx="8686797" cy="5039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02904"/>
                <a:gridCol w="1008112"/>
                <a:gridCol w="1008112"/>
                <a:gridCol w="1344756"/>
                <a:gridCol w="1240971"/>
                <a:gridCol w="1240971"/>
                <a:gridCol w="1240971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учителя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обучающихся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Познавательная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Коммуникативная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Регулятивная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74669">
                <a:tc>
                  <a:txBody>
                    <a:bodyPr/>
                    <a:lstStyle/>
                    <a:p>
                      <a:pPr algn="l"/>
                      <a:r>
                        <a:rPr kumimoji="0" lang="ru-RU" sz="1400" kern="1200" dirty="0" smtClean="0"/>
                        <a:t>Организует актуализацию требований к ученику со стороны учебной деятельности. Создает положительный настрой на продуктивную работу.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/>
                        <a:t>Включаются во взаимодействие с одноклассниками и с учителем.</a:t>
                      </a:r>
                    </a:p>
                    <a:p>
                      <a:pPr algn="l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/>
                        <a:t>Планирование учебного сотрудничества с учителем и сверстниками.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/>
                        <a:t>Визуально контролируют готовность кабинета и рабочего места к уроку.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/>
                        <a:t>Умение </a:t>
                      </a:r>
                      <a:r>
                        <a:rPr lang="ru-RU" sz="1400" dirty="0" smtClean="0"/>
                        <a:t>слушать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                   </a:t>
                      </a:r>
                      <a:r>
                        <a:rPr lang="ru-RU" sz="1400" dirty="0" smtClean="0">
                          <a:hlinkClick r:id="rId2" action="ppaction://hlinksldjump"/>
                        </a:rPr>
                        <a:t>◄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Целеполагание</a:t>
            </a:r>
            <a:endParaRPr lang="ru-RU" b="1" dirty="0" smtClean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23529" y="1196753"/>
          <a:ext cx="8668068" cy="546690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74270"/>
                <a:gridCol w="862233"/>
                <a:gridCol w="1365202"/>
                <a:gridCol w="1005939"/>
                <a:gridCol w="934086"/>
                <a:gridCol w="790380"/>
                <a:gridCol w="1535958"/>
              </a:tblGrid>
              <a:tr h="349730">
                <a:tc rowSpan="3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учителя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Деятельность обучающихся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973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Познавательная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Коммуникативная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Регулятивная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6704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Осуществляемые действия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/>
                        <a:t>Формируемые способы деятельности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4093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1. Даёт задание на разделение на группы данных равенств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2. Просит выдвинуть предположение о теме предстоящего урока.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3. Организует беседу, выявляющую представление детей об уравнениях.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4. Подводит итог беседы.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5. Формирует группы по 4 человека для выполнения дальнейшей работы и предлагает выбрать старшего группы.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Разделяют равенства на две группы, объясняют принцип разделения.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Выдвигают предположения о теме  и целях урока.</a:t>
                      </a:r>
                    </a:p>
                    <a:p>
                      <a:pPr algn="l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Умение выделять существенную информацию из предложенного задания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Умение  выдвигать гипотезу и обосновывать ее.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70E0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Умение преобразовывать информацию из одной формы в другую.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Взаимодействуют с учителем во время опроса, осуществляемого во фронтальном режиме, делятся на группы, выбирают старшего в своей группе.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70E0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Умение оформлять свои мысли в устной форме.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Контролируют правильность ответов одноклассников.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Умение слушать в соответствии с целевой установкой.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Умение принимать и сохранять учебную цель и задачу.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Умение дополнять, уточнять высказанные мнения по существу поставленного задания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r>
                        <a:rPr lang="ru-RU" sz="1200" dirty="0" smtClean="0">
                          <a:hlinkClick r:id="rId2" action="ppaction://hlinksldjump"/>
                        </a:rPr>
                        <a:t>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hlinkClick r:id="rId2" action="ppaction://hlinksldjump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hlinkClick r:id="rId2" action="ppaction://hlinksldjump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>
                          <a:hlinkClick r:id="rId2" action="ppaction://hlinksldjump"/>
                        </a:rPr>
                        <a:t>                                 </a:t>
                      </a:r>
                      <a:r>
                        <a:rPr lang="ru-RU" sz="1200" u="sng" baseline="0" dirty="0" smtClean="0">
                          <a:hlinkClick r:id="rId2" action="ppaction://hlinksldjump"/>
                        </a:rPr>
                        <a:t>                     </a:t>
                      </a:r>
                      <a:r>
                        <a:rPr lang="ru-RU" sz="1200" u="none" baseline="0" dirty="0" smtClean="0">
                          <a:hlinkClick r:id="rId2" action="ppaction://hlinksldjump"/>
                        </a:rPr>
                        <a:t>                                                                                                                                                    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hlinkClick r:id="rId2" action="ppaction://hlinksldjump"/>
                        </a:rPr>
                        <a:t>◄</a:t>
                      </a: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</TotalTime>
  <Words>1421</Words>
  <Application>Microsoft Office PowerPoint</Application>
  <PresentationFormat>Экран (4:3)</PresentationFormat>
  <Paragraphs>299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Технологическая карта урока</vt:lpstr>
      <vt:lpstr>Слайд 2</vt:lpstr>
      <vt:lpstr>Слайд 3</vt:lpstr>
      <vt:lpstr>Слайд 4</vt:lpstr>
      <vt:lpstr>Слайд 5</vt:lpstr>
      <vt:lpstr>Слайд 6</vt:lpstr>
      <vt:lpstr>Этапы урока</vt:lpstr>
      <vt:lpstr>Метапредмет – знание</vt:lpstr>
      <vt:lpstr>Целеполагание</vt:lpstr>
      <vt:lpstr>Вхождение в тему урока и создание условий для осознанного восприятия нового материала</vt:lpstr>
      <vt:lpstr>Организация и самоорганизация учащихся. Организация обратной связи</vt:lpstr>
      <vt:lpstr>Практикум</vt:lpstr>
      <vt:lpstr>Проверка полученных  результатов. Коррекция</vt:lpstr>
      <vt:lpstr>Подведение итогов урока. Рефлексия</vt:lpstr>
      <vt:lpstr>Информация о домашнем задании</vt:lpstr>
      <vt:lpstr>СОСТАВИТЕЛИ ТЕХНОЛОГИЧЕСКОЙ КАРТЫ: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Технологическая карта урока</dc:title>
  <dc:creator>acer</dc:creator>
  <cp:lastModifiedBy>Ирина</cp:lastModifiedBy>
  <cp:revision>15</cp:revision>
  <dcterms:created xsi:type="dcterms:W3CDTF">2016-10-13T13:59:25Z</dcterms:created>
  <dcterms:modified xsi:type="dcterms:W3CDTF">2017-02-02T11:59:42Z</dcterms:modified>
</cp:coreProperties>
</file>