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74" r:id="rId3"/>
    <p:sldId id="296" r:id="rId4"/>
    <p:sldId id="257" r:id="rId5"/>
    <p:sldId id="294" r:id="rId6"/>
    <p:sldId id="277" r:id="rId7"/>
    <p:sldId id="303" r:id="rId8"/>
    <p:sldId id="280" r:id="rId9"/>
    <p:sldId id="304" r:id="rId10"/>
    <p:sldId id="283" r:id="rId11"/>
    <p:sldId id="284" r:id="rId12"/>
    <p:sldId id="285" r:id="rId13"/>
    <p:sldId id="286" r:id="rId14"/>
    <p:sldId id="287" r:id="rId15"/>
    <p:sldId id="288" r:id="rId16"/>
    <p:sldId id="281" r:id="rId17"/>
    <p:sldId id="282" r:id="rId18"/>
    <p:sldId id="297" r:id="rId19"/>
    <p:sldId id="298" r:id="rId20"/>
    <p:sldId id="299" r:id="rId21"/>
    <p:sldId id="301" r:id="rId22"/>
    <p:sldId id="300" r:id="rId23"/>
    <p:sldId id="302" r:id="rId24"/>
    <p:sldId id="295" r:id="rId25"/>
    <p:sldId id="27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3BFF9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>
                <a:latin typeface="Arial"/>
              </a:rPr>
              <a:t>Для правки формата примечаний щелкните мышью</a:t>
            </a:r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>
                <a:latin typeface="Times New Roman"/>
              </a:rPr>
              <a:t>&lt;заголовок&gt;</a:t>
            </a:r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79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80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2BE42320-17E2-4E93-AD73-AB1343BD4737}" type="slidenum">
              <a:rPr lang="ru-RU" sz="1400">
                <a:latin typeface="Times New Roman"/>
              </a:rPr>
              <a:pPr algn="r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072466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9360"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9360"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9360"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9360"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9360"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9360"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685800" y="4343400"/>
            <a:ext cx="5484960" cy="4113360"/>
          </a:xfrm>
          <a:prstGeom prst="rect">
            <a:avLst/>
          </a:prstGeom>
          <a:noFill/>
          <a:ln w="9360"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6" name="Рисунок 3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37" name="Рисунок 3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D2B39CF-6BBD-40AD-81FB-9741350F07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457200" y="6245280"/>
            <a:ext cx="2127240" cy="47016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5" name="CustomShape 2"/>
          <p:cNvSpPr/>
          <p:nvPr/>
        </p:nvSpPr>
        <p:spPr>
          <a:xfrm>
            <a:off x="3124080" y="6245280"/>
            <a:ext cx="2889360" cy="47016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2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щелкните мышью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Relationship Id="rId9" Type="http://schemas.openxmlformats.org/officeDocument/2006/relationships/image" Target="../media/image7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7" Type="http://schemas.openxmlformats.org/officeDocument/2006/relationships/image" Target="../media/image81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gif"/><Relationship Id="rId7" Type="http://schemas.openxmlformats.org/officeDocument/2006/relationships/image" Target="../media/image10.jpeg"/><Relationship Id="rId12" Type="http://schemas.openxmlformats.org/officeDocument/2006/relationships/image" Target="../media/image1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gif"/><Relationship Id="rId11" Type="http://schemas.openxmlformats.org/officeDocument/2006/relationships/image" Target="../media/image14.gif"/><Relationship Id="rId5" Type="http://schemas.openxmlformats.org/officeDocument/2006/relationships/image" Target="../media/image8.gif"/><Relationship Id="rId10" Type="http://schemas.openxmlformats.org/officeDocument/2006/relationships/image" Target="../media/image13.gif"/><Relationship Id="rId4" Type="http://schemas.openxmlformats.org/officeDocument/2006/relationships/image" Target="../media/image7.gif"/><Relationship Id="rId9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40" y="0"/>
            <a:ext cx="9142560" cy="6856560"/>
          </a:xfrm>
          <a:prstGeom prst="rect">
            <a:avLst/>
          </a:prstGeom>
          <a:ln w="9360"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28662" y="1785926"/>
            <a:ext cx="7858180" cy="2643206"/>
          </a:xfrm>
          <a:prstGeom prst="bevel">
            <a:avLst/>
          </a:prstGeom>
          <a:solidFill>
            <a:schemeClr val="bg1"/>
          </a:solidFill>
          <a:ln w="9360">
            <a:noFill/>
          </a:ln>
        </p:spPr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4400" b="1" dirty="0">
                <a:solidFill>
                  <a:srgbClr val="CC0000"/>
                </a:solidFill>
                <a:latin typeface="Segoe Print"/>
                <a:ea typeface="Microsoft YaHei"/>
              </a:rPr>
              <a:t>   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3200" b="1" dirty="0" smtClean="0">
                <a:solidFill>
                  <a:srgbClr val="16165D"/>
                </a:solidFill>
                <a:latin typeface="Franklin Gothic Demi"/>
                <a:ea typeface="Microsoft YaHei"/>
              </a:rPr>
              <a:t>Развитие пространственных представлений у дошкольников через практические занятия с </a:t>
            </a:r>
            <a:r>
              <a:rPr lang="ru-RU" sz="3200" b="1" dirty="0" err="1" smtClean="0">
                <a:solidFill>
                  <a:srgbClr val="16165D"/>
                </a:solidFill>
                <a:latin typeface="Franklin Gothic Demi"/>
                <a:ea typeface="Microsoft YaHei"/>
              </a:rPr>
              <a:t>ТИКО-конструктором</a:t>
            </a:r>
            <a:r>
              <a:rPr lang="ru-RU" sz="3200" b="1" dirty="0" smtClean="0">
                <a:solidFill>
                  <a:srgbClr val="16165D"/>
                </a:solidFill>
                <a:latin typeface="Franklin Gothic Demi"/>
                <a:ea typeface="Microsoft YaHei"/>
              </a:rPr>
              <a:t> для объемного моделирования.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83" name="Picture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88000" y="5477400"/>
            <a:ext cx="2141640" cy="641520"/>
          </a:xfrm>
          <a:prstGeom prst="rect">
            <a:avLst/>
          </a:prstGeom>
          <a:ln w="9360">
            <a:noFill/>
          </a:ln>
        </p:spPr>
      </p:pic>
      <p:sp>
        <p:nvSpPr>
          <p:cNvPr id="85" name="CustomShape 2"/>
          <p:cNvSpPr/>
          <p:nvPr/>
        </p:nvSpPr>
        <p:spPr>
          <a:xfrm>
            <a:off x="422280" y="3179880"/>
            <a:ext cx="8166240" cy="136872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6" name="CustomShape 1"/>
          <p:cNvSpPr/>
          <p:nvPr/>
        </p:nvSpPr>
        <p:spPr>
          <a:xfrm>
            <a:off x="3071802" y="4857760"/>
            <a:ext cx="5715040" cy="1000132"/>
          </a:xfrm>
          <a:prstGeom prst="flowChartMultidocument">
            <a:avLst/>
          </a:prstGeom>
          <a:solidFill>
            <a:schemeClr val="bg1"/>
          </a:solidFill>
          <a:ln w="9360">
            <a:noFill/>
          </a:ln>
        </p:spPr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воспитатель 1 категории</a:t>
            </a:r>
          </a:p>
          <a:p>
            <a:pPr algn="ctr">
              <a:lnSpc>
                <a:spcPct val="100000"/>
              </a:lnSpc>
            </a:pPr>
            <a:r>
              <a:rPr lang="ru-RU" sz="2400" b="1" dirty="0" err="1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Бурыкина</a:t>
            </a:r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 Елена Юрьевна</a:t>
            </a:r>
            <a:endParaRPr sz="2400" b="1" dirty="0">
              <a:ln>
                <a:solidFill>
                  <a:srgbClr val="FF0000"/>
                </a:solidFill>
              </a:ln>
              <a:solidFill>
                <a:schemeClr val="accent6">
                  <a:lumMod val="75000"/>
                </a:schemeClr>
              </a:solidFill>
              <a:latin typeface="Constantia" pitchFamily="18" charset="0"/>
            </a:endParaRPr>
          </a:p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7" name="CustomShape 1"/>
          <p:cNvSpPr/>
          <p:nvPr/>
        </p:nvSpPr>
        <p:spPr>
          <a:xfrm>
            <a:off x="1785918" y="500042"/>
            <a:ext cx="6715172" cy="928694"/>
          </a:xfrm>
          <a:prstGeom prst="cube">
            <a:avLst/>
          </a:prstGeom>
          <a:solidFill>
            <a:schemeClr val="accent6">
              <a:lumMod val="40000"/>
              <a:lumOff val="60000"/>
            </a:schemeClr>
          </a:solidFill>
          <a:ln w="9360">
            <a:noFill/>
          </a:ln>
        </p:spPr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endParaRPr lang="ru-RU" sz="2400" b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Constantia" pitchFamily="18" charset="0"/>
              </a:rPr>
              <a:t>МКДОУ детский сад «Золотой ключик» </a:t>
            </a:r>
            <a:r>
              <a:rPr lang="ru-RU" sz="2400" b="1" dirty="0" err="1" smtClean="0">
                <a:solidFill>
                  <a:srgbClr val="FF0000"/>
                </a:solidFill>
                <a:latin typeface="Constantia" pitchFamily="18" charset="0"/>
              </a:rPr>
              <a:t>Купинского</a:t>
            </a:r>
            <a:r>
              <a:rPr lang="ru-RU" sz="2400" b="1" dirty="0" smtClean="0">
                <a:solidFill>
                  <a:srgbClr val="FF0000"/>
                </a:solidFill>
                <a:latin typeface="Constantia" pitchFamily="18" charset="0"/>
              </a:rPr>
              <a:t> района</a:t>
            </a:r>
            <a:endParaRPr sz="2400" b="1" dirty="0">
              <a:solidFill>
                <a:srgbClr val="FF0000"/>
              </a:solidFill>
              <a:latin typeface="Constantia" pitchFamily="18" charset="0"/>
            </a:endParaRPr>
          </a:p>
          <a:p>
            <a:pPr algn="ctr">
              <a:lnSpc>
                <a:spcPct val="100000"/>
              </a:lnSpc>
            </a:pPr>
            <a:endParaRPr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 noGrp="1"/>
          </p:cNvSpPr>
          <p:nvPr>
            <p:ph sz="quarter" type="title"/>
          </p:nvPr>
        </p:nvSpPr>
        <p:spPr>
          <a:xfrm>
            <a:off x="1214414" y="214290"/>
            <a:ext cx="5900750" cy="417512"/>
          </a:xfrm>
        </p:spPr>
        <p:txBody>
          <a:bodyPr/>
          <a:lstStyle/>
          <a:p>
            <a:r>
              <a:rPr b="1" dirty="0" i="1" lang="ru-RU" smtClean="0" sz="1800">
                <a:solidFill>
                  <a:schemeClr val="accent2"/>
                </a:solidFill>
                <a:latin charset="0" pitchFamily="18" typeface="Bookman Old Style"/>
              </a:rPr>
              <a:t> </a:t>
            </a:r>
            <a:r>
              <a:rPr b="1" dirty="0" i="1" lang="ru-RU" sz="1800">
                <a:solidFill>
                  <a:schemeClr val="accent2"/>
                </a:solidFill>
                <a:latin charset="0" pitchFamily="18" typeface="Bookman Old Style"/>
              </a:rPr>
              <a:t>«Состав конструктора ТИКО»</a:t>
            </a:r>
            <a:r>
              <a:rPr b="1" dirty="0" i="1" lang="ru-RU" sz="1800">
                <a:solidFill>
                  <a:schemeClr val="accent2"/>
                </a:solidFill>
              </a:rPr>
              <a:t/>
            </a:r>
            <a:br>
              <a:rPr b="1" dirty="0" i="1" lang="ru-RU" sz="1800">
                <a:solidFill>
                  <a:schemeClr val="accent2"/>
                </a:solidFill>
              </a:rPr>
            </a:br>
            <a:endParaRPr b="1" dirty="0" i="1" lang="ru-RU" sz="1800">
              <a:solidFill>
                <a:schemeClr val="accent2"/>
              </a:solidFill>
            </a:endParaRPr>
          </a:p>
        </p:txBody>
      </p:sp>
      <p:pic>
        <p:nvPicPr>
          <p:cNvPr descr="Изображение 587_resize" id="119819" name="Picture 11"/>
          <p:cNvPicPr>
            <a:picLocks noChangeArrowheads="1" noChangeAspect="1" noGrp="1"/>
          </p:cNvPicPr>
          <p:nvPr>
            <p:ph idx="4294967295" sz="quarter"/>
          </p:nvPr>
        </p:nvPicPr>
        <p:blipFill>
          <a:blip cstate="print" r:embed="rId2"/>
          <a:srcRect/>
          <a:stretch>
            <a:fillRect/>
          </a:stretch>
        </p:blipFill>
        <p:spPr>
          <a:xfrm>
            <a:off x="468313" y="4868863"/>
            <a:ext cx="2590800" cy="1682750"/>
          </a:xfrm>
          <a:prstGeom prst="rect">
            <a:avLst/>
          </a:prstGeom>
          <a:noFill/>
          <a:ln/>
        </p:spPr>
      </p:pic>
      <p:pic>
        <p:nvPicPr>
          <p:cNvPr descr="Изображение 585_resize" id="119823" name="Picture 15"/>
          <p:cNvPicPr>
            <a:picLocks noChangeArrowheads="1" noChangeAspect="1" noGrp="1"/>
          </p:cNvPicPr>
          <p:nvPr>
            <p:ph idx="4294967295" sz="quarter"/>
          </p:nvPr>
        </p:nvPicPr>
        <p:blipFill>
          <a:blip cstate="print" r:embed="rId3"/>
          <a:srcRect b="-1266" r="-20"/>
          <a:stretch>
            <a:fillRect/>
          </a:stretch>
        </p:blipFill>
        <p:spPr>
          <a:xfrm>
            <a:off x="468313" y="1196975"/>
            <a:ext cx="2592387" cy="2592388"/>
          </a:xfrm>
          <a:prstGeom prst="rect">
            <a:avLst/>
          </a:prstGeom>
          <a:noFill/>
          <a:ln/>
        </p:spPr>
      </p:pic>
      <p:pic>
        <p:nvPicPr>
          <p:cNvPr descr="Изображение 601_resize" id="119825" name="Picture 17"/>
          <p:cNvPicPr>
            <a:picLocks noChangeArrowheads="1" noChangeAspect="1" noGrp="1"/>
          </p:cNvPicPr>
          <p:nvPr>
            <p:ph idx="4294967295" sz="quarter"/>
          </p:nvPr>
        </p:nvPicPr>
        <p:blipFill>
          <a:blip cstate="print" r:embed="rId4"/>
          <a:srcRect/>
          <a:stretch>
            <a:fillRect/>
          </a:stretch>
        </p:blipFill>
        <p:spPr>
          <a:xfrm>
            <a:off x="5076825" y="1196975"/>
            <a:ext cx="2951163" cy="2530475"/>
          </a:xfrm>
          <a:prstGeom prst="rect">
            <a:avLst/>
          </a:prstGeom>
          <a:noFill/>
          <a:ln/>
        </p:spPr>
      </p:pic>
      <p:pic>
        <p:nvPicPr>
          <p:cNvPr descr="Изображение 602_resize" id="119827" name="Picture 19"/>
          <p:cNvPicPr>
            <a:picLocks noChangeArrowheads="1" noChangeAspect="1" noGrp="1"/>
          </p:cNvPicPr>
          <p:nvPr>
            <p:ph idx="4294967295" sz="quarter"/>
          </p:nvPr>
        </p:nvPicPr>
        <p:blipFill>
          <a:blip cstate="print" r:embed="rId5"/>
          <a:srcRect/>
          <a:stretch>
            <a:fillRect/>
          </a:stretch>
        </p:blipFill>
        <p:spPr>
          <a:xfrm>
            <a:off x="5219700" y="4365625"/>
            <a:ext cx="3167063" cy="2209800"/>
          </a:xfrm>
          <a:prstGeom prst="rect">
            <a:avLst/>
          </a:prstGeom>
          <a:noFill/>
          <a:ln/>
        </p:spPr>
      </p:pic>
      <p:sp>
        <p:nvSpPr>
          <p:cNvPr id="119828" name="Rectangle 20"/>
          <p:cNvSpPr>
            <a:spLocks noChangeArrowheads="1"/>
          </p:cNvSpPr>
          <p:nvPr/>
        </p:nvSpPr>
        <p:spPr bwMode="auto">
          <a:xfrm>
            <a:off x="323850" y="549275"/>
            <a:ext cx="300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b="1" i="1" lang="ru-RU">
                <a:solidFill>
                  <a:srgbClr val="333399"/>
                </a:solidFill>
              </a:rPr>
              <a:t>квадрат,</a:t>
            </a:r>
          </a:p>
          <a:p>
            <a:pPr algn="ctr"/>
            <a:r>
              <a:rPr b="1" i="1" lang="ru-RU">
                <a:solidFill>
                  <a:srgbClr val="333399"/>
                </a:solidFill>
              </a:rPr>
              <a:t>длина стороны - 5 см.</a:t>
            </a:r>
          </a:p>
        </p:txBody>
      </p:sp>
      <p:sp>
        <p:nvSpPr>
          <p:cNvPr id="119829" name="Rectangle 21"/>
          <p:cNvSpPr>
            <a:spLocks noChangeArrowheads="1"/>
          </p:cNvSpPr>
          <p:nvPr/>
        </p:nvSpPr>
        <p:spPr bwMode="auto">
          <a:xfrm>
            <a:off x="179388" y="4149725"/>
            <a:ext cx="3816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b="1" i="1" lang="ru-RU">
                <a:solidFill>
                  <a:srgbClr val="333399"/>
                </a:solidFill>
              </a:rPr>
              <a:t>квадраты с отверстиями,</a:t>
            </a:r>
          </a:p>
          <a:p>
            <a:r>
              <a:rPr b="1" i="1" lang="ru-RU">
                <a:solidFill>
                  <a:srgbClr val="333399"/>
                </a:solidFill>
              </a:rPr>
              <a:t>длина стороны - 5 см.</a:t>
            </a:r>
          </a:p>
        </p:txBody>
      </p:sp>
      <p:sp>
        <p:nvSpPr>
          <p:cNvPr id="119830" name="Rectangle 22"/>
          <p:cNvSpPr>
            <a:spLocks noChangeArrowheads="1"/>
          </p:cNvSpPr>
          <p:nvPr/>
        </p:nvSpPr>
        <p:spPr bwMode="auto">
          <a:xfrm>
            <a:off x="4572000" y="549275"/>
            <a:ext cx="4321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b="1" i="1" lang="ru-RU">
                <a:solidFill>
                  <a:srgbClr val="333399"/>
                </a:solidFill>
              </a:rPr>
              <a:t>Треугольник равносторонний,</a:t>
            </a:r>
          </a:p>
          <a:p>
            <a:pPr algn="ctr"/>
            <a:r>
              <a:rPr b="1" i="1" lang="ru-RU">
                <a:solidFill>
                  <a:srgbClr val="333399"/>
                </a:solidFill>
              </a:rPr>
              <a:t>длина стороны - 5 см.</a:t>
            </a:r>
          </a:p>
        </p:txBody>
      </p:sp>
      <p:sp>
        <p:nvSpPr>
          <p:cNvPr id="119831" name="Rectangle 23"/>
          <p:cNvSpPr>
            <a:spLocks noChangeArrowheads="1"/>
          </p:cNvSpPr>
          <p:nvPr/>
        </p:nvSpPr>
        <p:spPr bwMode="auto">
          <a:xfrm>
            <a:off x="4822825" y="3860800"/>
            <a:ext cx="4321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b="1" i="1" lang="ru-RU">
                <a:solidFill>
                  <a:srgbClr val="333399"/>
                </a:solidFill>
              </a:rPr>
              <a:t>Треугольник равнобедренный</a:t>
            </a: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ChangeArrowheads="1" noGrp="1"/>
          </p:cNvSpPr>
          <p:nvPr>
            <p:ph sz="quarter" type="title"/>
          </p:nvPr>
        </p:nvSpPr>
        <p:spPr>
          <a:xfrm>
            <a:off x="395288" y="0"/>
            <a:ext cx="8229600" cy="765175"/>
          </a:xfrm>
        </p:spPr>
        <p:txBody>
          <a:bodyPr/>
          <a:lstStyle/>
          <a:p>
            <a:r>
              <a:rPr b="1" dirty="0" i="1" lang="ru-RU" smtClean="0" sz="2000">
                <a:solidFill>
                  <a:schemeClr val="accent2"/>
                </a:solidFill>
                <a:latin charset="0" pitchFamily="18" typeface="Bookman Old Style"/>
              </a:rPr>
              <a:t>«Состав </a:t>
            </a:r>
            <a:r>
              <a:rPr b="1" dirty="0" i="1" lang="ru-RU" sz="2000">
                <a:solidFill>
                  <a:schemeClr val="accent2"/>
                </a:solidFill>
                <a:latin charset="0" pitchFamily="18" typeface="Bookman Old Style"/>
              </a:rPr>
              <a:t>конструктора ТИКО»</a:t>
            </a:r>
          </a:p>
        </p:txBody>
      </p:sp>
      <p:pic>
        <p:nvPicPr>
          <p:cNvPr descr="Изображение 593_resize" id="121864" name="Picture 8"/>
          <p:cNvPicPr>
            <a:picLocks noChangeArrowheads="1" noChangeAspect="1" noGrp="1"/>
          </p:cNvPicPr>
          <p:nvPr>
            <p:ph idx="4294967295" sz="quarter"/>
          </p:nvPr>
        </p:nvPicPr>
        <p:blipFill>
          <a:blip cstate="print" r:embed="rId2"/>
          <a:srcRect/>
          <a:stretch>
            <a:fillRect/>
          </a:stretch>
        </p:blipFill>
        <p:spPr>
          <a:xfrm>
            <a:off x="5364163" y="4076700"/>
            <a:ext cx="3425825" cy="2519363"/>
          </a:xfrm>
          <a:prstGeom prst="rect">
            <a:avLst/>
          </a:prstGeom>
          <a:noFill/>
          <a:ln/>
        </p:spPr>
      </p:pic>
      <p:pic>
        <p:nvPicPr>
          <p:cNvPr descr="Изображение 594_resize" id="121865" name="Picture 9"/>
          <p:cNvPicPr>
            <a:picLocks noChangeArrowheads="1" noChangeAspect="1" noGrp="1"/>
          </p:cNvPicPr>
          <p:nvPr>
            <p:ph idx="4294967295" sz="quarter"/>
          </p:nvPr>
        </p:nvPicPr>
        <p:blipFill>
          <a:blip cstate="print" r:embed="rId3"/>
          <a:srcRect/>
          <a:stretch>
            <a:fillRect/>
          </a:stretch>
        </p:blipFill>
        <p:spPr>
          <a:xfrm>
            <a:off x="5795963" y="1125538"/>
            <a:ext cx="2376487" cy="2343150"/>
          </a:xfrm>
          <a:prstGeom prst="rect">
            <a:avLst/>
          </a:prstGeom>
          <a:noFill/>
          <a:ln/>
        </p:spPr>
      </p:pic>
      <p:pic>
        <p:nvPicPr>
          <p:cNvPr descr="Изображение 590_resize" id="121866" name="Picture 10"/>
          <p:cNvPicPr>
            <a:picLocks noChangeArrowheads="1" noChangeAspect="1" noGrp="1"/>
          </p:cNvPicPr>
          <p:nvPr>
            <p:ph idx="4294967295" sz="quarter"/>
          </p:nvPr>
        </p:nvPicPr>
        <p:blipFill>
          <a:blip cstate="print" r:embed="rId4"/>
          <a:srcRect/>
          <a:stretch>
            <a:fillRect/>
          </a:stretch>
        </p:blipFill>
        <p:spPr>
          <a:xfrm>
            <a:off x="323850" y="1125538"/>
            <a:ext cx="3384550" cy="2603500"/>
          </a:xfrm>
          <a:prstGeom prst="rect">
            <a:avLst/>
          </a:prstGeom>
          <a:noFill/>
          <a:ln/>
        </p:spPr>
      </p:pic>
      <p:pic>
        <p:nvPicPr>
          <p:cNvPr descr="Изображение 591_resize" id="121867" name="Picture 11"/>
          <p:cNvPicPr>
            <a:picLocks noChangeArrowheads="1" noChangeAspect="1" noGrp="1"/>
          </p:cNvPicPr>
          <p:nvPr>
            <p:ph idx="4294967295" sz="quarter"/>
          </p:nvPr>
        </p:nvPicPr>
        <p:blipFill>
          <a:blip cstate="print" r:embed="rId5"/>
          <a:srcRect b="-2705" r="96"/>
          <a:stretch>
            <a:fillRect/>
          </a:stretch>
        </p:blipFill>
        <p:spPr>
          <a:xfrm>
            <a:off x="611188" y="4652963"/>
            <a:ext cx="2376487" cy="1989137"/>
          </a:xfrm>
          <a:prstGeom prst="rect">
            <a:avLst/>
          </a:prstGeom>
          <a:noFill/>
          <a:ln/>
        </p:spPr>
      </p:pic>
      <p:sp>
        <p:nvSpPr>
          <p:cNvPr id="121868" name="Rectangle 12"/>
          <p:cNvSpPr>
            <a:spLocks noChangeArrowheads="1"/>
          </p:cNvSpPr>
          <p:nvPr/>
        </p:nvSpPr>
        <p:spPr bwMode="auto">
          <a:xfrm>
            <a:off x="971550" y="620713"/>
            <a:ext cx="2109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b="1" i="1" lang="ru-RU">
                <a:solidFill>
                  <a:srgbClr val="333399"/>
                </a:solidFill>
              </a:rPr>
              <a:t>прямоугольник</a:t>
            </a:r>
          </a:p>
        </p:txBody>
      </p:sp>
      <p:sp>
        <p:nvSpPr>
          <p:cNvPr id="121869" name="Rectangle 13"/>
          <p:cNvSpPr>
            <a:spLocks noChangeArrowheads="1"/>
          </p:cNvSpPr>
          <p:nvPr/>
        </p:nvSpPr>
        <p:spPr bwMode="auto">
          <a:xfrm>
            <a:off x="6516688" y="3573463"/>
            <a:ext cx="804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b="1" i="1" lang="ru-RU">
                <a:solidFill>
                  <a:srgbClr val="333399"/>
                </a:solidFill>
              </a:rPr>
              <a:t>ромб</a:t>
            </a:r>
          </a:p>
        </p:txBody>
      </p:sp>
      <p:sp>
        <p:nvSpPr>
          <p:cNvPr id="121870" name="Rectangle 14"/>
          <p:cNvSpPr>
            <a:spLocks noChangeArrowheads="1"/>
          </p:cNvSpPr>
          <p:nvPr/>
        </p:nvSpPr>
        <p:spPr bwMode="auto">
          <a:xfrm>
            <a:off x="684213" y="3933825"/>
            <a:ext cx="2247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b="1" i="1" lang="ru-RU">
                <a:solidFill>
                  <a:srgbClr val="333399"/>
                </a:solidFill>
              </a:rPr>
              <a:t>прямоугольник </a:t>
            </a:r>
          </a:p>
          <a:p>
            <a:r>
              <a:rPr b="1" i="1" lang="ru-RU">
                <a:solidFill>
                  <a:srgbClr val="333399"/>
                </a:solidFill>
              </a:rPr>
              <a:t>с отверстиями </a:t>
            </a:r>
          </a:p>
        </p:txBody>
      </p:sp>
      <p:sp>
        <p:nvSpPr>
          <p:cNvPr id="121871" name="Rectangle 15"/>
          <p:cNvSpPr>
            <a:spLocks noChangeArrowheads="1"/>
          </p:cNvSpPr>
          <p:nvPr/>
        </p:nvSpPr>
        <p:spPr bwMode="auto">
          <a:xfrm>
            <a:off x="6227763" y="620713"/>
            <a:ext cx="1462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b="1" i="1" lang="ru-RU">
                <a:solidFill>
                  <a:srgbClr val="333399"/>
                </a:solidFill>
              </a:rPr>
              <a:t>трапеция</a:t>
            </a: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395288" y="0"/>
            <a:ext cx="8229600" cy="692150"/>
          </a:xfrm>
        </p:spPr>
        <p:txBody>
          <a:bodyPr/>
          <a:lstStyle/>
          <a:p>
            <a:r>
              <a:rPr lang="ru-RU" sz="2000" b="1" i="1" dirty="0" smtClean="0">
                <a:solidFill>
                  <a:schemeClr val="accent2"/>
                </a:solidFill>
                <a:latin typeface="Bookman Old Style" pitchFamily="18" charset="0"/>
              </a:rPr>
              <a:t> </a:t>
            </a:r>
            <a:r>
              <a:rPr lang="ru-RU" sz="2000" b="1" i="1" dirty="0">
                <a:solidFill>
                  <a:schemeClr val="accent2"/>
                </a:solidFill>
                <a:latin typeface="Bookman Old Style" pitchFamily="18" charset="0"/>
              </a:rPr>
              <a:t>«Состав конструктора ТИКО»</a:t>
            </a:r>
          </a:p>
        </p:txBody>
      </p:sp>
      <p:pic>
        <p:nvPicPr>
          <p:cNvPr id="123912" name="Picture 8" descr="Изображение 564_resize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4437063"/>
            <a:ext cx="2952750" cy="2216150"/>
          </a:xfrm>
          <a:prstGeom prst="rect">
            <a:avLst/>
          </a:prstGeom>
          <a:noFill/>
          <a:ln/>
        </p:spPr>
      </p:pic>
      <p:pic>
        <p:nvPicPr>
          <p:cNvPr id="123913" name="Picture 9" descr="Изображение 577_resize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5650" y="1268413"/>
            <a:ext cx="2232025" cy="2212975"/>
          </a:xfrm>
          <a:prstGeom prst="rect">
            <a:avLst/>
          </a:prstGeom>
          <a:noFill/>
          <a:ln/>
        </p:spPr>
      </p:pic>
      <p:pic>
        <p:nvPicPr>
          <p:cNvPr id="123914" name="Picture 10" descr="Изображение 592_resize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011863" y="1341438"/>
            <a:ext cx="2749550" cy="2097087"/>
          </a:xfrm>
          <a:prstGeom prst="rect">
            <a:avLst/>
          </a:prstGeom>
          <a:noFill/>
          <a:ln/>
        </p:spPr>
      </p:pic>
      <p:pic>
        <p:nvPicPr>
          <p:cNvPr id="123915" name="Picture 11" descr="Изображение 582_resize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011863" y="4437063"/>
            <a:ext cx="2736850" cy="2216150"/>
          </a:xfrm>
          <a:prstGeom prst="rect">
            <a:avLst/>
          </a:prstGeom>
          <a:noFill/>
          <a:ln/>
        </p:spPr>
      </p:pic>
      <p:sp>
        <p:nvSpPr>
          <p:cNvPr id="123916" name="Rectangle 12"/>
          <p:cNvSpPr>
            <a:spLocks noChangeArrowheads="1"/>
          </p:cNvSpPr>
          <p:nvPr/>
        </p:nvSpPr>
        <p:spPr bwMode="auto">
          <a:xfrm>
            <a:off x="250825" y="620713"/>
            <a:ext cx="4102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 i="1">
                <a:solidFill>
                  <a:srgbClr val="333399"/>
                </a:solidFill>
              </a:rPr>
              <a:t>треугольник равносторонний,</a:t>
            </a:r>
          </a:p>
          <a:p>
            <a:pPr algn="ctr"/>
            <a:r>
              <a:rPr lang="ru-RU" b="1" i="1">
                <a:solidFill>
                  <a:srgbClr val="333399"/>
                </a:solidFill>
              </a:rPr>
              <a:t>длина стороны – 10 см.</a:t>
            </a:r>
          </a:p>
        </p:txBody>
      </p:sp>
      <p:sp>
        <p:nvSpPr>
          <p:cNvPr id="123917" name="Rectangle 13"/>
          <p:cNvSpPr>
            <a:spLocks noChangeArrowheads="1"/>
          </p:cNvSpPr>
          <p:nvPr/>
        </p:nvSpPr>
        <p:spPr bwMode="auto">
          <a:xfrm>
            <a:off x="6156325" y="3716338"/>
            <a:ext cx="2408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 i="1">
                <a:solidFill>
                  <a:srgbClr val="333399"/>
                </a:solidFill>
              </a:rPr>
              <a:t>пятиугольник </a:t>
            </a:r>
          </a:p>
          <a:p>
            <a:pPr algn="ctr"/>
            <a:r>
              <a:rPr lang="ru-RU" b="1" i="1">
                <a:solidFill>
                  <a:srgbClr val="333399"/>
                </a:solidFill>
              </a:rPr>
              <a:t>и шестиугольник</a:t>
            </a:r>
          </a:p>
        </p:txBody>
      </p:sp>
      <p:sp>
        <p:nvSpPr>
          <p:cNvPr id="123918" name="Rectangle 14"/>
          <p:cNvSpPr>
            <a:spLocks noChangeArrowheads="1"/>
          </p:cNvSpPr>
          <p:nvPr/>
        </p:nvSpPr>
        <p:spPr bwMode="auto">
          <a:xfrm>
            <a:off x="0" y="3644900"/>
            <a:ext cx="4105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333399"/>
                </a:solidFill>
              </a:rPr>
              <a:t>треугольник с отверстием,</a:t>
            </a:r>
          </a:p>
          <a:p>
            <a:pPr algn="ctr"/>
            <a:r>
              <a:rPr lang="ru-RU" b="1" i="1">
                <a:solidFill>
                  <a:srgbClr val="333399"/>
                </a:solidFill>
              </a:rPr>
              <a:t>длина стороны – 10 см.</a:t>
            </a:r>
          </a:p>
        </p:txBody>
      </p:sp>
      <p:sp>
        <p:nvSpPr>
          <p:cNvPr id="123919" name="Rectangle 15"/>
          <p:cNvSpPr>
            <a:spLocks noChangeArrowheads="1"/>
          </p:cNvSpPr>
          <p:nvPr/>
        </p:nvSpPr>
        <p:spPr bwMode="auto">
          <a:xfrm>
            <a:off x="4859338" y="765175"/>
            <a:ext cx="457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333399"/>
                </a:solidFill>
              </a:rPr>
              <a:t>треугольник равнобедренный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0"/>
            <a:ext cx="8229600" cy="706438"/>
          </a:xfrm>
        </p:spPr>
        <p:txBody>
          <a:bodyPr/>
          <a:lstStyle/>
          <a:p>
            <a:r>
              <a:rPr lang="ru-RU" sz="2000" b="1" i="1" dirty="0" smtClean="0">
                <a:solidFill>
                  <a:schemeClr val="accent2"/>
                </a:solidFill>
                <a:latin typeface="Bookman Old Style" pitchFamily="18" charset="0"/>
              </a:rPr>
              <a:t> </a:t>
            </a:r>
            <a:r>
              <a:rPr lang="ru-RU" sz="2000" b="1" i="1" dirty="0">
                <a:solidFill>
                  <a:schemeClr val="accent2"/>
                </a:solidFill>
                <a:latin typeface="Bookman Old Style" pitchFamily="18" charset="0"/>
              </a:rPr>
              <a:t>«Состав конструктора ТИКО»</a:t>
            </a:r>
          </a:p>
        </p:txBody>
      </p:sp>
      <p:pic>
        <p:nvPicPr>
          <p:cNvPr id="125963" name="Picture 11" descr="Изображение 575_resize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412875"/>
            <a:ext cx="3960813" cy="1962150"/>
          </a:xfrm>
          <a:prstGeom prst="rect">
            <a:avLst/>
          </a:prstGeom>
          <a:noFill/>
          <a:ln/>
        </p:spPr>
      </p:pic>
      <p:pic>
        <p:nvPicPr>
          <p:cNvPr id="125964" name="Picture 12" descr="Изображение 576_resize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143372" y="4500570"/>
            <a:ext cx="3784600" cy="1989138"/>
          </a:xfrm>
          <a:prstGeom prst="rect">
            <a:avLst/>
          </a:prstGeom>
          <a:noFill/>
          <a:ln/>
        </p:spPr>
      </p:pic>
      <p:sp>
        <p:nvSpPr>
          <p:cNvPr id="125965" name="Rectangle 13"/>
          <p:cNvSpPr>
            <a:spLocks noChangeArrowheads="1"/>
          </p:cNvSpPr>
          <p:nvPr/>
        </p:nvSpPr>
        <p:spPr bwMode="auto">
          <a:xfrm>
            <a:off x="0" y="692150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333399"/>
                </a:solidFill>
              </a:rPr>
              <a:t>квадрат,</a:t>
            </a:r>
          </a:p>
          <a:p>
            <a:pPr algn="ctr"/>
            <a:r>
              <a:rPr lang="ru-RU" b="1" i="1">
                <a:solidFill>
                  <a:srgbClr val="333399"/>
                </a:solidFill>
              </a:rPr>
              <a:t>длина стороны - 10 см.</a:t>
            </a:r>
          </a:p>
        </p:txBody>
      </p:sp>
      <p:sp>
        <p:nvSpPr>
          <p:cNvPr id="125967" name="Rectangle 15"/>
          <p:cNvSpPr>
            <a:spLocks noChangeArrowheads="1"/>
          </p:cNvSpPr>
          <p:nvPr/>
        </p:nvSpPr>
        <p:spPr bwMode="auto">
          <a:xfrm>
            <a:off x="3500430" y="3571876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 dirty="0">
                <a:solidFill>
                  <a:srgbClr val="333399"/>
                </a:solidFill>
              </a:rPr>
              <a:t>квадраты с отверстиями  ,</a:t>
            </a:r>
          </a:p>
          <a:p>
            <a:pPr algn="ctr"/>
            <a:r>
              <a:rPr lang="ru-RU" b="1" i="1" dirty="0">
                <a:solidFill>
                  <a:srgbClr val="333399"/>
                </a:solidFill>
              </a:rPr>
              <a:t>длина стороны - 10 см.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395288" y="0"/>
            <a:ext cx="8229600" cy="777875"/>
          </a:xfrm>
        </p:spPr>
        <p:txBody>
          <a:bodyPr/>
          <a:lstStyle/>
          <a:p>
            <a:r>
              <a:rPr lang="ru-RU" sz="2000" b="1" i="1" dirty="0" smtClean="0">
                <a:solidFill>
                  <a:schemeClr val="accent2"/>
                </a:solidFill>
                <a:latin typeface="Bookman Old Style" pitchFamily="18" charset="0"/>
              </a:rPr>
              <a:t>«Состав </a:t>
            </a:r>
            <a:r>
              <a:rPr lang="ru-RU" sz="2000" b="1" i="1" dirty="0">
                <a:solidFill>
                  <a:schemeClr val="accent2"/>
                </a:solidFill>
                <a:latin typeface="Bookman Old Style" pitchFamily="18" charset="0"/>
              </a:rPr>
              <a:t>конструктора ТИКО»</a:t>
            </a:r>
          </a:p>
        </p:txBody>
      </p:sp>
      <p:pic>
        <p:nvPicPr>
          <p:cNvPr id="128008" name="Picture 8" descr="Изображение 568_resize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700213"/>
            <a:ext cx="3744913" cy="1952625"/>
          </a:xfrm>
          <a:prstGeom prst="rect">
            <a:avLst/>
          </a:prstGeom>
          <a:noFill/>
          <a:ln/>
        </p:spPr>
      </p:pic>
      <p:pic>
        <p:nvPicPr>
          <p:cNvPr id="128010" name="Picture 10" descr="Изображение 566_resize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143372" y="4214818"/>
            <a:ext cx="3671888" cy="1919287"/>
          </a:xfrm>
          <a:prstGeom prst="rect">
            <a:avLst/>
          </a:prstGeom>
          <a:noFill/>
          <a:ln/>
        </p:spPr>
      </p:pic>
      <p:sp>
        <p:nvSpPr>
          <p:cNvPr id="128012" name="Rectangle 12"/>
          <p:cNvSpPr>
            <a:spLocks noChangeArrowheads="1"/>
          </p:cNvSpPr>
          <p:nvPr/>
        </p:nvSpPr>
        <p:spPr bwMode="auto">
          <a:xfrm>
            <a:off x="179388" y="908050"/>
            <a:ext cx="3960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 i="1">
                <a:solidFill>
                  <a:srgbClr val="333399"/>
                </a:solidFill>
              </a:rPr>
              <a:t>пятиугольник с отверстием,</a:t>
            </a:r>
          </a:p>
          <a:p>
            <a:pPr algn="ctr"/>
            <a:r>
              <a:rPr lang="ru-RU" b="1" i="1">
                <a:solidFill>
                  <a:srgbClr val="333399"/>
                </a:solidFill>
              </a:rPr>
              <a:t>длина стороны – 10 см.</a:t>
            </a:r>
          </a:p>
        </p:txBody>
      </p:sp>
      <p:sp>
        <p:nvSpPr>
          <p:cNvPr id="128013" name="Rectangle 13"/>
          <p:cNvSpPr>
            <a:spLocks noChangeArrowheads="1"/>
          </p:cNvSpPr>
          <p:nvPr/>
        </p:nvSpPr>
        <p:spPr bwMode="auto">
          <a:xfrm>
            <a:off x="4286248" y="3143248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 dirty="0">
                <a:solidFill>
                  <a:srgbClr val="333399"/>
                </a:solidFill>
              </a:rPr>
              <a:t>восьмиугольник с отверстием,</a:t>
            </a:r>
          </a:p>
          <a:p>
            <a:pPr algn="ctr"/>
            <a:r>
              <a:rPr lang="ru-RU" b="1" i="1" dirty="0">
                <a:solidFill>
                  <a:srgbClr val="333399"/>
                </a:solidFill>
              </a:rPr>
              <a:t>длина стороны – 5 см.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i="1" dirty="0" smtClean="0">
                <a:solidFill>
                  <a:schemeClr val="accent2"/>
                </a:solidFill>
                <a:latin typeface="Bookman Old Style" pitchFamily="18" charset="0"/>
              </a:rPr>
              <a:t> </a:t>
            </a:r>
            <a:r>
              <a:rPr lang="ru-RU" sz="2000" b="1" i="1" dirty="0">
                <a:solidFill>
                  <a:schemeClr val="accent2"/>
                </a:solidFill>
                <a:latin typeface="Bookman Old Style" pitchFamily="18" charset="0"/>
              </a:rPr>
              <a:t>«Состав конструктора ТИКО»</a:t>
            </a:r>
          </a:p>
        </p:txBody>
      </p:sp>
      <p:pic>
        <p:nvPicPr>
          <p:cNvPr id="130054" name="Picture 6" descr="Изображение 588_resiz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349500"/>
            <a:ext cx="3600450" cy="3511550"/>
          </a:xfrm>
          <a:prstGeom prst="rect">
            <a:avLst/>
          </a:prstGeom>
          <a:noFill/>
          <a:ln/>
        </p:spPr>
      </p:pic>
      <p:pic>
        <p:nvPicPr>
          <p:cNvPr id="130057" name="Picture 9" descr="Изображение 599_resiz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11638" y="2708275"/>
            <a:ext cx="4679950" cy="2808288"/>
          </a:xfrm>
          <a:prstGeom prst="rect">
            <a:avLst/>
          </a:prstGeom>
          <a:noFill/>
          <a:ln/>
        </p:spPr>
      </p:pic>
      <p:sp>
        <p:nvSpPr>
          <p:cNvPr id="130058" name="Rectangle 10"/>
          <p:cNvSpPr>
            <a:spLocks noChangeArrowheads="1"/>
          </p:cNvSpPr>
          <p:nvPr/>
        </p:nvSpPr>
        <p:spPr bwMode="auto">
          <a:xfrm>
            <a:off x="395288" y="1557338"/>
            <a:ext cx="32432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 i="1">
                <a:solidFill>
                  <a:srgbClr val="333399"/>
                </a:solidFill>
              </a:rPr>
              <a:t>цифры и </a:t>
            </a:r>
          </a:p>
          <a:p>
            <a:pPr algn="ctr"/>
            <a:r>
              <a:rPr lang="ru-RU" b="1" i="1">
                <a:solidFill>
                  <a:srgbClr val="333399"/>
                </a:solidFill>
              </a:rPr>
              <a:t>арифметические знаки</a:t>
            </a:r>
          </a:p>
        </p:txBody>
      </p:sp>
      <p:sp>
        <p:nvSpPr>
          <p:cNvPr id="130059" name="Rectangle 11"/>
          <p:cNvSpPr>
            <a:spLocks noChangeArrowheads="1"/>
          </p:cNvSpPr>
          <p:nvPr/>
        </p:nvSpPr>
        <p:spPr bwMode="auto">
          <a:xfrm>
            <a:off x="4572000" y="2060575"/>
            <a:ext cx="3641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333399"/>
                </a:solidFill>
              </a:rPr>
              <a:t>буквы и знаки препинания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214282" y="214290"/>
            <a:ext cx="8643998" cy="1143000"/>
          </a:xfrm>
        </p:spPr>
        <p:txBody>
          <a:bodyPr/>
          <a:lstStyle/>
          <a:p>
            <a:pPr algn="ctr"/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Bookman Old Style" pitchFamily="18" charset="0"/>
              </a:rPr>
              <a:t>Обучающимся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DA0D08"/>
                </a:solidFill>
                <a:effectLst/>
                <a:uLnTx/>
                <a:uFillTx/>
                <a:latin typeface="Bookman Old Style" pitchFamily="18" charset="0"/>
              </a:rPr>
              <a:t>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A0D08"/>
                </a:solidFill>
                <a:effectLst/>
                <a:uLnTx/>
                <a:uFillTx/>
                <a:latin typeface="Bookman Old Style" pitchFamily="18" charset="0"/>
              </a:rPr>
              <a:t>конструктор ТИКО предоставляет уникальную возможность – постигать геометрические фигуры, тела и формы</a:t>
            </a:r>
            <a:r>
              <a:rPr kumimoji="0" lang="ru-RU" sz="2000" b="0" i="0" u="none" strike="noStrike" kern="0" cap="none" spc="0" normalizeH="0" noProof="0" dirty="0" smtClean="0">
                <a:ln>
                  <a:noFill/>
                </a:ln>
                <a:solidFill>
                  <a:srgbClr val="DA0D08"/>
                </a:solidFill>
                <a:effectLst/>
                <a:uLnTx/>
                <a:uFillTx/>
                <a:latin typeface="Bookman Old Style" pitchFamily="18" charset="0"/>
              </a:rPr>
              <a:t> через плоскостное и  объемное моделирование.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A0D08"/>
                </a:solidFill>
                <a:effectLst/>
                <a:uLnTx/>
                <a:uFillTx/>
                <a:latin typeface="Bookman Old Style" pitchFamily="18" charset="0"/>
              </a:rPr>
              <a:t> </a:t>
            </a:r>
            <a:endParaRPr lang="ru-RU" sz="2000" dirty="0">
              <a:solidFill>
                <a:srgbClr val="DA0D08"/>
              </a:solidFill>
              <a:latin typeface="Bookman Old Style" pitchFamily="18" charset="0"/>
            </a:endParaRPr>
          </a:p>
        </p:txBody>
      </p:sp>
      <p:pic>
        <p:nvPicPr>
          <p:cNvPr id="17416" name="Picture 8" descr="IMG_018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 rot="21006909">
            <a:off x="827088" y="1484313"/>
            <a:ext cx="1639887" cy="2185987"/>
          </a:xfrm>
          <a:prstGeom prst="rect">
            <a:avLst/>
          </a:prstGeom>
          <a:noFill/>
          <a:ln/>
        </p:spPr>
      </p:pic>
      <p:pic>
        <p:nvPicPr>
          <p:cNvPr id="17418" name="Picture 10" descr="IMG_020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 rot="21045639">
            <a:off x="4859338" y="1484313"/>
            <a:ext cx="1639887" cy="2185987"/>
          </a:xfrm>
          <a:prstGeom prst="rect">
            <a:avLst/>
          </a:prstGeom>
          <a:noFill/>
          <a:ln/>
        </p:spPr>
      </p:pic>
      <p:pic>
        <p:nvPicPr>
          <p:cNvPr id="17421" name="Picture 13" descr="домик с куклой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 rot="586378">
            <a:off x="2843213" y="1484313"/>
            <a:ext cx="1639887" cy="2187575"/>
          </a:xfrm>
          <a:prstGeom prst="rect">
            <a:avLst/>
          </a:prstGeom>
          <a:noFill/>
          <a:ln/>
        </p:spPr>
      </p:pic>
      <p:pic>
        <p:nvPicPr>
          <p:cNvPr id="17422" name="Picture 14" descr="снеговик один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 rot="585779">
            <a:off x="6877050" y="1484313"/>
            <a:ext cx="1639888" cy="2187575"/>
          </a:xfrm>
          <a:prstGeom prst="rect">
            <a:avLst/>
          </a:prstGeom>
          <a:noFill/>
          <a:ln/>
        </p:spPr>
      </p:pic>
      <p:pic>
        <p:nvPicPr>
          <p:cNvPr id="17425" name="Picture 17" descr="морская звезда и батискаф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28422">
            <a:off x="5364163" y="4221163"/>
            <a:ext cx="3024187" cy="2268537"/>
          </a:xfrm>
          <a:prstGeom prst="rect">
            <a:avLst/>
          </a:prstGeom>
          <a:noFill/>
        </p:spPr>
      </p:pic>
      <p:pic>
        <p:nvPicPr>
          <p:cNvPr id="17426" name="Picture 18" descr="8конечная звезд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409797">
            <a:off x="1042988" y="4292600"/>
            <a:ext cx="2951162" cy="2214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49275"/>
            <a:ext cx="8353425" cy="2722563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Bookman Old Style" pitchFamily="18" charset="0"/>
              </a:rPr>
              <a:t>Педагогам </a:t>
            </a:r>
            <a:r>
              <a:rPr lang="ru-RU" sz="2400" dirty="0">
                <a:solidFill>
                  <a:srgbClr val="0070C0"/>
                </a:solidFill>
                <a:latin typeface="Bookman Old Style" pitchFamily="18" charset="0"/>
              </a:rPr>
              <a:t>конструктор полезен, как средство для быстрого</a:t>
            </a:r>
            <a:r>
              <a:rPr lang="en-US" sz="2400" dirty="0">
                <a:solidFill>
                  <a:srgbClr val="0070C0"/>
                </a:solidFill>
                <a:latin typeface="Bookman Old Style" pitchFamily="18" charset="0"/>
              </a:rPr>
              <a:t> </a:t>
            </a:r>
            <a:r>
              <a:rPr lang="ru-RU" sz="2400" dirty="0">
                <a:solidFill>
                  <a:srgbClr val="0070C0"/>
                </a:solidFill>
                <a:latin typeface="Bookman Old Style" pitchFamily="18" charset="0"/>
              </a:rPr>
              <a:t>создания </a:t>
            </a:r>
            <a:r>
              <a:rPr lang="ru-RU" sz="2400" b="1" dirty="0">
                <a:solidFill>
                  <a:srgbClr val="0070C0"/>
                </a:solidFill>
                <a:latin typeface="Bookman Old Style" pitchFamily="18" charset="0"/>
              </a:rPr>
              <a:t>наглядных пособий</a:t>
            </a:r>
            <a:r>
              <a:rPr lang="ru-RU" sz="2400" dirty="0">
                <a:solidFill>
                  <a:srgbClr val="0070C0"/>
                </a:solidFill>
                <a:latin typeface="Bookman Old Style" pitchFamily="18" charset="0"/>
              </a:rPr>
              <a:t> при обучении основам математики. Из </a:t>
            </a:r>
            <a:r>
              <a:rPr lang="ru-RU" sz="2400" dirty="0" err="1">
                <a:solidFill>
                  <a:srgbClr val="0070C0"/>
                </a:solidFill>
                <a:latin typeface="Bookman Old Style" pitchFamily="18" charset="0"/>
              </a:rPr>
              <a:t>ТИКО-деталей</a:t>
            </a:r>
            <a:r>
              <a:rPr lang="ru-RU" sz="2400" dirty="0">
                <a:solidFill>
                  <a:srgbClr val="0070C0"/>
                </a:solidFill>
                <a:latin typeface="Bookman Old Style" pitchFamily="18" charset="0"/>
              </a:rPr>
              <a:t> можно сконструировать практически весь спектр геометрических фигур и тел – многоугольники, многогранники (правильные, полуправильные, выпуклые, звездчатые) и даже </a:t>
            </a:r>
            <a:r>
              <a:rPr lang="ru-RU" sz="2400" dirty="0" smtClean="0">
                <a:solidFill>
                  <a:srgbClr val="0070C0"/>
                </a:solidFill>
                <a:latin typeface="Bookman Old Style" pitchFamily="18" charset="0"/>
              </a:rPr>
              <a:t>шар</a:t>
            </a:r>
            <a:r>
              <a:rPr lang="ru-RU" sz="2400" dirty="0">
                <a:solidFill>
                  <a:srgbClr val="0070C0"/>
                </a:solidFill>
                <a:latin typeface="Bookman Old Style" pitchFamily="18" charset="0"/>
              </a:rPr>
              <a:t>.</a:t>
            </a:r>
          </a:p>
        </p:txBody>
      </p:sp>
      <p:pic>
        <p:nvPicPr>
          <p:cNvPr id="24621" name="Picture 45" descr="1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71736" y="3429000"/>
            <a:ext cx="3904562" cy="292895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Изображение1 3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3929066"/>
            <a:ext cx="3806833" cy="2623357"/>
          </a:xfrm>
          <a:prstGeom prst="rect">
            <a:avLst/>
          </a:prstGeom>
          <a:noFill/>
        </p:spPr>
      </p:pic>
      <p:pic>
        <p:nvPicPr>
          <p:cNvPr id="80902" name="Picture 6" descr="Изображение1 329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5720" y="1000108"/>
            <a:ext cx="3964638" cy="3387727"/>
          </a:xfrm>
          <a:noFill/>
          <a:ln/>
        </p:spPr>
      </p:pic>
      <p:sp>
        <p:nvSpPr>
          <p:cNvPr id="6" name="Прямоугольник 5"/>
          <p:cNvSpPr/>
          <p:nvPr/>
        </p:nvSpPr>
        <p:spPr>
          <a:xfrm>
            <a:off x="357158" y="428604"/>
            <a:ext cx="8286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Театральная деятельность с </a:t>
            </a:r>
            <a:r>
              <a:rPr lang="ru-RU" sz="2400" b="1" dirty="0" err="1" smtClean="0">
                <a:solidFill>
                  <a:srgbClr val="FF0000"/>
                </a:solidFill>
              </a:rPr>
              <a:t>ТИКО-конструктором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8" name="Picture 3" descr="Изображение1 1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1071546"/>
            <a:ext cx="2928958" cy="27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Изображение2 1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00174"/>
            <a:ext cx="7416800" cy="502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57158" y="428604"/>
            <a:ext cx="8286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Тема «Безопасность» с </a:t>
            </a:r>
            <a:r>
              <a:rPr lang="ru-RU" sz="2400" b="1" dirty="0" err="1" smtClean="0">
                <a:solidFill>
                  <a:srgbClr val="FF0000"/>
                </a:solidFill>
              </a:rPr>
              <a:t>ТИКО-конструктором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160" y="360"/>
            <a:ext cx="9142560" cy="6856560"/>
          </a:xfrm>
          <a:prstGeom prst="rect">
            <a:avLst/>
          </a:prstGeom>
          <a:ln w="9360">
            <a:noFill/>
          </a:ln>
        </p:spPr>
      </p:pic>
      <p:sp>
        <p:nvSpPr>
          <p:cNvPr id="85" name="CustomShape 2"/>
          <p:cNvSpPr/>
          <p:nvPr/>
        </p:nvSpPr>
        <p:spPr>
          <a:xfrm>
            <a:off x="422280" y="3179880"/>
            <a:ext cx="8166240" cy="136872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6" name="Цилиндр 5"/>
          <p:cNvSpPr/>
          <p:nvPr/>
        </p:nvSpPr>
        <p:spPr>
          <a:xfrm>
            <a:off x="428596" y="2143116"/>
            <a:ext cx="8429684" cy="4159448"/>
          </a:xfrm>
          <a:prstGeom prst="can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Трансформируемый</a:t>
            </a:r>
            <a:r>
              <a:rPr lang="ru-RU" sz="4400" b="1" i="1" dirty="0" smtClean="0">
                <a:solidFill>
                  <a:srgbClr val="C00000"/>
                </a:solidFill>
                <a:latin typeface="Constantia" pitchFamily="18" charset="0"/>
              </a:rPr>
              <a:t> Игровой </a:t>
            </a:r>
            <a:r>
              <a:rPr lang="ru-RU" sz="4400" b="1" i="1" dirty="0" smtClean="0">
                <a:solidFill>
                  <a:srgbClr val="00B050"/>
                </a:solidFill>
                <a:latin typeface="Constantia" pitchFamily="18" charset="0"/>
              </a:rPr>
              <a:t>Конструктор</a:t>
            </a:r>
            <a:r>
              <a:rPr lang="ru-RU" sz="4400" b="1" i="1" dirty="0" smtClean="0">
                <a:solidFill>
                  <a:srgbClr val="C00000"/>
                </a:solidFill>
                <a:latin typeface="Constantia" pitchFamily="18" charset="0"/>
              </a:rPr>
              <a:t> </a:t>
            </a:r>
            <a:r>
              <a:rPr lang="ru-RU" sz="4400" b="1" i="1" dirty="0" smtClean="0">
                <a:solidFill>
                  <a:srgbClr val="00B0F0"/>
                </a:solidFill>
                <a:latin typeface="Constantia" pitchFamily="18" charset="0"/>
              </a:rPr>
              <a:t>для Обучения.</a:t>
            </a:r>
          </a:p>
          <a:p>
            <a:pPr algn="ctr"/>
            <a:endParaRPr lang="ru-RU" sz="4400" b="1" i="1" dirty="0" smtClean="0">
              <a:solidFill>
                <a:srgbClr val="C00000"/>
              </a:solidFill>
              <a:latin typeface="Constantia" pitchFamily="18" charset="0"/>
            </a:endParaRPr>
          </a:p>
          <a:p>
            <a:pPr algn="ctr"/>
            <a:endParaRPr lang="ru-RU" sz="3200" b="1" i="1" dirty="0" smtClean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7" name="Picture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428992" y="2571744"/>
            <a:ext cx="2141640" cy="641520"/>
          </a:xfrm>
          <a:prstGeom prst="rect">
            <a:avLst/>
          </a:prstGeom>
          <a:ln w="9360">
            <a:noFill/>
          </a:ln>
        </p:spPr>
      </p:pic>
      <p:pic>
        <p:nvPicPr>
          <p:cNvPr id="32770" name="Picture 2" descr="Картинки по запросу картинки тико конструкто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285728"/>
            <a:ext cx="2660657" cy="2039281"/>
          </a:xfrm>
          <a:prstGeom prst="rect">
            <a:avLst/>
          </a:prstGeom>
          <a:noFill/>
        </p:spPr>
      </p:pic>
      <p:pic>
        <p:nvPicPr>
          <p:cNvPr id="32772" name="Picture 4" descr="Картинки по запросу картинки тико конструктор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57884" y="0"/>
            <a:ext cx="3018373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GEDC0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85926"/>
            <a:ext cx="4511675" cy="3978275"/>
          </a:xfrm>
          <a:prstGeom prst="rect">
            <a:avLst/>
          </a:prstGeom>
          <a:noFill/>
          <a:ln w="38100">
            <a:solidFill>
              <a:srgbClr val="B95B22"/>
            </a:solidFill>
            <a:miter lim="800000"/>
            <a:headEnd/>
            <a:tailEnd/>
          </a:ln>
        </p:spPr>
      </p:pic>
      <p:pic>
        <p:nvPicPr>
          <p:cNvPr id="5" name="Picture 2" descr="C:\Documents and Settings\Admin\Рабочий стол\GEDC00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643182"/>
            <a:ext cx="4176712" cy="3889375"/>
          </a:xfrm>
          <a:prstGeom prst="rect">
            <a:avLst/>
          </a:prstGeom>
          <a:noFill/>
          <a:ln w="38100">
            <a:solidFill>
              <a:srgbClr val="7B3D17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428604"/>
            <a:ext cx="8286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Тема «Мебель» с </a:t>
            </a:r>
            <a:r>
              <a:rPr lang="ru-RU" sz="2400" b="1" dirty="0" err="1" smtClean="0">
                <a:solidFill>
                  <a:srgbClr val="FF0000"/>
                </a:solidFill>
              </a:rPr>
              <a:t>ТИКО-конструктором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28604"/>
            <a:ext cx="8286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Тема «Осень» с </a:t>
            </a:r>
            <a:r>
              <a:rPr lang="ru-RU" sz="2400" b="1" dirty="0" err="1" smtClean="0">
                <a:solidFill>
                  <a:srgbClr val="FF0000"/>
                </a:solidFill>
              </a:rPr>
              <a:t>ТИКО-конструктором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Picture 8" descr="Изображение2 22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2386013" cy="2492375"/>
          </a:xfrm>
          <a:prstGeom prst="rect">
            <a:avLst/>
          </a:prstGeom>
          <a:noFill/>
        </p:spPr>
      </p:pic>
      <p:pic>
        <p:nvPicPr>
          <p:cNvPr id="6" name="Picture 7" descr="Изображение2 22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357554" y="1285860"/>
            <a:ext cx="2600325" cy="3529012"/>
          </a:xfrm>
          <a:prstGeom prst="rect">
            <a:avLst/>
          </a:prstGeom>
          <a:noFill/>
          <a:ln/>
        </p:spPr>
      </p:pic>
      <p:pic>
        <p:nvPicPr>
          <p:cNvPr id="7" name="Picture 9" descr="Изображение2 227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142984"/>
            <a:ext cx="2282825" cy="3024188"/>
          </a:xfrm>
          <a:prstGeom prst="rect">
            <a:avLst/>
          </a:prstGeom>
          <a:noFill/>
        </p:spPr>
      </p:pic>
      <p:pic>
        <p:nvPicPr>
          <p:cNvPr id="2050" name="Picture 2" descr="Гриб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5143512"/>
            <a:ext cx="1322388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гриб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4929198"/>
            <a:ext cx="15525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Гриб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08" y="4357694"/>
            <a:ext cx="953414" cy="188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www.tico-rantis.ru/upload/iblock/67a/67ae9f4a4552600011ce353340a7d31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48" y="4042138"/>
            <a:ext cx="1357322" cy="2416033"/>
          </a:xfrm>
          <a:prstGeom prst="rect">
            <a:avLst/>
          </a:prstGeom>
          <a:noFill/>
        </p:spPr>
      </p:pic>
      <p:pic>
        <p:nvPicPr>
          <p:cNvPr id="2054" name="Picture 6" descr="http://www.tico-rantis.ru/upload/iblock/812/8123a0bd229b88ffbea73d0cd3e8d40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72264" y="4714884"/>
            <a:ext cx="2285968" cy="1714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28604"/>
            <a:ext cx="8286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Учусь считать с </a:t>
            </a:r>
            <a:r>
              <a:rPr lang="ru-RU" sz="2400" b="1" dirty="0" err="1" smtClean="0">
                <a:solidFill>
                  <a:srgbClr val="FF0000"/>
                </a:solidFill>
              </a:rPr>
              <a:t>ТИКО-конструктором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Temp\Rar$DI03.631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000108"/>
            <a:ext cx="3348581" cy="1897341"/>
          </a:xfrm>
          <a:prstGeom prst="rect">
            <a:avLst/>
          </a:prstGeom>
          <a:noFill/>
        </p:spPr>
      </p:pic>
      <p:pic>
        <p:nvPicPr>
          <p:cNvPr id="1027" name="Picture 3" descr="C:\Temp\Rar$DI40.656\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071546"/>
            <a:ext cx="3370584" cy="2685456"/>
          </a:xfrm>
          <a:prstGeom prst="rect">
            <a:avLst/>
          </a:prstGeom>
          <a:noFill/>
        </p:spPr>
      </p:pic>
      <p:pic>
        <p:nvPicPr>
          <p:cNvPr id="1028" name="Picture 4" descr="C:\Temp\Rar$DI42.840\77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857232"/>
            <a:ext cx="1794194" cy="3288394"/>
          </a:xfrm>
          <a:prstGeom prst="rect">
            <a:avLst/>
          </a:prstGeom>
          <a:noFill/>
        </p:spPr>
      </p:pic>
      <p:pic>
        <p:nvPicPr>
          <p:cNvPr id="1029" name="Picture 5" descr="C:\Temp\Rar$DI00.438\сложение и вычитание в пределах 10 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4357694"/>
            <a:ext cx="3286148" cy="1912517"/>
          </a:xfrm>
          <a:prstGeom prst="rect">
            <a:avLst/>
          </a:prstGeom>
          <a:noFill/>
        </p:spPr>
      </p:pic>
      <p:pic>
        <p:nvPicPr>
          <p:cNvPr id="1030" name="Picture 6" descr="C:\Temp\Rar$DI08.327\сложение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3929066"/>
            <a:ext cx="1989648" cy="2023756"/>
          </a:xfrm>
          <a:prstGeom prst="rect">
            <a:avLst/>
          </a:prstGeom>
          <a:noFill/>
        </p:spPr>
      </p:pic>
      <p:pic>
        <p:nvPicPr>
          <p:cNvPr id="1031" name="Picture 7" descr="C:\Temp\Rar$DI02.453\сложение и вычитание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0" y="4357694"/>
            <a:ext cx="2437477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РАММАТИ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714488"/>
            <a:ext cx="3879585" cy="292895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428604"/>
            <a:ext cx="8286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Учусь читать с </a:t>
            </a:r>
            <a:r>
              <a:rPr lang="ru-RU" sz="2400" b="1" dirty="0" err="1" smtClean="0">
                <a:solidFill>
                  <a:srgbClr val="FF0000"/>
                </a:solidFill>
              </a:rPr>
              <a:t>ТИКО-конструктором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АЗБУК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2714620"/>
            <a:ext cx="4427144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Picture 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2560" cy="6856560"/>
          </a:xfrm>
          <a:prstGeom prst="rect">
            <a:avLst/>
          </a:prstGeom>
          <a:ln w="9360">
            <a:noFill/>
          </a:ln>
        </p:spPr>
      </p:pic>
      <p:sp>
        <p:nvSpPr>
          <p:cNvPr id="159" name="CustomShape 1"/>
          <p:cNvSpPr/>
          <p:nvPr/>
        </p:nvSpPr>
        <p:spPr>
          <a:xfrm>
            <a:off x="266760" y="3743280"/>
            <a:ext cx="8228160" cy="287820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160" name="CustomShape 2"/>
          <p:cNvSpPr/>
          <p:nvPr/>
        </p:nvSpPr>
        <p:spPr>
          <a:xfrm>
            <a:off x="1285852" y="142852"/>
            <a:ext cx="6572296" cy="935280"/>
          </a:xfrm>
          <a:prstGeom prst="rect">
            <a:avLst/>
          </a:prstGeom>
          <a:solidFill>
            <a:schemeClr val="bg1"/>
          </a:solidFill>
          <a:ln w="9360"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dirty="0" smtClean="0">
                <a:solidFill>
                  <a:srgbClr val="0070C0"/>
                </a:solidFill>
                <a:latin typeface="Bookman Old Style" pitchFamily="18" charset="0"/>
              </a:rPr>
              <a:t>ПРЕЕМСТВЕННОСТЬ ДОУ И ШКОЛЫ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Bookman Old Style" pitchFamily="18" charset="0"/>
              </a:rPr>
              <a:t> «От простейшего к сложному» </a:t>
            </a:r>
          </a:p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161" name="CustomShape 3"/>
          <p:cNvSpPr/>
          <p:nvPr/>
        </p:nvSpPr>
        <p:spPr>
          <a:xfrm>
            <a:off x="216000" y="4656240"/>
            <a:ext cx="8634600" cy="124632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162" name="CustomShape 4"/>
          <p:cNvSpPr/>
          <p:nvPr/>
        </p:nvSpPr>
        <p:spPr>
          <a:xfrm>
            <a:off x="5184720" y="216000"/>
            <a:ext cx="3834000" cy="57636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164" name="CustomShape 5"/>
          <p:cNvSpPr/>
          <p:nvPr/>
        </p:nvSpPr>
        <p:spPr>
          <a:xfrm>
            <a:off x="2789280" y="5975280"/>
            <a:ext cx="3834000" cy="57636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785786" y="2857496"/>
            <a:ext cx="7572428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ПРОГРАММА</a:t>
            </a:r>
            <a:r>
              <a:rPr lang="ru-RU" sz="1600" dirty="0" smtClean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внеурочной деятельности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КРУЖОК «ГЕОМЕТРИКА»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 п</a:t>
            </a:r>
            <a:r>
              <a:rPr lang="ru-RU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рограмма предназначена для работы с учащимися начальных классов в области дополнительного образования и во внеурочной деятельности.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500166" y="1214422"/>
            <a:ext cx="6000792" cy="160043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ПРОГРАММА дополнительного образования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для дошкольников</a:t>
            </a:r>
            <a:endParaRPr lang="ru-RU" sz="16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КРУЖОК «ТИКО-МАСТЕР» - 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это первая ступенька для освоения  универсальных логических действий и развития навыков моделирования, необходимых для будущего успешного обучения ребенка в школе.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14282" y="4286256"/>
            <a:ext cx="8643998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ПРОГРАММА дополнительного образования  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</a:rPr>
              <a:t>КРУЖОК «НАГЛЯДНАЯ ГЕОМЕТРИЯ» </a:t>
            </a:r>
            <a:r>
              <a:rPr lang="ru-RU" sz="1600" dirty="0" smtClean="0">
                <a:solidFill>
                  <a:srgbClr val="0070C0"/>
                </a:solidFill>
              </a:rPr>
              <a:t>для 5 – 6 классов.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В занимательной игровой форме будущие «конструкторы», «проектировщики», «инженеры» исследуют геометрические объекты и используют их для моделирования собственных авторских конструкций в формате 3 D. Программа направлена на помощь школьникам в изучении геометрии, подготовки к успешной сдачи модуля «геометрии» на ГИА и ЕГЭ по математике. 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8501090" y="1714488"/>
            <a:ext cx="357190" cy="2714644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Picture 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2560" cy="6856560"/>
          </a:xfrm>
          <a:prstGeom prst="rect">
            <a:avLst/>
          </a:prstGeom>
          <a:ln w="9360">
            <a:noFill/>
          </a:ln>
        </p:spPr>
      </p:pic>
      <p:sp>
        <p:nvSpPr>
          <p:cNvPr id="159" name="CustomShape 1"/>
          <p:cNvSpPr/>
          <p:nvPr/>
        </p:nvSpPr>
        <p:spPr>
          <a:xfrm>
            <a:off x="266760" y="3743280"/>
            <a:ext cx="8228160" cy="287820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160" name="CustomShape 2"/>
          <p:cNvSpPr/>
          <p:nvPr/>
        </p:nvSpPr>
        <p:spPr>
          <a:xfrm>
            <a:off x="216000" y="2303640"/>
            <a:ext cx="8634600" cy="93528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4400" b="1">
                <a:solidFill>
                  <a:srgbClr val="16165D"/>
                </a:solidFill>
                <a:latin typeface="Segoe Print"/>
                <a:ea typeface="Microsoft YaHei"/>
              </a:rPr>
              <a:t>Спасибо за внимание!!!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61" name="CustomShape 3"/>
          <p:cNvSpPr/>
          <p:nvPr/>
        </p:nvSpPr>
        <p:spPr>
          <a:xfrm>
            <a:off x="216000" y="4656240"/>
            <a:ext cx="8634600" cy="124632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162" name="CustomShape 4"/>
          <p:cNvSpPr/>
          <p:nvPr/>
        </p:nvSpPr>
        <p:spPr>
          <a:xfrm>
            <a:off x="5184720" y="216000"/>
            <a:ext cx="3834000" cy="576360"/>
          </a:xfrm>
          <a:prstGeom prst="rect">
            <a:avLst/>
          </a:prstGeom>
          <a:noFill/>
          <a:ln w="9360">
            <a:noFill/>
          </a:ln>
        </p:spPr>
      </p:sp>
      <p:pic>
        <p:nvPicPr>
          <p:cNvPr id="163" name="Picture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86000" y="2143080"/>
            <a:ext cx="4894560" cy="1438560"/>
          </a:xfrm>
          <a:prstGeom prst="rect">
            <a:avLst/>
          </a:prstGeom>
          <a:ln w="9360">
            <a:noFill/>
          </a:ln>
        </p:spPr>
      </p:pic>
      <p:sp>
        <p:nvSpPr>
          <p:cNvPr id="164" name="CustomShape 5"/>
          <p:cNvSpPr/>
          <p:nvPr/>
        </p:nvSpPr>
        <p:spPr>
          <a:xfrm>
            <a:off x="2789280" y="5975280"/>
            <a:ext cx="3834000" cy="576360"/>
          </a:xfrm>
          <a:prstGeom prst="rect">
            <a:avLst/>
          </a:prstGeom>
          <a:noFill/>
          <a:ln w="9360">
            <a:noFill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266760" y="3743280"/>
            <a:ext cx="8228160" cy="287820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162" name="CustomShape 4"/>
          <p:cNvSpPr/>
          <p:nvPr/>
        </p:nvSpPr>
        <p:spPr>
          <a:xfrm>
            <a:off x="5184720" y="216000"/>
            <a:ext cx="3834000" cy="57636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164" name="CustomShape 5"/>
          <p:cNvSpPr/>
          <p:nvPr/>
        </p:nvSpPr>
        <p:spPr>
          <a:xfrm>
            <a:off x="2789280" y="5975280"/>
            <a:ext cx="3834000" cy="576360"/>
          </a:xfrm>
          <a:prstGeom prst="rect">
            <a:avLst/>
          </a:prstGeom>
          <a:noFill/>
          <a:ln w="9360">
            <a:noFill/>
          </a:ln>
        </p:spPr>
      </p:sp>
      <p:pic>
        <p:nvPicPr>
          <p:cNvPr id="8" name="Рисунок 7" descr="АЗБУК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14290"/>
            <a:ext cx="2285996" cy="1623057"/>
          </a:xfrm>
          <a:prstGeom prst="rect">
            <a:avLst/>
          </a:prstGeom>
        </p:spPr>
      </p:pic>
      <p:pic>
        <p:nvPicPr>
          <p:cNvPr id="9" name="Рисунок 8" descr="АРИФМЕТИКА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357166"/>
            <a:ext cx="2357444" cy="2271004"/>
          </a:xfrm>
          <a:prstGeom prst="rect">
            <a:avLst/>
          </a:prstGeom>
        </p:spPr>
      </p:pic>
      <p:pic>
        <p:nvPicPr>
          <p:cNvPr id="10" name="Рисунок 9" descr="АРХИМЕД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29454" y="2786058"/>
            <a:ext cx="1928826" cy="1441798"/>
          </a:xfrm>
          <a:prstGeom prst="rect">
            <a:avLst/>
          </a:prstGeom>
        </p:spPr>
      </p:pic>
      <p:pic>
        <p:nvPicPr>
          <p:cNvPr id="11" name="Рисунок 10" descr="ГЕОМЕТРИЯ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57884" y="428604"/>
            <a:ext cx="2286006" cy="1828805"/>
          </a:xfrm>
          <a:prstGeom prst="rect">
            <a:avLst/>
          </a:prstGeom>
        </p:spPr>
      </p:pic>
      <p:pic>
        <p:nvPicPr>
          <p:cNvPr id="12" name="Рисунок 11" descr="ГРАММАТИК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158" y="2214554"/>
            <a:ext cx="2220813" cy="1676640"/>
          </a:xfrm>
          <a:prstGeom prst="rect">
            <a:avLst/>
          </a:prstGeom>
        </p:spPr>
      </p:pic>
      <p:pic>
        <p:nvPicPr>
          <p:cNvPr id="13" name="Рисунок 12" descr="МАЛЫШ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14348" y="4214818"/>
            <a:ext cx="2152654" cy="1813119"/>
          </a:xfrm>
          <a:prstGeom prst="rect">
            <a:avLst/>
          </a:prstGeom>
        </p:spPr>
      </p:pic>
      <p:pic>
        <p:nvPicPr>
          <p:cNvPr id="14" name="Рисунок 13" descr="КЛАСС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43504" y="2571744"/>
            <a:ext cx="1489846" cy="1046617"/>
          </a:xfrm>
          <a:prstGeom prst="rect">
            <a:avLst/>
          </a:prstGeom>
        </p:spPr>
      </p:pic>
      <p:pic>
        <p:nvPicPr>
          <p:cNvPr id="15" name="Рисунок 14" descr="ФАНТАЗЁР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357554" y="4643446"/>
            <a:ext cx="2466975" cy="1485900"/>
          </a:xfrm>
          <a:prstGeom prst="rect">
            <a:avLst/>
          </a:prstGeom>
        </p:spPr>
      </p:pic>
      <p:pic>
        <p:nvPicPr>
          <p:cNvPr id="16" name="Рисунок 15" descr="ШАРЫ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714612" y="2848202"/>
            <a:ext cx="2071702" cy="1291361"/>
          </a:xfrm>
          <a:prstGeom prst="rect">
            <a:avLst/>
          </a:prstGeom>
        </p:spPr>
      </p:pic>
      <p:pic>
        <p:nvPicPr>
          <p:cNvPr id="17" name="Рисунок 16" descr="ШКОЛЬНИК.g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215074" y="4643446"/>
            <a:ext cx="2602364" cy="145732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57224" y="178592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АЗБУКА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14348" y="378619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ГРАММАТИКА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857224" y="614364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МАЛЫШ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143240" y="214311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АРИФМЕТИКА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428992" y="414338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ШАРЫ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571868" y="614364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ФАНТАЗЁР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6858016" y="185736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ГЕОМЕТРИЯ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5072066" y="378619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КЛАСС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6858016" y="4214818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АРХИМЕД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6500826" y="614364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ШКОЛЬНИК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40" y="0"/>
            <a:ext cx="9142560" cy="6856560"/>
          </a:xfrm>
          <a:prstGeom prst="rect">
            <a:avLst/>
          </a:prstGeom>
          <a:ln w="9360">
            <a:noFill/>
          </a:ln>
        </p:spPr>
      </p:pic>
      <p:sp>
        <p:nvSpPr>
          <p:cNvPr id="89" name="CustomShape 1"/>
          <p:cNvSpPr/>
          <p:nvPr/>
        </p:nvSpPr>
        <p:spPr>
          <a:xfrm>
            <a:off x="357120" y="0"/>
            <a:ext cx="8353440" cy="1844824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800" b="1" dirty="0">
                <a:solidFill>
                  <a:srgbClr val="7E0021"/>
                </a:solidFill>
                <a:latin typeface="Segoe Print"/>
                <a:ea typeface="Microsoft YaHei"/>
              </a:rPr>
              <a:t>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800" b="1" dirty="0">
                <a:solidFill>
                  <a:srgbClr val="16165D"/>
                </a:solidFill>
                <a:latin typeface="Segoe Print"/>
                <a:ea typeface="Microsoft YaHei"/>
              </a:rPr>
              <a:t>В чем особенность программы работы с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endParaRPr lang="ru-RU" sz="2000" b="1" dirty="0" smtClean="0">
              <a:solidFill>
                <a:srgbClr val="16165D"/>
              </a:solidFill>
              <a:latin typeface="Segoe Print"/>
              <a:ea typeface="Microsoft YaHei"/>
            </a:endParaRPr>
          </a:p>
          <a:p>
            <a:pPr algn="just">
              <a:lnSpc>
                <a:spcPct val="100000"/>
              </a:lnSpc>
            </a:pPr>
            <a:endParaRPr lang="ru-RU" sz="2000" b="1" dirty="0" smtClean="0">
              <a:solidFill>
                <a:srgbClr val="16165D"/>
              </a:solidFill>
              <a:latin typeface="Segoe Print"/>
              <a:ea typeface="Microsoft YaHei"/>
            </a:endParaRPr>
          </a:p>
          <a:p>
            <a:pPr algn="just">
              <a:lnSpc>
                <a:spcPct val="100000"/>
              </a:lnSpc>
            </a:pPr>
            <a:endParaRPr lang="ru-RU" sz="2000" b="1" dirty="0" smtClean="0">
              <a:solidFill>
                <a:srgbClr val="16165D"/>
              </a:solidFill>
              <a:latin typeface="Segoe Print"/>
              <a:ea typeface="Microsoft YaHei"/>
            </a:endParaRPr>
          </a:p>
          <a:p>
            <a:pPr algn="just">
              <a:lnSpc>
                <a:spcPct val="100000"/>
              </a:lnSpc>
            </a:pPr>
            <a:endParaRPr lang="ru-RU" sz="2000" b="1" dirty="0" smtClean="0">
              <a:solidFill>
                <a:srgbClr val="16165D"/>
              </a:solidFill>
              <a:latin typeface="Segoe Print"/>
              <a:ea typeface="Microsoft YaHei"/>
            </a:endParaRPr>
          </a:p>
          <a:p>
            <a:pPr algn="just">
              <a:lnSpc>
                <a:spcPct val="100000"/>
              </a:lnSpc>
            </a:pPr>
            <a:endParaRPr lang="ru-RU" sz="2000" b="1" dirty="0" smtClean="0">
              <a:solidFill>
                <a:srgbClr val="16165D"/>
              </a:solidFill>
              <a:latin typeface="Segoe Print"/>
              <a:ea typeface="Microsoft YaHei"/>
            </a:endParaRPr>
          </a:p>
          <a:p>
            <a:pPr algn="just">
              <a:lnSpc>
                <a:spcPct val="100000"/>
              </a:lnSpc>
            </a:pPr>
            <a:endParaRPr lang="ru-RU" sz="2000" b="1" dirty="0" smtClean="0">
              <a:solidFill>
                <a:srgbClr val="16165D"/>
              </a:solidFill>
              <a:latin typeface="Segoe Print"/>
              <a:ea typeface="Microsoft YaHei"/>
            </a:endParaRPr>
          </a:p>
          <a:p>
            <a:pPr algn="just">
              <a:lnSpc>
                <a:spcPct val="100000"/>
              </a:lnSpc>
            </a:pPr>
            <a:endParaRPr lang="ru-RU" sz="2000" b="1" dirty="0" smtClean="0">
              <a:solidFill>
                <a:srgbClr val="16165D"/>
              </a:solidFill>
              <a:latin typeface="Segoe Print"/>
              <a:ea typeface="Microsoft YaHei"/>
            </a:endParaRPr>
          </a:p>
          <a:p>
            <a:pPr algn="just">
              <a:lnSpc>
                <a:spcPct val="100000"/>
              </a:lnSpc>
            </a:pPr>
            <a:r>
              <a:rPr lang="ru-RU" sz="2000" b="1" dirty="0" smtClean="0">
                <a:solidFill>
                  <a:srgbClr val="16165D"/>
                </a:solidFill>
                <a:latin typeface="Segoe Print"/>
                <a:ea typeface="Microsoft YaHei"/>
              </a:rPr>
              <a:t>Целевые ориентиры: Дети успешно овладевают основными приёмами умственной деятельности, ориентируются на плоскости и в пространстве, общаются, работают в группе, коллективе, увлекаются самостоятельным техническим творчеством.</a:t>
            </a:r>
            <a:endParaRPr dirty="0"/>
          </a:p>
        </p:txBody>
      </p:sp>
      <p:pic>
        <p:nvPicPr>
          <p:cNvPr id="90" name="Picture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491880" y="980728"/>
            <a:ext cx="2385848" cy="449528"/>
          </a:xfrm>
          <a:prstGeom prst="rect">
            <a:avLst/>
          </a:prstGeom>
          <a:ln w="9360">
            <a:noFill/>
          </a:ln>
        </p:spPr>
      </p:pic>
      <p:pic>
        <p:nvPicPr>
          <p:cNvPr id="5" name="Рисунок 4" descr="SAM_25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1268760"/>
            <a:ext cx="3131840" cy="2348880"/>
          </a:xfrm>
          <a:prstGeom prst="rect">
            <a:avLst/>
          </a:prstGeom>
        </p:spPr>
      </p:pic>
      <p:pic>
        <p:nvPicPr>
          <p:cNvPr id="6" name="Рисунок 5" descr="SAM_251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56176" y="1412776"/>
            <a:ext cx="2771800" cy="2078850"/>
          </a:xfrm>
          <a:prstGeom prst="rect">
            <a:avLst/>
          </a:prstGeom>
        </p:spPr>
      </p:pic>
      <p:pic>
        <p:nvPicPr>
          <p:cNvPr id="7" name="Рисунок 6" descr="SAM_252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19872" y="2132856"/>
            <a:ext cx="2843808" cy="2132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2560" cy="6856560"/>
          </a:xfrm>
          <a:prstGeom prst="rect">
            <a:avLst/>
          </a:prstGeom>
          <a:ln w="9360">
            <a:noFill/>
          </a:ln>
        </p:spPr>
      </p:pic>
      <p:sp>
        <p:nvSpPr>
          <p:cNvPr id="112" name="CustomShape 1"/>
          <p:cNvSpPr/>
          <p:nvPr/>
        </p:nvSpPr>
        <p:spPr>
          <a:xfrm>
            <a:off x="428596" y="357166"/>
            <a:ext cx="8210880" cy="244656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800" b="1" dirty="0">
                <a:solidFill>
                  <a:srgbClr val="7E0021"/>
                </a:solidFill>
                <a:latin typeface="Segoe Print"/>
                <a:ea typeface="Microsoft YaHei"/>
              </a:rPr>
              <a:t> </a:t>
            </a:r>
            <a:r>
              <a:rPr lang="ru-RU" sz="2000" b="1" dirty="0">
                <a:solidFill>
                  <a:srgbClr val="16165D"/>
                </a:solidFill>
                <a:latin typeface="Segoe Print"/>
                <a:ea typeface="Microsoft YaHei"/>
              </a:rPr>
              <a:t>На </a:t>
            </a:r>
            <a:r>
              <a:rPr lang="ru-RU" sz="2000" b="1" dirty="0" smtClean="0">
                <a:solidFill>
                  <a:srgbClr val="16165D"/>
                </a:solidFill>
                <a:latin typeface="Segoe Print"/>
                <a:ea typeface="Microsoft YaHei"/>
              </a:rPr>
              <a:t>занятиях  </a:t>
            </a:r>
            <a:r>
              <a:rPr lang="ru-RU" sz="2000" b="1" dirty="0">
                <a:solidFill>
                  <a:srgbClr val="16165D"/>
                </a:solidFill>
                <a:latin typeface="Segoe Print"/>
                <a:ea typeface="Microsoft YaHei"/>
              </a:rPr>
              <a:t>дети знакомятся с основными геометрическими фигурами, их параметрами. При работе с </a:t>
            </a:r>
            <a:r>
              <a:rPr lang="ru-RU" sz="2000" b="1" dirty="0" err="1">
                <a:solidFill>
                  <a:srgbClr val="16165D"/>
                </a:solidFill>
                <a:latin typeface="Segoe Print"/>
                <a:ea typeface="Microsoft YaHei"/>
              </a:rPr>
              <a:t>ТИКО-конструктором</a:t>
            </a:r>
            <a:r>
              <a:rPr lang="ru-RU" sz="2000" b="1" dirty="0">
                <a:solidFill>
                  <a:srgbClr val="16165D"/>
                </a:solidFill>
                <a:latin typeface="Segoe Print"/>
                <a:ea typeface="Microsoft YaHei"/>
              </a:rPr>
              <a:t> формируется глазомер, дети учатся видеть в сложных объемных объектах более простые </a:t>
            </a:r>
            <a:r>
              <a:rPr lang="ru-RU" sz="2000" b="1" dirty="0" smtClean="0">
                <a:solidFill>
                  <a:srgbClr val="16165D"/>
                </a:solidFill>
                <a:latin typeface="Segoe Print"/>
                <a:ea typeface="Microsoft YaHei"/>
              </a:rPr>
              <a:t>формы.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113" name="Picture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4000" y="2520000"/>
            <a:ext cx="2014560" cy="1582920"/>
          </a:xfrm>
          <a:prstGeom prst="rect">
            <a:avLst/>
          </a:prstGeom>
          <a:ln w="9360">
            <a:noFill/>
          </a:ln>
        </p:spPr>
      </p:pic>
      <p:pic>
        <p:nvPicPr>
          <p:cNvPr id="114" name="Picture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448000" y="4464000"/>
            <a:ext cx="1827360" cy="1582920"/>
          </a:xfrm>
          <a:prstGeom prst="rect">
            <a:avLst/>
          </a:prstGeom>
          <a:ln w="9360">
            <a:noFill/>
          </a:ln>
        </p:spPr>
      </p:pic>
      <p:pic>
        <p:nvPicPr>
          <p:cNvPr id="115" name="Picture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0280" y="4484520"/>
            <a:ext cx="2014560" cy="1586160"/>
          </a:xfrm>
          <a:prstGeom prst="rect">
            <a:avLst/>
          </a:prstGeom>
          <a:ln w="9360">
            <a:noFill/>
          </a:ln>
        </p:spPr>
      </p:pic>
      <p:pic>
        <p:nvPicPr>
          <p:cNvPr id="116" name="Picture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536000" y="4464000"/>
            <a:ext cx="1827360" cy="1582920"/>
          </a:xfrm>
          <a:prstGeom prst="rect">
            <a:avLst/>
          </a:prstGeom>
          <a:ln w="9360">
            <a:noFill/>
          </a:ln>
        </p:spPr>
      </p:pic>
      <p:pic>
        <p:nvPicPr>
          <p:cNvPr id="117" name="Picture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654600" y="4387680"/>
            <a:ext cx="1827360" cy="1582920"/>
          </a:xfrm>
          <a:prstGeom prst="rect">
            <a:avLst/>
          </a:prstGeom>
          <a:ln w="9360">
            <a:noFill/>
          </a:ln>
        </p:spPr>
      </p:pic>
      <p:pic>
        <p:nvPicPr>
          <p:cNvPr id="118" name="Picture 1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519280" y="2520000"/>
            <a:ext cx="1798920" cy="1582920"/>
          </a:xfrm>
          <a:prstGeom prst="rect">
            <a:avLst/>
          </a:prstGeom>
          <a:ln w="9360">
            <a:noFill/>
          </a:ln>
        </p:spPr>
      </p:pic>
      <p:pic>
        <p:nvPicPr>
          <p:cNvPr id="119" name="Picture 1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536000" y="2592000"/>
            <a:ext cx="1827360" cy="1582920"/>
          </a:xfrm>
          <a:prstGeom prst="rect">
            <a:avLst/>
          </a:prstGeom>
          <a:ln w="9360">
            <a:noFill/>
          </a:ln>
        </p:spPr>
      </p:pic>
      <p:pic>
        <p:nvPicPr>
          <p:cNvPr id="120" name="Picture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696000" y="2552400"/>
            <a:ext cx="1827360" cy="16225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85720" y="549275"/>
            <a:ext cx="864399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chemeClr val="accent2"/>
                </a:solidFill>
              </a:rPr>
              <a:t>К</a:t>
            </a:r>
            <a:r>
              <a:rPr lang="ru-RU" sz="2000" dirty="0" smtClean="0">
                <a:solidFill>
                  <a:srgbClr val="DA0D08"/>
                </a:solidFill>
              </a:rPr>
              <a:t>онструктор «</a:t>
            </a:r>
            <a:r>
              <a:rPr lang="ru-RU" sz="2000" dirty="0">
                <a:solidFill>
                  <a:srgbClr val="DA0D08"/>
                </a:solidFill>
              </a:rPr>
              <a:t>ТИКО» представляет собой скомплектованные в наборы многоугольники, которые соединяются между собой, создавая двух- и трехмерные фигуры и тела.</a:t>
            </a:r>
            <a:r>
              <a:rPr lang="ru-RU" sz="2000" dirty="0">
                <a:latin typeface="Arial" charset="0"/>
              </a:rPr>
              <a:t> </a:t>
            </a:r>
          </a:p>
        </p:txBody>
      </p:sp>
      <p:pic>
        <p:nvPicPr>
          <p:cNvPr id="8200" name="Picture 8" descr="2-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48" y="1928802"/>
            <a:ext cx="2231372" cy="2586034"/>
          </a:xfrm>
          <a:prstGeom prst="rect">
            <a:avLst/>
          </a:prstGeom>
          <a:noFill/>
          <a:ln/>
        </p:spPr>
      </p:pic>
      <p:pic>
        <p:nvPicPr>
          <p:cNvPr id="5" name="Picture 8" descr="особенность - соединение и вращение под любым угло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000628" y="1857364"/>
            <a:ext cx="3606810" cy="2454270"/>
          </a:xfrm>
          <a:prstGeom prst="rect">
            <a:avLst/>
          </a:prstGeom>
          <a:noFill/>
          <a:ln/>
        </p:spPr>
      </p:pic>
      <p:pic>
        <p:nvPicPr>
          <p:cNvPr id="8201" name="Picture 9" descr="2-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857488" y="3500438"/>
            <a:ext cx="2695563" cy="2849997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5" name="Picture 9" descr="тема - моделирование многоуг1уразв прямоуг параллелепипед"/>
          <p:cNvPicPr>
            <a:picLocks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6314" y="3786190"/>
            <a:ext cx="3695700" cy="2771775"/>
          </a:xfrm>
          <a:prstGeom prst="rect">
            <a:avLst/>
          </a:prstGeom>
          <a:noFill/>
          <a:ln/>
        </p:spPr>
      </p:pic>
      <p:pic>
        <p:nvPicPr>
          <p:cNvPr id="75786" name="Picture 10" descr="тема - моделирование многоуг2уразв ромбической призмы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2976" y="3786190"/>
            <a:ext cx="3000396" cy="2250621"/>
          </a:xfrm>
          <a:prstGeom prst="rect">
            <a:avLst/>
          </a:prstGeom>
          <a:noFill/>
          <a:ln/>
        </p:spPr>
      </p:pic>
      <p:pic>
        <p:nvPicPr>
          <p:cNvPr id="75788" name="Picture 12" descr="тема - моделирование многоуг3у конус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857488" y="428604"/>
            <a:ext cx="3671887" cy="2752725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chemeClr val="accent2"/>
                </a:solidFill>
                <a:latin typeface="Bookman Old Style" pitchFamily="18" charset="0"/>
              </a:rPr>
              <a:t>Отверстия</a:t>
            </a:r>
            <a:r>
              <a:rPr lang="ru-RU" sz="2000" b="1" dirty="0">
                <a:solidFill>
                  <a:srgbClr val="DA0D08"/>
                </a:solidFill>
                <a:latin typeface="Bookman Old Style" pitchFamily="18" charset="0"/>
              </a:rPr>
              <a:t> </a:t>
            </a:r>
            <a:r>
              <a:rPr lang="ru-RU" sz="2000" dirty="0">
                <a:solidFill>
                  <a:srgbClr val="DA0D08"/>
                </a:solidFill>
                <a:latin typeface="Bookman Old Style" pitchFamily="18" charset="0"/>
              </a:rPr>
              <a:t>внутри больших фигур конструктора можно использовать как «окошко» или «дверной проем» при сборе игровых форм.</a:t>
            </a:r>
            <a:endParaRPr lang="ru-RU" dirty="0">
              <a:solidFill>
                <a:srgbClr val="DA0D08"/>
              </a:solidFill>
            </a:endParaRPr>
          </a:p>
        </p:txBody>
      </p:sp>
      <p:pic>
        <p:nvPicPr>
          <p:cNvPr id="15369" name="Picture 9" descr="особенность конструктора - с отверстиями1у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1628775"/>
            <a:ext cx="6553200" cy="491490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Изображение2 24711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14348" y="642918"/>
            <a:ext cx="8027988" cy="5000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541</Words>
  <Application>Microsoft Office PowerPoint</Application>
  <PresentationFormat>Экран (4:3)</PresentationFormat>
  <Paragraphs>95</Paragraphs>
  <Slides>25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Отверстия внутри больших фигур конструктора можно использовать как «окошко» или «дверной проем» при сборе игровых форм.</vt:lpstr>
      <vt:lpstr>Слайд 9</vt:lpstr>
      <vt:lpstr> «Состав конструктора ТИКО» </vt:lpstr>
      <vt:lpstr>«Состав конструктора ТИКО»</vt:lpstr>
      <vt:lpstr> «Состав конструктора ТИКО»</vt:lpstr>
      <vt:lpstr> «Состав конструктора ТИКО»</vt:lpstr>
      <vt:lpstr>«Состав конструктора ТИКО»</vt:lpstr>
      <vt:lpstr> «Состав конструктора ТИКО»</vt:lpstr>
      <vt:lpstr>Обучающимся конструктор ТИКО предоставляет уникальную возможность – постигать геометрические фигуры, тела и формы через плоскостное и  объемное моделирование. </vt:lpstr>
      <vt:lpstr>Педагогам конструктор полезен, как средство для быстрого создания наглядных пособий при обучении основам математики. Из ТИКО-деталей можно сконструировать практически весь спектр геометрических фигур и тел – многоугольники, многогранники (правильные, полуправильные, выпуклые, звездчатые) и даже шар.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Дмитрий</cp:lastModifiedBy>
  <cp:revision>40</cp:revision>
  <dcterms:modified xsi:type="dcterms:W3CDTF">2017-04-25T10:36:56Z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2611779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