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1" r:id="rId4"/>
    <p:sldId id="257" r:id="rId5"/>
    <p:sldId id="284" r:id="rId6"/>
    <p:sldId id="276" r:id="rId7"/>
    <p:sldId id="279" r:id="rId8"/>
    <p:sldId id="275" r:id="rId9"/>
    <p:sldId id="258" r:id="rId10"/>
    <p:sldId id="273" r:id="rId11"/>
    <p:sldId id="259" r:id="rId12"/>
    <p:sldId id="281" r:id="rId13"/>
    <p:sldId id="274" r:id="rId14"/>
    <p:sldId id="260" r:id="rId15"/>
    <p:sldId id="272" r:id="rId16"/>
    <p:sldId id="261" r:id="rId17"/>
    <p:sldId id="262" r:id="rId18"/>
    <p:sldId id="277" r:id="rId19"/>
    <p:sldId id="263" r:id="rId20"/>
    <p:sldId id="264" r:id="rId21"/>
    <p:sldId id="265" r:id="rId22"/>
    <p:sldId id="266" r:id="rId23"/>
    <p:sldId id="267" r:id="rId24"/>
    <p:sldId id="283" r:id="rId25"/>
    <p:sldId id="268" r:id="rId26"/>
    <p:sldId id="269" r:id="rId27"/>
    <p:sldId id="270" r:id="rId28"/>
    <p:sldId id="280" r:id="rId29"/>
    <p:sldId id="282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6:03.03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1004 24575,'2'-3'0,"-1"-1"0,1 0 0,-1 1 0,1-1 0,0 1 0,0-1 0,1 1 0,-1 0 0,1 0 0,0 0 0,5-5 0,1-1 0,133-136 0,43-50 0,-162 167 0,-1-1 0,-2-1 0,-1-1 0,-1-1 0,19-47 0,-20 36 0,-1-1 0,-3-1 0,-1-1 0,-2 1 0,6-81 0,-18 96 0,2 31 0,0-1 0,0 0 0,0 1 0,0-1 0,0 0 0,-1 0 0,1 1 0,0-1 0,0 0 0,0 1 0,-1-1 0,1 0 0,0 0 0,0 1 0,-1-1 0,1 0 0,0 0 0,-1 0 0,1 0 0,0 1 0,-1-1 0,1 0 0,0 0 0,-1 0 0,1 0 0,0 0 0,-1 0 0,1 0 0,0 0 0,-1 0 0,1 0 0,0 0 0,-1 0 0,1 0 0,0 0 0,-1 0 0,1 0 0,0 0 0,-1 0 0,1 0 0,0-1 0,-1 1 0,1 0 0,0 0 0,0 0 0,-1-1 0,1 1 0,0 0 0,0 0 0,-1-1 0,1 1 0,0 0 0,0 0 0,0-1 0,-1 1 0,1 0 0,0-1 0,0 1 0,0 0 0,0-1 0,0 1 0,0 0 0,0-1 0,-18 29 0,1 1 0,2 0 0,1 1 0,-13 43 0,-31 134 0,53-188 0,-39 207 0,7-30 0,23-119 0,-5 82 0,1 1 0,-21 121 0,-8-87 0,27-137 120,20-55-166,-1-1-1,1 1 1,-1-1-1,0 1 1,1 0 0,-1-1-1,0 0 1,0 1-1,0-1 1,0 1 0,0-1-1,-1 0 1,1 0-1,0 0 1,-1 0-1,1 0 1,0 0 0,-1 0-1,1 0 1,-1 0-1,1-1 1,-1 1 0,0-1-1,1 1 1,-1-1-1,0 1 1,1-1 0,-1 0-1,0 0 1,1 0-1,-3 0 1,-8-8-6780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9:37.33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0 345 24575,'21'-19'0,"1"1"0,1 1 0,37-22 0,-5 3 0,-51 34 0,51-38 0,102-52 0,-136 82 0,1 1 0,0 1 0,0 1 0,1 0 0,0 2 0,0 1 0,0 1 0,39-1 0,331 11 0,-355-4 0,0 1 0,0 2 0,68 20 0,43 6 0,-36-11 0,-67-11 0,78 7 0,24 2 0,-99-11 0,66 4 0,701-11 0,-390-3 0,-339 6 0,-1 5 0,163 36 0,-179-34 0,0-3 0,1-3 0,100-7 0,-65 0 0,-53-1 0,70-12 0,25-3 0,-126 17 0,45-2 0,-1-2 0,0-3 0,72-19 0,185-40 0,-200 45 0,316-46 0,-297 45-1365,-104 16-5461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8:20.642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278 1357 24575,'1'-7'0,"0"0"0,0 0 0,0 0 0,1 0 0,0 1 0,0-1 0,1 1 0,0-1 0,0 1 0,0 0 0,1 0 0,5-6 0,9-11 0,34-32 0,-33 35 0,154-141 0,20-23 0,-174 162 0,-2-1 0,0 0 0,-2-1 0,-1-1 0,0-1 0,-2 0 0,-1 0 0,10-36 0,-11 23 0,-1 1 0,-2-1 0,-2-1 0,-1 1 0,-2-57 0,-3 77 0,-1 1 0,-1 0 0,0 0 0,-1 0 0,-1 0 0,-1 1 0,-1-1 0,0 1 0,-15-24 0,19 36 0,0 0 0,0 0 0,0 0 0,-1 1 0,0-1 0,0 1 0,0 0 0,-1 0 0,1 0 0,-1 1 0,0 0 0,0 0 0,0 0 0,0 0 0,0 1 0,-1 0 0,1 0 0,-1 0 0,0 1 0,1 0 0,-1 0 0,0 0 0,0 1 0,0 0 0,0 0 0,1 0 0,-1 1 0,0 0 0,0 0 0,1 0 0,-1 1 0,-10 4 0,-5 4 0,1 1 0,0 0 0,0 2 0,2 1 0,-1 0 0,2 1 0,-22 23 0,-2 8 0,-54 78 0,-61 114 0,85-126 0,53-82 0,2 1 0,1 1 0,1 0 0,1 1 0,-15 68 0,17-47 0,3 1 0,2 0 0,2 60 0,1-65 0,-12 74 0,7-71 0,-2 54 0,9-65 0,-1-15 0,2 1 0,5 52 0,-4-75 0,1-1 0,0 0 0,-1 0 0,1 1 0,1-1 0,-1-1 0,0 1 0,1 0 0,0-1 0,0 1 0,0-1 0,0 0 0,1 0 0,-1 0 0,1 0 0,0-1 0,0 1 0,0-1 0,0 0 0,0 0 0,0 0 0,0-1 0,1 0 0,-1 0 0,9 1 0,12 3 0,0-2 0,0-1 0,35-2 0,-48 0 0,24-1 0,161-7 0,-193 7 0,1 0 0,-1 0 0,0 0 0,1-1 0,-1 0 0,0 0 0,0 0 0,0 0 0,-1 0 0,1-1 0,-1 0 0,1 0 0,-1 0 0,0 0 0,0 0 0,0-1 0,0 1 0,2-6 0,6-9 0,-1 0 0,13-36 0,-3 8 0,1 0 0,-1 0 0,23-85 0,-42 128 0,0 0 0,0 0 0,0 0 0,0 0 0,-1 0 0,1 0 0,-1 0 0,0 0 0,0 0 0,0 0 0,0-1 0,-1 1 0,1 0 0,-1 0 0,1 0 0,-1 0 0,0 0 0,-1 1 0,1-1 0,0 0 0,-1 0 0,1 1 0,-1-1 0,0 1 0,0-1 0,0 1 0,0 0 0,0 0 0,-1 0 0,1 0 0,-1 0 0,1 0 0,-1 1 0,0-1 0,0 1 0,1 0 0,-1 0 0,0 0 0,0 0 0,0 0 0,0 1 0,0-1 0,-5 1 0,-33-5 0,0 3 0,0 2 0,-74 8 0,107-7-3,0 0 0,0 1 0,0 0 0,0 0 0,0 1 0,1 0 0,-1 1 0,1-1 0,0 1 1,-8 6-1,-2 3 52,1 2 1,-20 21-1,23-22-345,0 0 0,-1-2-1,0 0 1,-23 15 0,13-14-6530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8:29.217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1133 208 24575,'-105'129'0,"50"-67"0,-89 93 0,127-139 0,-2-1 0,0-1 0,0-1 0,-1 0 0,-1-1 0,-43 17 0,60-28 0,-23 10 0,-1-2 0,0-1 0,0-1 0,-45 5 0,67-11 0,-1-1 0,1 1 0,-1-2 0,1 1 0,-1-1 0,1 0 0,-1 0 0,1 0 0,0-1 0,-1 0 0,1-1 0,0 1 0,0-1 0,1 0 0,-1-1 0,1 1 0,-1-1 0,1 0 0,0-1 0,1 1 0,-1-1 0,1 0 0,0 0 0,0 0 0,0-1 0,-3-6 0,-6-20 0,0-1 0,3-1 0,1 1 0,-9-62 0,17 87 0,-5-24 0,2 1 0,2-1 0,1-56 0,2 76 0,0 1 0,1-1 0,0 1 0,1 0 0,0 0 0,0 0 0,1 0 0,1 0 0,0 1 0,0 0 0,1 0 0,1 0 0,11-14 0,-11 19 0,0-1 0,0 1 0,0 0 0,1 1 0,-1 0 0,1 0 0,0 1 0,1 0 0,-1 0 0,1 0 0,-1 2 0,1-1 0,-1 1 0,1 0 0,0 0 0,0 1 0,9 2 0,-5-2 0,0 1 0,0 1 0,0 0 0,0 1 0,0 1 0,-1 0 0,0 0 0,0 1 0,0 1 0,20 13 0,-22-11 0,-1 1 0,0 0 0,0 0 0,-1 1 0,0 0 0,-1 1 0,0 0 0,-1 0 0,10 23 0,1 10 0,14 61 0,-24-78 0,3 11 0,-2 0 0,-2 0 0,-1 0 0,-2 1 0,-3 66 0,-2-78 0,-2 0 0,0 0 0,-2-1 0,0 0 0,-2 0 0,-1 0 0,-1-1 0,-1 0 0,-15 22 0,-3 1 0,-134 231 0,147-251 0,0-2 0,-2 0 0,-1 0 0,-26 26 0,-96 80 0,103-90 0,32-35 0,0 0 0,0 0 0,0-1 0,-1 0 0,0 0 0,-10 7 0,14-12 0,0 0 0,0 1 0,0-1 0,0 0 0,0-1 0,-1 1 0,1 0 0,0-1 0,-1 0 0,1 0 0,0 0 0,0 0 0,-1 0 0,1-1 0,0 1 0,0-1 0,-1 0 0,1 0 0,0 0 0,0-1 0,-5-2 0,2 0 0,0 1 0,0-1 0,1 0 0,-1 0 0,1-1 0,0 0 0,1 0 0,-1 0 0,1 0 0,0-1 0,0 1 0,1-1 0,-1 0 0,1-1 0,1 1 0,-1 0 0,1-1 0,0 1 0,0-1 0,1 0 0,0 1 0,0-1 0,1 0 0,0 0 0,0 0 0,1 0 0,-1 1 0,1-1 0,1 0 0,-1 0 0,1 1 0,1-1 0,-1 1 0,1 0 0,0 0 0,0 0 0,1 0 0,0 0 0,0 1 0,0-1 0,8-6 0,4-5 0,1 1 0,1 1 0,27-18 0,-41 29 0,1 1 0,-1 0 0,1 1 0,0-1 0,0 1 0,0 0 0,1 0 0,-1 1 0,0-1 0,1 1 0,-1 0 0,1 1 0,-1 0 0,1-1 0,-1 2 0,1-1 0,0 0 0,-1 1 0,0 0 0,7 3 0,0 1 0,-1 1 0,0 1 0,0 0 0,0 0 0,-1 1 0,0 0 0,-1 1 0,0 0 0,10 13 0,5 11 0,32 57 0,-39-61 0,1 0 0,1-2 0,28 33 0,-44-57 0,0 0 0,1 1 0,0-1 0,-1-1 0,1 1 0,0-1 0,1 1 0,-1-1 0,0 0 0,1-1 0,-1 1 0,1-1 0,-1 0 0,1 0 0,-1 0 0,6 0 0,-2-1 0,0-1 0,0 1 0,0-1 0,0-1 0,0 0 0,0 0 0,-1 0 0,14-7 0,2-3 0,0-2 0,0-1 0,-2 0 0,34-31 0,-39 30-124,-1-1 0,-1 0 0,0-1 0,-2-1 0,0 0 0,-1 0-1,-1-2 1,0 1 0,-2-1 0,9-33 0,-5 14-6702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8:32.30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628 243 24575,'-1'-9'0,"0"0"0,-1 1 0,-1-1 0,1 1 0,-1-1 0,-1 1 0,0 0 0,0 0 0,0 1 0,-1-1 0,0 1 0,-1 0 0,1 0 0,-8-6 0,-24-35 0,33 43 0,1 0 0,-1 0 0,0 0 0,-1 0 0,1 1 0,-1 0 0,0 0 0,0 0 0,0 0 0,0 1 0,-1 0 0,0 0 0,1 0 0,-1 1 0,-7-2 0,4 2 0,0 0 0,0 1 0,-1 0 0,1 0 0,0 1 0,-1 1 0,1-1 0,0 2 0,-16 3 0,13-2 0,0 0 0,0 2 0,0-1 0,1 2 0,-1-1 0,1 2 0,1-1 0,-1 1 0,1 1 0,0 0 0,1 0 0,0 1 0,0 1 0,1-1 0,-10 15 0,-1 15 0,1 1 0,3 0 0,-18 68 0,-13 37 0,39-125 0,2-1 0,0 1 0,0 0 0,2 1 0,-1 23 0,5 105 0,1-75 0,6 24 0,-6-88 0,0-1 0,0 1 0,1-1 0,0 0 0,0 1 0,1-1 0,10 16 0,-11-22 0,1 0 0,-1 1 0,1-1 0,0-1 0,0 1 0,0 0 0,0-1 0,0 0 0,0 0 0,1 0 0,-1 0 0,1-1 0,-1 0 0,1 0 0,0 0 0,0-1 0,-1 1 0,1-1 0,0 0 0,0 0 0,-1-1 0,7 0 0,2-1 0,0-1 0,0 0 0,0 0 0,0-1 0,-1-1 0,22-11 0,8-11 0,-1-2 0,42-39 0,-71 56 0,0-2 0,-1 0 0,0 0 0,-1-1 0,-1 0 0,12-25 0,21-33 0,-19 36 0,-2-1 0,21-50 0,26-50 0,-32 78 0,30-70 0,-57 112 0,-9 27 0,-14 32 0,-42 71 0,17-39 0,-35 97 0,64-142 0,0-1 0,3 1 0,0 0 0,1 1 0,2 0 0,-1 41 0,5-54 0,0 1 0,1-1 0,1 0 0,0 1 0,8 24 0,-8-35 0,0 0 0,1 0 0,0-1 0,0 1 0,1-1 0,-1 0 0,1 1 0,0-2 0,1 1 0,-1 0 0,1-1 0,0 0 0,0 0 0,0 0 0,0-1 0,1 0 0,7 4 0,-2-2 0,1 0 0,0-1 0,0 0 0,0-1 0,1 0 0,-1-1 0,1 0 0,-1-1 0,1 0 0,-1-1 0,1-1 0,0 0 0,-1-1 0,16-3 0,-20 2 0,-1 1 0,1-1 0,-1-1 0,0 1 0,0-1 0,-1 0 0,1-1 0,-1 0 0,0 0 0,0 0 0,0 0 0,-1-1 0,1 0 0,-2-1 0,1 1 0,-1-1 0,0 0 0,0 0 0,-1 0 0,1 0 0,-2 0 0,1-1 0,1-11 0,-1 6 17,0 1 0,-2-1 1,1 0-1,-2 0 0,0 0 0,-2-19 0,1 25-116,0 1 0,-1-1 0,0 1 0,0-1 0,0 1 0,-1 0 0,0 0 0,0 0 0,-1 0 0,1 1 0,-1-1 0,-1 1 0,1 0 0,-6-5 0,-23-16-6727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8:34.57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2 24575,'146'-2'0,"164"5"0,-251 5 0,-1 1 0,91 29 0,-47-11 0,79 18 0,184 71 0,-339-107 0,-1-2 0,1 0 0,0-2 0,1-1 0,32 1 0,139-7 0,-77-2 0,-51 3 0,93 3 0,-159-2-59,0 0 0,-1 1-1,1-1 1,-1 1-1,1 0 1,-1 0 0,0 0-1,1 1 1,-1-1 0,0 1-1,0-1 1,0 1 0,0 0-1,0 1 1,0-1-1,-1 0 1,1 1 0,-1-1-1,0 1 1,1 0 0,-1 0-1,3 6 1,5 15-6767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8:47.32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241 1181 24575,'13'-10'0,"0"1"0,0 0 0,1 1 0,0 0 0,0 1 0,18-6 0,-8 2 0,198-78 0,104-30 0,-293 104 0,-1-2 0,-1-2 0,50-37 0,-71 47 0,0-1 0,-1 0 0,0 0 0,0 0 0,-1-1 0,12-23 0,32-76 0,-43 83 0,-2-1 0,-1 0 0,-1 0 0,-1 0 0,-1 0 0,-2-1 0,-1 1 0,-7-53 0,5 70 0,0 0 0,-1 1 0,0-1 0,-1 1 0,0 0 0,-1 0 0,0 1 0,0-1 0,-1 1 0,0 1 0,-1-1 0,0 1 0,0 0 0,-1 0 0,-8-6 0,-1 0 0,0 1 0,-1 1 0,0 1 0,-1 1 0,0 0 0,-32-10 0,20 10 0,0 3 0,-1 0 0,0 2 0,-57-1 0,-130 13 0,202-5 0,1 0 0,0 0 0,0 2 0,0 0 0,0 0 0,1 2 0,0 0 0,0 0 0,0 2 0,1 0 0,0 0 0,-16 14 0,-103 66 0,26-19 0,98-61 0,0-1 0,0 2 0,0-1 0,1 1 0,0 0 0,1 1 0,0 0 0,1 0 0,0 1 0,0-1 0,1 1 0,1 1 0,0-1 0,0 1 0,1-1 0,-2 13 0,0 19 0,1 0 0,3 0 0,3 51 0,0-31 0,-2-51 0,1 0 0,0 0 0,0 1 0,1-1 0,1 0 0,0-1 0,1 1 0,9 21 0,-8-25 0,0 0 0,1-1 0,-1 1 0,1-1 0,1 0 0,-1-1 0,1 0 0,1 0 0,-1 0 0,1-1 0,0 0 0,11 5 0,1-1 10,1 0 0,1-2 0,-1 0 0,1-1 0,0-1 0,1-2 0,-1 0 0,1-1 0,-1-1 0,1-1 0,28-4 0,-6-3-307,0-1 0,-1-2 0,0-3 0,66-27 0,-71 24-6529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9:04.141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164 88 24575,'-3'7'0,"1"-1"0,-1 1 0,0-1 0,0 0 0,-1 0 0,0 0 0,0 0 0,0-1 0,-1 1 0,0-1 0,-9 7 0,5-2 0,0-2 0,0 1 0,1 0 0,0 1 0,0 0 0,1 0 0,0 0 0,1 1 0,0 0 0,1 0 0,0 1 0,1 0 0,0-1 0,1 1 0,0 1 0,1-1 0,-1 19 0,0 11 0,2 0 0,2 0 0,2 0 0,2 0 0,15 66 0,-14-88 0,1-1 0,0 0 0,1 0 0,1-1 0,1 0 0,0 0 0,1-1 0,1-1 0,1 0 0,0 0 0,1-2 0,1 1 0,27 19 0,-15-15 0,2-1 0,0-1 0,0-2 0,2 0 0,0-3 0,0 0 0,1-2 0,1-2 0,-1-1 0,48 5 0,-51-10 0,0-1 0,0-2 0,0 0 0,0-2 0,-1-2 0,1 0 0,-1-2 0,0-1 0,-1-1 0,0-1 0,0-2 0,32-19 0,-38 20 0,-2-2 0,1 0 0,-2-1 0,0-1 0,0 0 0,-2-2 0,0 0 0,0-1 0,-2 0 0,21-35 0,-25 34 0,0 0 0,-2-1 0,0-1 0,-2 0 0,0 0 0,-1 0 0,-1 0 0,-1-1 0,-1 1 0,-1-38 0,-5-11 0,-28-136 0,27 179 0,2 6 0,-2 0 0,0 0 0,-1 1 0,-18-39 0,21 52 0,-1 1 0,1 1 0,-2-1 0,1 0 0,0 1 0,-1 0 0,0 0 0,0 0 0,-1 1 0,1 0 0,-1 0 0,0 0 0,0 1 0,0 0 0,-1 0 0,1 0 0,-1 1 0,0 0 0,-7-1 0,-28-3 0,0 2 0,-1 2 0,-78 7 0,13 0 0,-15-7 0,-95 5 0,212-3-54,0 0-1,-1 1 0,1-1 1,0 1-1,0 1 1,0-1-1,0 1 0,0 0 1,0 1-1,0-1 1,1 1-1,-1 0 0,1 0 1,0 1-1,0 0 0,0 0 1,0 0-1,1 0 1,-1 1-1,1 0 0,0 0 1,1 0-1,-1 0 1,-2 7-1,-8 15-6771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9:15.205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950 36 24575,'-60'-3'0,"-74"-12"0,97 8 0,0 2 0,-1 2 0,1 1 0,0 2 0,-1 1 0,-48 9 0,61-4 0,1 2 0,-1 1 0,1 0 0,-32 19 0,-87 60 0,84-50 0,52-33 0,0-1 0,1 2 0,0-1 0,0 1 0,0 0 0,0 0 0,1 1 0,0-1 0,0 1 0,1 0 0,0 1 0,0-1 0,1 1 0,0 0 0,0-1 0,0 1 0,1 1 0,1-1 0,-1 0 0,2 0 0,-1 1 0,1 9 0,1-6 0,0 1 0,0-1 0,2 1 0,-1-1 0,2 0 0,0 0 0,0 0 0,1 0 0,0-1 0,1 0 0,1 0 0,-1 0 0,2-1 0,9 12 0,18 13 0,0-2 0,2 0 0,56 36 0,23 17 0,48 32 0,-142-105 0,0-1 0,1-1 0,1 0 0,0-2 0,45 11 0,-41-14 0,35 8 0,1-2 0,109 5 0,-158-17 0,0 0 0,0-1 0,1-1 0,-1 0 0,0-1 0,-1 0 0,26-10 0,-30 8 0,-1 0 0,0 0 0,0-1 0,0 0 0,-1-1 0,0 0 0,0 0 0,-1-1 0,0 0 0,0 0 0,11-18 0,19-39 0,30-70 0,-60 119 0,2-8 0,-2 0 0,0 0 0,-1-1 0,3-39 0,-1 13 0,15-140 120,-22 171-306,0 0 1,-2-1-1,-1 1 0,0 0 1,-2 0-1,0 0 1,-9-26-1,-5 6-6640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04T06:59:25.060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1219 269 24575,'-24'-2'0,"0"0"0,0-2 0,1-1 0,-1 0 0,-44-18 0,6 2 0,47 17 0,0 1 0,0 0 0,-1 1 0,1 1 0,0 1 0,-1 0 0,1 0 0,0 2 0,-1 0 0,1 1 0,-25 7 0,-8 7 0,1 3 0,-54 29 0,2 0 0,-7 0 0,-130 52 0,229-98 0,0-1 0,1 1 0,-1 0 0,0 1 0,1 0 0,0 0 0,0 0 0,0 1 0,0 0 0,1 0 0,0 0 0,0 1 0,0-1 0,-7 13 0,7-8 0,1-1 0,0 1 0,1-1 0,0 1 0,0 0 0,1 1 0,0-1 0,1 0 0,0 18 0,2-1 0,2 1 0,1-1 0,1 0 0,1-1 0,1 1 0,1-1 0,15 31 0,-16-44 0,1 1 0,0-1 0,1 0 0,0-1 0,21 22 0,62 49 0,-74-68 0,-1-1 0,1-1 0,1-1 0,0-1 0,0 0 0,1-1 0,1-2 0,-1 0 0,2-1 0,-1-1 0,0 0 0,26 1 0,22 0 0,1-4 0,84-7 0,-31 1 0,-86 2 0,0-1 0,-1-2 0,66-15 0,-83 14 0,-1-1 0,1-1 0,-1 0 0,0-2 0,-1 0 0,0-1 0,-1 0 0,28-24 0,-8-2 0,-1-2 0,-3-2 0,45-70 0,-17 25 0,-43 61 0,-1-1 0,-1-1 0,-1 0 0,-2-1 0,0 0 0,-2-1 0,-1-1 0,-1 1 0,-1-1 0,-2-1 0,-1 1 0,-1-1 0,-2-39 0,-3 57 0,0 0 0,-1 1 0,0-1 0,-1 1 0,0 0 0,-1 0 0,0 0 0,-1 1 0,0 0 0,-1 0 0,0 0 0,0 1 0,-1 0 0,0 0 0,-10-7 0,-18-14 0,-1 1 0,-58-34 0,82 56 0,-14-10-341,0 2 0,-2 1-1,-30-11 1,18 12-6485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8CE760-980D-4D37-AA63-4AE96A6C9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F44E2D-50EC-4C14-A723-4FB9380A8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3818E7-C3FA-4348-B7C0-3145B00A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53F301-2C58-4327-B04C-3F405942A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753D78-A16F-476A-AB06-8FC0E0E9A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17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315D09-D5D3-4520-8674-634300CCA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2BC236-FB90-45E4-BA87-485F66007F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2E31D1-7B16-4D9A-9D16-70F334C36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77DD97-96BD-4E10-968F-EE1D12A62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C0C561-9D15-4208-96D7-5FB4A325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81482F5-447F-4670-886F-FEBB346F21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B4C3C8-65F0-483E-B386-AA2091DAA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558ECD-9AA7-49BF-8571-8C54101F8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08A4CC-8D74-4AB1-AD36-E41D5D408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17398E-4552-48F4-918D-F6EFBEBF1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51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497B0-8EB5-4585-9C98-E0AE147E5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3492E1-0E54-4D3E-BB26-5C2B471DE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8A1C53-2015-486B-A396-C980EFE40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66B007-6FE6-4333-81C6-0E14742F2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EE61C1-87EC-4CCF-A742-1B9B55A78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9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EEAF5D-FE75-49B3-815E-D33468CA9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C7FA42-83A4-48EF-9763-2F025E172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F3E568-72A4-4982-BBA2-A009ED593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F42A13-1D16-4838-A1EC-596FCFEEB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FD4F04-9B88-466B-AD86-AA9A505A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01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053EA6-59B9-4966-BD7E-17D6038CF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0023F6-5B67-4E1F-B480-F9D7720D39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6FB8EC-BE39-48F3-8109-CCAE842DC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9F0C53-E9C2-4711-9B0D-A16D96E3A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1427AC-96E4-4111-AE71-6483E17FB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631480-638A-4444-BE15-311D5D131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29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559F40-BB24-426D-97EF-C1F03DA7A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1C573D-83A0-49FA-8F76-C6495B1E5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D1F6A20-4F6F-4B21-85C8-F442EA63A4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4E546E5-1EE5-45F0-8502-C210E90986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28109A4-1E12-4144-8FC2-45FCF12030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C97FB7B-54CB-4649-98E3-AA73A7AE1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1E51120-1011-4EFA-B9BA-909A916AB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7EFEA89-546A-4849-A986-A02501A3F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37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D4597-3EEC-4A73-A7C2-900871824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AEF3251-5FFB-4048-B268-F6678E6D7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DAD25D6-B3C4-41FE-8E7E-6CC411F79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1098771-FB62-41EB-8FC0-CED11AC9C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16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FEBC711-2CBE-4EEC-894F-07FB33F09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5C13C2-0C3C-48C1-BE20-12DBC9022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32A77B-B466-4EB9-BE36-876743CD4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4BEAB-709B-4FFB-9CF0-2439EA965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192A9F-4AD2-4683-B900-8DE36A427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23C904-BD31-4EC4-B30F-75CFE0EED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0DE07A-F1E8-4DEA-A11F-139573BD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C90D87-C985-4F81-8855-2C1A75585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787FFE-AC9D-40E9-9C10-96029FA53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88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1F946-6A2E-4099-8317-89AECFE20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33213B9-AFFF-491B-B785-439355F6CD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69F148-85ED-44D7-BB9E-4212CE826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E8F763-A1B5-4EA6-BE74-6A26285A0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299F3A-2209-4B45-873A-FC73E8356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B6AC7A-A1EA-4807-BB78-CF62DB8FA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01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FA8AE-8F92-445E-A5FC-FACFADCB2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D696CC-0F5A-44FA-BDBF-5815B8C51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70E02D-BC40-4BD3-8E4E-9F87FFAC0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A1D3C-E42C-46C7-92DD-E4D9FCC2926C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93DBDF-1506-47B1-81FF-6F85A70AB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F62980-88E0-48CE-B1A8-C4AFE251E2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6466F-68ED-4E0D-B795-0F69431DD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2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0%B6%D0%B4%D0%B5%D1%81%D1%82%D0%B2%D0%B5%D0%BD%D1%81%D0%BA%D0%B8%D0%B9_%D0%BC%D0%BE%D0%BD%D0%B0%D1%81%D1%82%D1%8B%D1%80%D1%8C_(%D0%9C%D0%BE%D1%81%D0%BA%D0%B2%D0%B0)" TargetMode="External"/><Relationship Id="rId2" Type="http://schemas.openxmlformats.org/officeDocument/2006/relationships/hyperlink" Target="https://ru.wikipedia.org/wiki/%D0%A2%D1%80%D1%83%D0%B1%D0%BD%D0%B0%D1%8F_%D0%BF%D0%BB%D0%BE%D1%89%D0%B0%D0%B4%D1%8C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9.xml"/><Relationship Id="rId5" Type="http://schemas.openxmlformats.org/officeDocument/2006/relationships/image" Target="../media/image15.png"/><Relationship Id="rId4" Type="http://schemas.openxmlformats.org/officeDocument/2006/relationships/customXml" Target="../ink/ink8.xml"/><Relationship Id="rId9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A12EEA-BDB9-4B7F-B7BC-C290FE5B4053}"/>
              </a:ext>
            </a:extLst>
          </p:cNvPr>
          <p:cNvSpPr txBox="1"/>
          <p:nvPr/>
        </p:nvSpPr>
        <p:spPr>
          <a:xfrm>
            <a:off x="1280159" y="654539"/>
            <a:ext cx="1014280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А.П. Чехов</a:t>
            </a:r>
            <a:br>
              <a:rPr lang="ru-RU" sz="3200" dirty="0"/>
            </a:br>
            <a:r>
              <a:rPr lang="ru-RU" sz="3200" dirty="0">
                <a:solidFill>
                  <a:srgbClr val="0070C0"/>
                </a:solidFill>
                <a:latin typeface="Open Sans" panose="020B0606030504020204" pitchFamily="34" charset="0"/>
              </a:rPr>
              <a:t>Рассказ «В Москве на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трубной площади»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A325FC-CF9C-4665-B3D8-2F2010E576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73"/>
          <a:stretch/>
        </p:blipFill>
        <p:spPr bwMode="auto">
          <a:xfrm>
            <a:off x="2150604" y="1942808"/>
            <a:ext cx="8092427" cy="476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02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CEB9CB-4C11-4CEB-A8ED-AA843B0325C3}"/>
              </a:ext>
            </a:extLst>
          </p:cNvPr>
          <p:cNvSpPr txBox="1"/>
          <p:nvPr/>
        </p:nvSpPr>
        <p:spPr>
          <a:xfrm>
            <a:off x="1237958" y="1228397"/>
            <a:ext cx="1019907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    Рассказ А. П. Чехова «В Москве на Трубной площади» </a:t>
            </a:r>
            <a:r>
              <a:rPr lang="ru-RU" sz="40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написан в 1883 году</a:t>
            </a:r>
            <a:r>
              <a:rPr lang="ru-RU" sz="4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впервые опубликован в этом же году в журнале «Будильник», 1883, № 43 в разделе «Калейдоскоп „Будильника“» (заглавие: «В Москве на Трубе») с подписью А. </a:t>
            </a:r>
            <a:r>
              <a:rPr lang="ru-RU" sz="40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Чехонте</a:t>
            </a:r>
            <a:r>
              <a:rPr lang="ru-RU" sz="4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9166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733C22-013E-464A-97C9-EA3F9DA88A20}"/>
              </a:ext>
            </a:extLst>
          </p:cNvPr>
          <p:cNvSpPr txBox="1"/>
          <p:nvPr/>
        </p:nvSpPr>
        <p:spPr>
          <a:xfrm>
            <a:off x="787791" y="674400"/>
            <a:ext cx="10410093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Жанр произведения</a:t>
            </a:r>
            <a:br>
              <a:rPr lang="ru-RU" sz="3200" dirty="0"/>
            </a:br>
            <a:endParaRPr lang="ru-RU" sz="3200" dirty="0"/>
          </a:p>
          <a:p>
            <a:pPr algn="ctr"/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Рассказ – это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небольшое по объему литературное произведение, которое рассказывает о некотором событии, произошедшем с героем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. Подавляющее большинство рассказов написано в прозе, но бывают рассказы и в стихах. Отличительным жанрообразующим признаком рассказа является то, что произведение такого рода сосредоточено, как правило,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на одном герое, на одном событии, которое описывается в деталях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3891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AA40AA-69EC-467E-85CC-897B4540C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824" y="550041"/>
            <a:ext cx="10531702" cy="57579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07916" rIns="0" bIns="107916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Почему в старину называли площадь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Трубной?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1770 году стена Белого города была разобрана, на её месте возникло Бульварное кольцо. В 1817 году Неглинка была заключена в подземный коллектор (трубу), после чего в месте, где река пересекала кольцо бульваров, образовалась обширная </a:t>
            </a: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площадь</a:t>
            </a: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получившая имя </a:t>
            </a: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Трубная</a:t>
            </a: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138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0876AA5-87D8-417C-8155-4062A4933B91}"/>
              </a:ext>
            </a:extLst>
          </p:cNvPr>
          <p:cNvSpPr txBox="1"/>
          <p:nvPr/>
        </p:nvSpPr>
        <p:spPr>
          <a:xfrm>
            <a:off x="1041009" y="1442099"/>
            <a:ext cx="1050856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    В рассказе описывается </a:t>
            </a:r>
            <a:r>
              <a:rPr lang="ru-RU" sz="3200" b="0" i="0" strike="noStrike" dirty="0">
                <a:effectLst/>
                <a:highlight>
                  <a:srgbClr val="FFFF00"/>
                </a:highlight>
                <a:latin typeface="Arial" panose="020B0604020202020204" pitchFamily="34" charset="0"/>
                <a:hlinkClick r:id="rId2" tooltip="Трубная площадь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Трубная площадь</a:t>
            </a:r>
            <a:r>
              <a:rPr lang="ru-RU" sz="3200" b="0" i="0" dirty="0"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, </a:t>
            </a:r>
            <a:r>
              <a:rPr lang="ru-RU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расположенная в Москве около </a:t>
            </a:r>
            <a:r>
              <a:rPr lang="ru-RU" sz="3200" b="0" i="0" strike="noStrike" dirty="0">
                <a:effectLst/>
                <a:latin typeface="Arial" panose="020B0604020202020204" pitchFamily="34" charset="0"/>
                <a:hlinkClick r:id="rId3" tooltip="Рождественский монастырь (Москва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Рождественского монастыря</a:t>
            </a:r>
            <a:r>
              <a:rPr lang="ru-RU" sz="3200" b="0" i="0" dirty="0">
                <a:effectLst/>
                <a:latin typeface="Arial" panose="020B0604020202020204" pitchFamily="34" charset="0"/>
              </a:rPr>
              <a:t>. </a:t>
            </a:r>
            <a:r>
              <a:rPr lang="ru-RU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На площади в воскресные дни работал рынок. На нем продавали раков, рыбу, живых птиц, одежду и др.</a:t>
            </a:r>
          </a:p>
          <a:p>
            <a:pPr algn="just"/>
            <a:r>
              <a:rPr lang="ru-RU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    А. Чехов со знанием дела описывает процесс торговли, продавцов. Некоторые продавцы не знали цену товару, они запрашивали «сколько бог на душу положит — или рубль, или три копейки, смотря по покупателю».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13D06C-38DC-40A1-BDED-C666102DCEF1}"/>
              </a:ext>
            </a:extLst>
          </p:cNvPr>
          <p:cNvSpPr txBox="1"/>
          <p:nvPr/>
        </p:nvSpPr>
        <p:spPr>
          <a:xfrm>
            <a:off x="1572065" y="821174"/>
            <a:ext cx="6098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>
                <a:solidFill>
                  <a:srgbClr val="FF0000"/>
                </a:solidFill>
                <a:effectLst/>
                <a:latin typeface="Linux Libertine"/>
              </a:rPr>
              <a:t>Сюжет</a:t>
            </a:r>
          </a:p>
        </p:txBody>
      </p:sp>
    </p:spTree>
    <p:extLst>
      <p:ext uri="{BB962C8B-B14F-4D97-AF65-F5344CB8AC3E}">
        <p14:creationId xmlns:p14="http://schemas.microsoft.com/office/powerpoint/2010/main" val="510483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52EB12-3762-48F3-9940-5A12EBBA159B}"/>
              </a:ext>
            </a:extLst>
          </p:cNvPr>
          <p:cNvSpPr txBox="1"/>
          <p:nvPr/>
        </p:nvSpPr>
        <p:spPr>
          <a:xfrm>
            <a:off x="928468" y="1659138"/>
            <a:ext cx="1056483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 Небольшая площадь близ Рождественского монастыря, которую называют Трубной, или просто Трубой; по воскресеньям на ней бывает торг. Копошатся, как раки в решете, сотни тулупов, бекеш, меховых картузов, цилиндров. Слышно разноголосое пение птиц, напоминающее весну. Если светит солнце и на небе нет облаков, то пение и запах сена чувствуются сильнее, и это воспоминание о весне возбуждает мысль и уносит ее далеко-далеко.</a:t>
            </a:r>
          </a:p>
          <a:p>
            <a:br>
              <a:rPr lang="ru-RU" sz="2800" dirty="0"/>
            </a:br>
            <a:r>
              <a:rPr lang="ru-RU" sz="2800" dirty="0"/>
              <a:t>     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Торг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– место торговли, рынок, базар; аукцион.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E14C4C-0D3A-4FEA-B47F-E30B0FF574D3}"/>
              </a:ext>
            </a:extLst>
          </p:cNvPr>
          <p:cNvSpPr txBox="1"/>
          <p:nvPr/>
        </p:nvSpPr>
        <p:spPr>
          <a:xfrm>
            <a:off x="1055077" y="797657"/>
            <a:ext cx="6404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Open Sans" panose="020B0606030504020204" pitchFamily="34" charset="0"/>
              </a:rPr>
              <a:t>Комментированное чтение рассказа.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685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DC1690C1-31BE-4663-A344-C08E5B771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301" y="0"/>
            <a:ext cx="9709397" cy="697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326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F53EA7F-09B2-47FB-8C09-297115C7FA6E}"/>
              </a:ext>
            </a:extLst>
          </p:cNvPr>
          <p:cNvSpPr txBox="1"/>
          <p:nvPr/>
        </p:nvSpPr>
        <p:spPr>
          <a:xfrm>
            <a:off x="813581" y="684968"/>
            <a:ext cx="1056483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По одному краю площадки тянется ряд возов. На возах не сено, не капуста, не бобы, а щеглы, чижи, красавки, жаворонки, черные и серые дрозды, синицы, снегири. Всё это прыгает в плохих, самоделковых клетках поглядывает с завистью на свободных воробьев и щебечет Щеглы по пятаку, чижи подороже, остальная же птица имеет самую неопределенную ценность.</a:t>
            </a:r>
            <a:br>
              <a:rPr lang="ru-RU" sz="2800" dirty="0"/>
            </a:br>
            <a:r>
              <a:rPr lang="ru-RU" sz="2800" dirty="0"/>
              <a:t>    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Почем жаворонок?</a:t>
            </a:r>
            <a:br>
              <a:rPr lang="ru-RU" sz="2800" dirty="0"/>
            </a:br>
            <a:r>
              <a:rPr lang="ru-RU" sz="2800" dirty="0"/>
              <a:t>    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Продавец и сам не знает, какая цена его жаворонку. Он чешет затылок и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запрашивает сколько бог на душу положит - или рубль, или три копейки, 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смотря по покупателю.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70279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106A45-6021-439B-AECE-9F0FAF7DC680}"/>
              </a:ext>
            </a:extLst>
          </p:cNvPr>
          <p:cNvSpPr txBox="1"/>
          <p:nvPr/>
        </p:nvSpPr>
        <p:spPr>
          <a:xfrm>
            <a:off x="754966" y="859065"/>
            <a:ext cx="10682067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 </a:t>
            </a:r>
            <a:r>
              <a:rPr lang="ru-RU" sz="20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Есть и дорогие птицы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. На запачканной жердочке сидит полинялый старик-дрозд с ощипанным хвостом. </a:t>
            </a:r>
            <a:r>
              <a:rPr lang="ru-RU" sz="20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Он солиден, важен и неподвижен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как отставной генерал. - На свою неволю он давно уже махнул лапкой и на голубое небо давно уже глядит равнодушно. Должно быть, за это свое равнодушие он и почитается рассудительной птицей. Его нельзя продать дешевле как за сорок копеек. </a:t>
            </a:r>
            <a:r>
              <a:rPr lang="ru-RU" sz="20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Около птиц толкутся, шлепая по грязи, гимназисты, мастеровые, молодые люди в модных пальто, любители в донельзя поношенных шапках, в истрепанных, точно мышами изъеденных брюках.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Юнцам и мастеровым продают самок за самцов, молодых за старых... Они мало смыслят в птицах. Зато любителя не обманешь. Любитель издали видит и понимает птицу.</a:t>
            </a:r>
          </a:p>
          <a:p>
            <a:br>
              <a:rPr lang="ru-RU" sz="2000" dirty="0"/>
            </a:br>
            <a:r>
              <a:rPr lang="ru-RU" sz="2000" dirty="0"/>
              <a:t>      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Положительности нет в этой птице, - говорит любитель, засматривая чижу в рот и считая перья в его хвосте. - Он теперь поет, это верно, но что ж из </a:t>
            </a:r>
            <a:r>
              <a:rPr lang="ru-RU" sz="2000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эстого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? И я в компании запою. Нет, ты, брат, мне без компании, брат, запой; запой в одиночку, ежели можешь... Ты подай мне того вон, что сидит и молчит! Тихоню подай! Этот молчит, стало быть, себе на уме...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6686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480C057-3234-47F6-8C7F-C5AF09DE07AB}"/>
              </a:ext>
            </a:extLst>
          </p:cNvPr>
          <p:cNvSpPr txBox="1"/>
          <p:nvPr/>
        </p:nvSpPr>
        <p:spPr>
          <a:xfrm>
            <a:off x="1123071" y="1029010"/>
            <a:ext cx="994585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Open Sans" panose="020B0606030504020204" pitchFamily="34" charset="0"/>
              </a:rPr>
              <a:t>Д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о-</a:t>
            </a:r>
            <a:r>
              <a:rPr lang="ru-RU" sz="3200" b="0" i="0" dirty="0" err="1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нель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-</a:t>
            </a:r>
            <a:r>
              <a:rPr lang="ru-RU" sz="3200" b="0" i="0" dirty="0" err="1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зя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.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1. разг. до предела возможного, в крайней степени, очень</a:t>
            </a:r>
          </a:p>
          <a:p>
            <a:br>
              <a:rPr lang="ru-RU" sz="3200" dirty="0"/>
            </a:b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ГИМНАЗИСТ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-а, м. Ученик гимназии.</a:t>
            </a:r>
          </a:p>
          <a:p>
            <a:br>
              <a:rPr lang="ru-RU" sz="3200" dirty="0"/>
            </a:b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МАСТЕРОВОЙ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ru-RU" sz="3200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ая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ru-RU" sz="3200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ое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(устар.). 1. Относящийся к ремесленникам, мастерам, к рабочим людям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09800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E733B3C-121A-4178-AC66-D452C6B33F15}"/>
              </a:ext>
            </a:extLst>
          </p:cNvPr>
          <p:cNvSpPr txBox="1"/>
          <p:nvPr/>
        </p:nvSpPr>
        <p:spPr>
          <a:xfrm>
            <a:off x="928467" y="1024826"/>
            <a:ext cx="10002129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  Между возами с птицей попадаются возы и с другого рода живностью. Тут вы видите зайцев, кроликов, ежей, морских свинок, хорьков. Сидит заяц и с горя солому жует. Морские свинки дрожат от холода, а ежи с любопытством посматривают из-под своих колючек на публику.</a:t>
            </a:r>
            <a:br>
              <a:rPr lang="ru-RU" sz="2400" dirty="0"/>
            </a:br>
            <a:r>
              <a:rPr lang="ru-RU" sz="2400" dirty="0"/>
              <a:t>    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Я где-то читал, - говорил чиновник почтового ведомства, в полинялом пальто, ни к кому не обращаясь и любовно поглядывая на зайца, - я читал, что у какого-то ученого кошка, мышь, кобчик и воробей из одной чашки ели.</a:t>
            </a:r>
            <a:br>
              <a:rPr lang="ru-RU" sz="2400" dirty="0"/>
            </a:br>
            <a:r>
              <a:rPr lang="ru-RU" sz="2400" dirty="0"/>
              <a:t>      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Очень это возможно, господин. Потом кошка битая, и у кобчика, небось, весь хвост повыдерган. Никакой учености тут нет, сударь. &lt;&gt;</a:t>
            </a:r>
          </a:p>
          <a:p>
            <a:endParaRPr lang="ru-RU" sz="2400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br>
              <a:rPr lang="ru-RU" dirty="0"/>
            </a:b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Кобчик (лат. </a:t>
            </a:r>
            <a:r>
              <a:rPr lang="ru-RU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Falco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ru-RU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vespertinus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) — вид хищных птиц рода соколов.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991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15C90670-2CEC-4074-9B6E-B0E48AAEA0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1" t="17077" r="20526" b="21138"/>
          <a:stretch/>
        </p:blipFill>
        <p:spPr bwMode="auto">
          <a:xfrm>
            <a:off x="1969478" y="-11803"/>
            <a:ext cx="8511990" cy="686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9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2839E7-35F3-45C4-AA4E-E84445AD4264}"/>
              </a:ext>
            </a:extLst>
          </p:cNvPr>
          <p:cNvSpPr txBox="1"/>
          <p:nvPr/>
        </p:nvSpPr>
        <p:spPr>
          <a:xfrm>
            <a:off x="897988" y="889843"/>
            <a:ext cx="10396023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  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 толпе снуют чуйки с петухами и утками под мышкой. Птица всё тощая, голодная. Из клеток высовывают свои некрасивые, облезлые головы цыплята и клюют что-то в грязи. Мальчишки с голубями засматривают вам в лицо и тщатся узнать в вас голубиного любителя.</a:t>
            </a:r>
            <a:br>
              <a:rPr lang="ru-RU" sz="2000" dirty="0"/>
            </a:br>
            <a:r>
              <a:rPr lang="ru-RU" sz="2000" dirty="0"/>
              <a:t>     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Да-с! Говорить вам нечего! - кричит кто-то сердито. - Вы посмотрите, а потом и говорите! Нешто это голубь? Это орел, а не голубь!</a:t>
            </a:r>
          </a:p>
          <a:p>
            <a:br>
              <a:rPr lang="ru-RU" sz="2000" dirty="0"/>
            </a:br>
            <a:r>
              <a:rPr lang="ru-RU" sz="2000" dirty="0"/>
              <a:t>     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&lt;&gt;Около возов с птицей и около ведер с рыбой ходит старец-любитель в меховом картузе, железных очках и калошах, похожих на два броненосца. Это, как его называют здесь, "тип". За душой у него ни копейки, но, несмотря на это, он торгуется, волнуется, пристает к покупателям с советами. За какой-нибудь час он успевает осмотреть всех зайцев, голубей и рыб, осмотреть до тонкостей, определить всем, каждой из этих тварей породу, возраст и цену. Его, как ребенка, интересуют щеглята, карасики и малявки. Заговорите с ним, например, о дроздах, и чудак расскажет вам такое, чего вы не найдете ни в одной книге. Расскажет вам с восхищением, страстно и вдобавок еще и в невежестве упрекнет.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40815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95E4905-7AB7-4FCA-89EF-6C30A6545C72}"/>
              </a:ext>
            </a:extLst>
          </p:cNvPr>
          <p:cNvSpPr txBox="1"/>
          <p:nvPr/>
        </p:nvSpPr>
        <p:spPr>
          <a:xfrm>
            <a:off x="731520" y="1019296"/>
            <a:ext cx="1026941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0" i="0" dirty="0" err="1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Чу́йка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— верхняя мужская одежда в России из тёмного сукна, прямого кроя, иногда воротник разукрашивался бархатом или мехом</a:t>
            </a:r>
            <a:br>
              <a:rPr lang="ru-RU" sz="3200" dirty="0"/>
            </a:b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Про щеглят и снегирей он готов говорить без конца, выпучив глаза и сильно размахивая руками. Здесь на Трубе его можно встретить только в холодное время, летом же он где-то за Москвой перепелов на дудочку ловит и рыбку удит.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481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DFF850-6B75-41F9-8EE1-45FABB6471AA}"/>
              </a:ext>
            </a:extLst>
          </p:cNvPr>
          <p:cNvSpPr txBox="1"/>
          <p:nvPr/>
        </p:nvSpPr>
        <p:spPr>
          <a:xfrm>
            <a:off x="450166" y="302359"/>
            <a:ext cx="1131042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  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 вот и другой "тип", -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очень высокий, очень худой господин в темных очках, бритый, в фуражке с кокардой, похожий на подьячего старого времени.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Это любитель; он имеет немалый чин, служит учителем в гимназии, и это известно завсегдатаям Трубы, и они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относятся к нему с уважением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встречают его поклонами и даже придумали для него особенный титул: "ваше местоимение". Под Сухаревой он роется в книгах, а на Трубе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ищет хороших голубей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.</a:t>
            </a:r>
            <a:br>
              <a:rPr lang="ru-RU" sz="2400" dirty="0"/>
            </a:br>
            <a:r>
              <a:rPr lang="ru-RU" sz="2400" dirty="0"/>
              <a:t>    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Пожалуйте! - кричат его голубятники. - Господин учитель, ваше местоимение, обратите ваше внимание на турманов! Ваше местоимение!</a:t>
            </a:r>
            <a:br>
              <a:rPr lang="ru-RU" sz="2400" dirty="0"/>
            </a:br>
            <a:r>
              <a:rPr lang="ru-RU" sz="2400" dirty="0"/>
              <a:t>    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Ваше местоимение! - кричат ему с разных сторон.</a:t>
            </a:r>
            <a:br>
              <a:rPr lang="ru-RU" sz="2400" dirty="0"/>
            </a:br>
            <a:r>
              <a:rPr lang="ru-RU" sz="2400" dirty="0"/>
              <a:t>     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 Ваше местоимение! - повторяет где-то на бульваре мальчишка.</a:t>
            </a:r>
            <a:br>
              <a:rPr lang="ru-RU" sz="2000" dirty="0"/>
            </a:br>
            <a:endParaRPr lang="ru-RU" sz="2000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r>
              <a:rPr lang="ru-RU" sz="1600" dirty="0">
                <a:solidFill>
                  <a:srgbClr val="0070C0"/>
                </a:solidFill>
                <a:latin typeface="Open Sans" panose="020B0606030504020204" pitchFamily="34" charset="0"/>
              </a:rPr>
              <a:t>Т</a:t>
            </a:r>
            <a:r>
              <a:rPr lang="ru-RU" sz="16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урман </a:t>
            </a:r>
            <a:r>
              <a:rPr lang="ru-RU" sz="16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— порода голубей</a:t>
            </a:r>
            <a:br>
              <a:rPr lang="ru-RU" sz="1600" dirty="0"/>
            </a:br>
            <a:endParaRPr lang="ru-RU" sz="1600" dirty="0"/>
          </a:p>
          <a:p>
            <a:r>
              <a:rPr lang="ru-RU" sz="16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ЗАВСЕГДАТАЙ, </a:t>
            </a:r>
            <a:r>
              <a:rPr lang="ru-RU" sz="16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-я, м. Обычный, постоянный посетитель чего-л.</a:t>
            </a:r>
            <a:br>
              <a:rPr lang="ru-RU" sz="1600" dirty="0"/>
            </a:br>
            <a:endParaRPr lang="ru-RU" sz="1600" dirty="0"/>
          </a:p>
          <a:p>
            <a:r>
              <a:rPr lang="ru-RU" sz="16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ПОДЬЯЧИЙ,</a:t>
            </a:r>
            <a:r>
              <a:rPr lang="ru-RU" sz="16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-его, м. 1. Писец и делопроизводитель приказной канцелярии в Русском государстве 16 — начала 18 в.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24067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95FC80-B05E-4515-9B0A-BD3B214C0E25}"/>
              </a:ext>
            </a:extLst>
          </p:cNvPr>
          <p:cNvSpPr txBox="1"/>
          <p:nvPr/>
        </p:nvSpPr>
        <p:spPr>
          <a:xfrm>
            <a:off x="792480" y="1004226"/>
            <a:ext cx="1060704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 А "его местоимение", очевидно, давно уже привыкший к этому своему титулу, серьезный, строгий, берет в обе руки голубя и, подняв его выше головы, начинает рассматривать и при этом хмурится и становится еще более серьезным, как заговорщик.</a:t>
            </a:r>
            <a:br>
              <a:rPr lang="ru-RU" sz="2800" dirty="0"/>
            </a:br>
            <a:r>
              <a:rPr lang="ru-RU" sz="2800" dirty="0"/>
              <a:t>    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И Труба, этот небольшой кусочек Москвы, где животных любят так нежно и где их так мучают, живет своей маленькой жизнью, шумит и волнуется, </a:t>
            </a:r>
            <a:r>
              <a:rPr lang="ru-RU" sz="2800" b="0" i="0" dirty="0">
                <a:effectLst/>
                <a:latin typeface="Open Sans" panose="020B0606030504020204" pitchFamily="34" charset="0"/>
              </a:rPr>
              <a:t>и тем деловым и богомольным людям, которые проходят мимо по бульвару, непонятно,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зачем</a:t>
            </a:r>
            <a:r>
              <a:rPr lang="ru-RU" sz="2800" b="0" i="0" dirty="0">
                <a:effectLst/>
                <a:latin typeface="Open Sans" panose="020B0606030504020204" pitchFamily="34" charset="0"/>
              </a:rPr>
              <a:t>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собралась эта толпа людей, эта пестрая смесь шапок, картузов и цилиндров, о чем тут говорят, чем торгуют.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846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Иллюстрация А. П. Могилевского к рассказу Чехова «В Москве на Трубной площади»">
            <a:extLst>
              <a:ext uri="{FF2B5EF4-FFF2-40B4-BE49-F238E27FC236}">
                <a16:creationId xmlns:a16="http://schemas.microsoft.com/office/drawing/2014/main" id="{7AEE8117-0E6D-4F7A-9747-BD728D5F3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105" y="0"/>
            <a:ext cx="5264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F7FF86-E729-433E-AA82-15EC270DCC68}"/>
              </a:ext>
            </a:extLst>
          </p:cNvPr>
          <p:cNvSpPr txBox="1"/>
          <p:nvPr/>
        </p:nvSpPr>
        <p:spPr>
          <a:xfrm>
            <a:off x="8792308" y="1146908"/>
            <a:ext cx="263065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Иллюстрация Могилевского к рассказу Чехова </a:t>
            </a:r>
          </a:p>
          <a:p>
            <a:pPr algn="ctr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«В Москве на Трубной площади»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30024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ECA629-5334-4CEE-8BFC-DECE78252A49}"/>
              </a:ext>
            </a:extLst>
          </p:cNvPr>
          <p:cNvSpPr txBox="1"/>
          <p:nvPr/>
        </p:nvSpPr>
        <p:spPr>
          <a:xfrm>
            <a:off x="1227406" y="1683281"/>
            <a:ext cx="717100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1. Трубная площадь-это:</a:t>
            </a:r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а) место, где скопилось много народу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б) площадь, где ходят только чиновники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в) небольшая площадь у Рождественского монастыря</a:t>
            </a:r>
          </a:p>
          <a:p>
            <a:pPr algn="l"/>
            <a:endParaRPr lang="ru-RU" sz="2000" b="1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2. На возах продают:</a:t>
            </a:r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а) птиц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б) капусту и бобы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в) плюшки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BA5F55-B364-4BF1-A53C-1F0B786928AC}"/>
              </a:ext>
            </a:extLst>
          </p:cNvPr>
          <p:cNvSpPr txBox="1"/>
          <p:nvPr/>
        </p:nvSpPr>
        <p:spPr>
          <a:xfrm>
            <a:off x="1389185" y="571761"/>
            <a:ext cx="99775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Open Sans" panose="020B0606030504020204" pitchFamily="34" charset="0"/>
              </a:rPr>
              <a:t>Самостоятельная работа.</a:t>
            </a:r>
            <a:endParaRPr lang="ru-RU" sz="1000" b="1" i="0" dirty="0">
              <a:solidFill>
                <a:srgbClr val="FF0000"/>
              </a:solidFill>
              <a:effectLst/>
              <a:latin typeface="Open Sans" panose="020B0606030504020204" pitchFamily="34" charset="0"/>
            </a:endParaRPr>
          </a:p>
          <a:p>
            <a:pPr algn="ctr"/>
            <a:r>
              <a:rPr lang="ru-RU" sz="24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Тест.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7E8F2C-4FFB-4F9A-A8B6-6894D93AEC11}"/>
              </a:ext>
            </a:extLst>
          </p:cNvPr>
          <p:cNvSpPr txBox="1"/>
          <p:nvPr/>
        </p:nvSpPr>
        <p:spPr>
          <a:xfrm>
            <a:off x="1227406" y="4655023"/>
            <a:ext cx="609834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3. Кому из покупателей продают самок за самцов, молодых за старых?</a:t>
            </a:r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а) всем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б) юнцам и мастеровым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в) любителям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C205293D-8CDF-41F2-819A-73FD461F0B9D}"/>
                  </a:ext>
                </a:extLst>
              </p14:cNvPr>
              <p14:cNvContentPartPr/>
              <p14:nvPr/>
            </p14:nvContentPartPr>
            <p14:xfrm>
              <a:off x="9200105" y="2114308"/>
              <a:ext cx="212400" cy="646560"/>
            </p14:xfrm>
          </p:contentPart>
        </mc:Choice>
        <mc:Fallback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C205293D-8CDF-41F2-819A-73FD461F0B9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91105" y="2105668"/>
                <a:ext cx="230040" cy="66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5D89D268-1C14-408E-9A05-9EADB726C45A}"/>
                  </a:ext>
                </a:extLst>
              </p14:cNvPr>
              <p14:cNvContentPartPr/>
              <p14:nvPr/>
            </p14:nvContentPartPr>
            <p14:xfrm>
              <a:off x="9690785" y="2085868"/>
              <a:ext cx="340200" cy="646200"/>
            </p14:xfrm>
          </p:contentPart>
        </mc:Choice>
        <mc:Fallback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5D89D268-1C14-408E-9A05-9EADB726C45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82145" y="2077228"/>
                <a:ext cx="357840" cy="66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9E2D76BC-C996-403B-932A-D94668172BC1}"/>
                  </a:ext>
                </a:extLst>
              </p14:cNvPr>
              <p14:cNvContentPartPr/>
              <p14:nvPr/>
            </p14:nvContentPartPr>
            <p14:xfrm>
              <a:off x="6752105" y="3610468"/>
              <a:ext cx="407880" cy="602640"/>
            </p14:xfrm>
          </p:contentPart>
        </mc:Choice>
        <mc:Fallback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9E2D76BC-C996-403B-932A-D94668172BC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43465" y="3601468"/>
                <a:ext cx="425520" cy="62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9B2B6381-D877-40FD-9BC0-1AF3BC34E04E}"/>
                  </a:ext>
                </a:extLst>
              </p14:cNvPr>
              <p14:cNvContentPartPr/>
              <p14:nvPr/>
            </p14:nvContentPartPr>
            <p14:xfrm>
              <a:off x="7552745" y="3809188"/>
              <a:ext cx="367920" cy="399960"/>
            </p14:xfrm>
          </p:contentPart>
        </mc:Choice>
        <mc:Fallback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9B2B6381-D877-40FD-9BC0-1AF3BC34E04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543745" y="3800188"/>
                <a:ext cx="385560" cy="41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38B93055-FF67-4F4D-A09A-4C12D3F21600}"/>
                  </a:ext>
                </a:extLst>
              </p14:cNvPr>
              <p14:cNvContentPartPr/>
              <p14:nvPr/>
            </p14:nvContentPartPr>
            <p14:xfrm>
              <a:off x="1969145" y="3571948"/>
              <a:ext cx="789480" cy="124920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38B93055-FF67-4F4D-A09A-4C12D3F2160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60145" y="3562948"/>
                <a:ext cx="807120" cy="1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896FB538-3639-4399-921C-7A54FF68F9C0}"/>
                  </a:ext>
                </a:extLst>
              </p14:cNvPr>
              <p14:cNvContentPartPr/>
              <p14:nvPr/>
            </p14:nvContentPartPr>
            <p14:xfrm>
              <a:off x="1136825" y="5553388"/>
              <a:ext cx="455400" cy="425520"/>
            </p14:xfrm>
          </p:contentPart>
        </mc:Choice>
        <mc:Fallback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896FB538-3639-4399-921C-7A54FF68F9C0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128185" y="5544748"/>
                <a:ext cx="473040" cy="44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92253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CF9450-C1A5-4986-8A37-320C3762B077}"/>
              </a:ext>
            </a:extLst>
          </p:cNvPr>
          <p:cNvSpPr txBox="1"/>
          <p:nvPr/>
        </p:nvSpPr>
        <p:spPr>
          <a:xfrm>
            <a:off x="604911" y="1301825"/>
            <a:ext cx="1035382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4. Укажите название птицы, важной, как отставной генерал:</a:t>
            </a:r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а) дрозд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б) щегол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в) чиж</a:t>
            </a:r>
          </a:p>
          <a:p>
            <a:pPr algn="l"/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5. Кого голубятники называли «Ваше местоимение»?</a:t>
            </a:r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а) чиновника почтового ведомства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б) богомольного человека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в) учителя из гимназии</a:t>
            </a:r>
          </a:p>
          <a:p>
            <a:pPr algn="l"/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6. По какой цене можно купить на Трубной щегла?</a:t>
            </a:r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а) по пятаку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б) сорок копеек</a:t>
            </a: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в) неопределенная цена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FB6CB855-5243-481C-8EFA-53DD1C5A7F0D}"/>
                  </a:ext>
                </a:extLst>
              </p14:cNvPr>
              <p14:cNvContentPartPr/>
              <p14:nvPr/>
            </p14:nvContentPartPr>
            <p14:xfrm>
              <a:off x="644345" y="1712548"/>
              <a:ext cx="454680" cy="397080"/>
            </p14:xfrm>
          </p:contentPart>
        </mc:Choice>
        <mc:Fallback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FB6CB855-5243-481C-8EFA-53DD1C5A7F0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5345" y="1703548"/>
                <a:ext cx="472320" cy="41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D47714A5-8622-4032-8A45-97F10B4C0FE5}"/>
                  </a:ext>
                </a:extLst>
              </p14:cNvPr>
              <p14:cNvContentPartPr/>
              <p14:nvPr/>
            </p14:nvContentPartPr>
            <p14:xfrm>
              <a:off x="557945" y="3799108"/>
              <a:ext cx="541080" cy="379440"/>
            </p14:xfrm>
          </p:contentPart>
        </mc:Choice>
        <mc:Fallback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D47714A5-8622-4032-8A45-97F10B4C0FE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9305" y="3790468"/>
                <a:ext cx="558720" cy="39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901BCBD5-3ACE-4EDA-A8FE-829BFDBDF204}"/>
                  </a:ext>
                </a:extLst>
              </p14:cNvPr>
              <p14:cNvContentPartPr/>
              <p14:nvPr/>
            </p14:nvContentPartPr>
            <p14:xfrm>
              <a:off x="475505" y="4601548"/>
              <a:ext cx="608400" cy="451440"/>
            </p14:xfrm>
          </p:contentPart>
        </mc:Choice>
        <mc:Fallback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901BCBD5-3ACE-4EDA-A8FE-829BFDBDF20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6865" y="4592908"/>
                <a:ext cx="626040" cy="46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4AC80DA6-C7B7-4506-B964-8AEBB9AFE7D2}"/>
                  </a:ext>
                </a:extLst>
              </p14:cNvPr>
              <p14:cNvContentPartPr/>
              <p14:nvPr/>
            </p14:nvContentPartPr>
            <p14:xfrm>
              <a:off x="576665" y="5150908"/>
              <a:ext cx="2122560" cy="124560"/>
            </p14:xfrm>
          </p:contentPart>
        </mc:Choice>
        <mc:Fallback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4AC80DA6-C7B7-4506-B964-8AEBB9AFE7D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7665" y="5141908"/>
                <a:ext cx="2140200" cy="14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0574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F11AD9-0D2F-4EE3-A8CC-429328A86C01}"/>
              </a:ext>
            </a:extLst>
          </p:cNvPr>
          <p:cNvSpPr txBox="1"/>
          <p:nvPr/>
        </p:nvSpPr>
        <p:spPr>
          <a:xfrm>
            <a:off x="1659989" y="1997612"/>
            <a:ext cx="74875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2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Проверьте свои ответы.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4F0E98-E35F-4A83-AE63-673EDA848B2A}"/>
              </a:ext>
            </a:extLst>
          </p:cNvPr>
          <p:cNvSpPr txBox="1"/>
          <p:nvPr/>
        </p:nvSpPr>
        <p:spPr>
          <a:xfrm>
            <a:off x="1659988" y="3102318"/>
            <a:ext cx="950976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44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Ключ:</a:t>
            </a:r>
            <a:endParaRPr lang="ru-RU" sz="4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4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1-в,    2-а,    3-б,    4-а,    5-в,   6-а</a:t>
            </a:r>
          </a:p>
        </p:txBody>
      </p:sp>
    </p:spTree>
    <p:extLst>
      <p:ext uri="{BB962C8B-B14F-4D97-AF65-F5344CB8AC3E}">
        <p14:creationId xmlns:p14="http://schemas.microsoft.com/office/powerpoint/2010/main" val="10827855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835CDB-79D5-4A86-8044-7489CC4483D0}"/>
              </a:ext>
            </a:extLst>
          </p:cNvPr>
          <p:cNvSpPr txBox="1"/>
          <p:nvPr/>
        </p:nvSpPr>
        <p:spPr>
          <a:xfrm>
            <a:off x="984738" y="675250"/>
            <a:ext cx="1042416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Что описывает Чехов в рассказе в Москве на Трубной площади?</a:t>
            </a:r>
          </a:p>
          <a:p>
            <a:pPr algn="ctr"/>
            <a:endParaRPr lang="ru-RU" sz="3600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В </a:t>
            </a:r>
            <a:r>
              <a:rPr lang="ru-RU" sz="36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рассказе описывается Трубная площадь</a:t>
            </a:r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, расположенная в </a:t>
            </a:r>
            <a:r>
              <a:rPr lang="ru-RU" sz="36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Москве</a:t>
            </a:r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около Рождественского монастыря. На </a:t>
            </a:r>
            <a:r>
              <a:rPr lang="ru-RU" sz="36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площади</a:t>
            </a:r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в воскресные дни работал 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рынок</a:t>
            </a:r>
            <a:r>
              <a:rPr lang="ru-RU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 На нем продавали раков, рыбу, живых птиц, одежду и др. </a:t>
            </a:r>
          </a:p>
        </p:txBody>
      </p:sp>
    </p:spTree>
    <p:extLst>
      <p:ext uri="{BB962C8B-B14F-4D97-AF65-F5344CB8AC3E}">
        <p14:creationId xmlns:p14="http://schemas.microsoft.com/office/powerpoint/2010/main" val="17704163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087854-2CD6-439D-8990-AC13AD6AF4E2}"/>
              </a:ext>
            </a:extLst>
          </p:cNvPr>
          <p:cNvSpPr txBox="1"/>
          <p:nvPr/>
        </p:nvSpPr>
        <p:spPr>
          <a:xfrm>
            <a:off x="1266094" y="1243206"/>
            <a:ext cx="9284676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задание по родной русской литературе </a:t>
            </a:r>
          </a:p>
          <a:p>
            <a:pPr algn="ctr"/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11.02.2022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algn="ctr"/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прочитать и пересказать рассказ </a:t>
            </a: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И.С. Соколова-Микитова «Русский лес».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81671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726F2D-B157-4A82-8129-099584CBDE5C}"/>
              </a:ext>
            </a:extLst>
          </p:cNvPr>
          <p:cNvSpPr txBox="1"/>
          <p:nvPr/>
        </p:nvSpPr>
        <p:spPr>
          <a:xfrm>
            <a:off x="1139482" y="417566"/>
            <a:ext cx="98473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effectLst/>
                <a:latin typeface="Oxygen" panose="02000503000000000000" pitchFamily="2" charset="0"/>
              </a:rPr>
              <a:t>Любопытный рассказ-описание одного из беспокойных шумных мест Москвы конца XIX века, птичьего рынка на Трубной площади.</a:t>
            </a:r>
            <a:endParaRPr lang="ru-RU" sz="24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D433C06-1E1E-46E5-8929-D5F44808D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169" y="1385209"/>
            <a:ext cx="8031723" cy="526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494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9B7126-0DDC-42A5-B898-868B463454ED}"/>
              </a:ext>
            </a:extLst>
          </p:cNvPr>
          <p:cNvSpPr txBox="1"/>
          <p:nvPr/>
        </p:nvSpPr>
        <p:spPr>
          <a:xfrm>
            <a:off x="914401" y="460944"/>
            <a:ext cx="10353822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    </a:t>
            </a:r>
            <a:r>
              <a:rPr lang="ru-RU" sz="36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Чехов «любил её </a:t>
            </a:r>
            <a:r>
              <a:rPr lang="ru-RU" sz="36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[Москву] как настоящий москвич», - говорил брат и биограф писателя Михаил Павлович. Чехову были милы по-особому уютные московские улицы, московские люди и даже московский климат. И, что особенно важно, Москва дала писателю глубокое и непосредственное ощущение родины. 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«Без Москвы не могу себя представить», - </a:t>
            </a:r>
            <a:r>
              <a:rPr lang="ru-RU" sz="3600" b="0" i="0" dirty="0">
                <a:effectLst/>
                <a:latin typeface="Open Sans" panose="020B0606030504020204" pitchFamily="34" charset="0"/>
              </a:rPr>
              <a:t>в этих словах со всей непосредственностью выражено отношение Чехова к любимому городу.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19964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D4C1E5-1663-499D-BEDF-70FC9F274CD5}"/>
              </a:ext>
            </a:extLst>
          </p:cNvPr>
          <p:cNvSpPr txBox="1"/>
          <p:nvPr/>
        </p:nvSpPr>
        <p:spPr>
          <a:xfrm>
            <a:off x="1256713" y="1786597"/>
            <a:ext cx="967857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В рассказе отражены московские впечатления Чехова</a:t>
            </a:r>
            <a:r>
              <a:rPr lang="ru-RU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который жил в городе на Трубной ул</a:t>
            </a:r>
            <a:r>
              <a:rPr lang="ru-RU" sz="3600" dirty="0">
                <a:solidFill>
                  <a:srgbClr val="202122"/>
                </a:solidFill>
                <a:latin typeface="Arial" panose="020B0604020202020204" pitchFamily="34" charset="0"/>
              </a:rPr>
              <a:t>ице</a:t>
            </a:r>
            <a:r>
              <a:rPr lang="ru-RU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недалеко от описанного им рынка. Чехов писал: «Рассказ имеет чисто московский интерес. Написал его, потому что давным-давно не писал того, что называется </a:t>
            </a:r>
            <a:r>
              <a:rPr lang="ru-RU" sz="3600" b="0" i="0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лёгенькой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сценкой</a:t>
            </a:r>
            <a:r>
              <a:rPr lang="ru-RU" sz="36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».</a:t>
            </a:r>
            <a:endParaRPr lang="ru-RU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9D0D64-7ABE-4558-B29E-2C4CEB64655B}"/>
              </a:ext>
            </a:extLst>
          </p:cNvPr>
          <p:cNvSpPr txBox="1"/>
          <p:nvPr/>
        </p:nvSpPr>
        <p:spPr>
          <a:xfrm>
            <a:off x="1515793" y="1101085"/>
            <a:ext cx="6098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</a:rPr>
              <a:t>История создания</a:t>
            </a:r>
            <a:r>
              <a:rPr lang="ru-RU" sz="28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53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453A5A-712A-49CD-BF0F-5197B4DA2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384" y="1012954"/>
            <a:ext cx="1104313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PT Sans Caption" panose="020B0604020202020204" pitchFamily="34" charset="-52"/>
              </a:rPr>
              <a:t>     Впервые в столицу А. П. Чехов приехал на пасхальные каникулы 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PT Sans Caption" panose="020B0604020202020204" pitchFamily="34" charset="-52"/>
              </a:rPr>
              <a:t>1877 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PT Sans Caption" panose="020B0604020202020204" pitchFamily="34" charset="-52"/>
              </a:rPr>
              <a:t>года, чтобы наконец увидеться с семьей, бежавшей от долговой ямы из Таганрога.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PT Sans Caption" panose="020B0604020202020204" pitchFamily="34" charset="-52"/>
              </a:rPr>
              <a:t>      Москва, по воспоминаниям младшего брата Михаила, произвела на Антона 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PT Sans Caption" panose="020B0604020202020204" pitchFamily="34" charset="-52"/>
              </a:rPr>
              <a:t>«ошеломляющее впечатление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PT Sans Caption" panose="020B0604020202020204" pitchFamily="34" charset="-52"/>
              </a:rPr>
              <a:t>». Будущий писатель делился впечатлениями в одном из писем: 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PT Sans Caption" panose="020B0604020202020204" pitchFamily="34" charset="-52"/>
              </a:rPr>
              <a:t>«После Москвы у меня в голове крутится». 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PT Sans Caption" panose="020B0604020202020204" pitchFamily="34" charset="-52"/>
              </a:rPr>
              <a:t>И уже студентом медицинского факультета Московского университета он признается: 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PT Sans Caption" panose="020B0604020202020204" pitchFamily="34" charset="-52"/>
              </a:rPr>
              <a:t>«Я ужасно полюбил Москву. Кто привыкнет к ней, тот не уедет из нее. Я навсегда москвич».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88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53240A6F-5D0C-4845-8877-5D883B80E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440" y="-1"/>
            <a:ext cx="8991600" cy="688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273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 конце 1870-х годов в Пыжевском переулке, в доме 6 находилось владение купца...">
            <a:extLst>
              <a:ext uri="{FF2B5EF4-FFF2-40B4-BE49-F238E27FC236}">
                <a16:creationId xmlns:a16="http://schemas.microsoft.com/office/drawing/2014/main" id="{17F899AF-A8DE-42F7-AEA8-C351FFDCA1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" t="4457" r="3959" b="47719"/>
          <a:stretch/>
        </p:blipFill>
        <p:spPr bwMode="auto">
          <a:xfrm>
            <a:off x="498631" y="970670"/>
            <a:ext cx="11194738" cy="431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223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4F057A-CF0D-47B8-83B8-BB9F8FBDF36A}"/>
              </a:ext>
            </a:extLst>
          </p:cNvPr>
          <p:cNvSpPr txBox="1"/>
          <p:nvPr/>
        </p:nvSpPr>
        <p:spPr>
          <a:xfrm>
            <a:off x="1505241" y="1003052"/>
            <a:ext cx="9734843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До 1885 г.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Чехов и его семья жили в районе Трубной улицы - Сретенки. 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Совсем недалеко был Соболев переулок - место не самое красивое и чистое.</a:t>
            </a:r>
            <a:br>
              <a:rPr lang="ru-RU" sz="3200" dirty="0"/>
            </a:br>
            <a:endParaRPr lang="ru-RU" sz="3200" dirty="0"/>
          </a:p>
          <a:p>
            <a:pPr algn="ctr"/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Рядом находилась </a:t>
            </a:r>
            <a:r>
              <a:rPr lang="ru-RU" sz="3200" b="0" i="0" dirty="0" err="1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Сухаревка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- крупнейший московский рынок. На Трубной площади был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большой торг птицами и всяческой живностью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так поэтически описанный Чеховым в рассказе.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695463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1993</Words>
  <Application>Microsoft Office PowerPoint</Application>
  <PresentationFormat>Широкоэкранный</PresentationFormat>
  <Paragraphs>81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9" baseType="lpstr">
      <vt:lpstr>arial</vt:lpstr>
      <vt:lpstr>arial</vt:lpstr>
      <vt:lpstr>Calibri</vt:lpstr>
      <vt:lpstr>Calibri Light</vt:lpstr>
      <vt:lpstr>Linux Libertine</vt:lpstr>
      <vt:lpstr>Open Sans</vt:lpstr>
      <vt:lpstr>Oxygen</vt:lpstr>
      <vt:lpstr>PT Sans Caption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tomilen.553@yandex.ru</dc:creator>
  <cp:lastModifiedBy>tomilen.553@yandex.ru</cp:lastModifiedBy>
  <cp:revision>3</cp:revision>
  <dcterms:created xsi:type="dcterms:W3CDTF">2022-02-03T22:08:42Z</dcterms:created>
  <dcterms:modified xsi:type="dcterms:W3CDTF">2022-02-04T07:00:51Z</dcterms:modified>
</cp:coreProperties>
</file>