
<file path=[Content_Types].xml><?xml version="1.0" encoding="utf-8"?>
<Types xmlns="http://schemas.openxmlformats.org/package/2006/content-types">
  <Default Extension="jfif" ContentType="image/jpe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2758D8-5CBE-479B-9362-BA7D68F23753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0D3146-FFC7-48D0-82EB-A5DCBA1FE7BB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02D050-A671-49BD-90D5-E8833BEF3A4C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32D744-C07E-4299-80D3-C21DC9FC7B7D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8E84B2-F99B-4FBC-8762-99603AC26694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B148AF-4C39-4236-A00E-93BF2C685554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B413F7-63FA-42B2-8A91-23A37ED921C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97E158-B6EF-47CA-8B1D-5DC04D91486F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ACFEC0-A9D0-430D-AA51-258BF90ECDE3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A9A3E2-98C2-4EF7-8472-417C70FB0C8C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52A048-C7A1-44CD-8FB8-C8DC858BDB85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EB62738-CA14-4F0A-8150-F7B3D0406CB3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g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fi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1"/>
            <a:ext cx="7772400" cy="2664296"/>
          </a:xfrm>
        </p:spPr>
        <p:txBody>
          <a:bodyPr/>
          <a:lstStyle/>
          <a:p>
            <a:r>
              <a:rPr lang="ru-RU" sz="5400" dirty="0" smtClean="0">
                <a:latin typeface="Bahnschrift" pitchFamily="34" charset="0"/>
              </a:rPr>
              <a:t>Бережем здоровье с детства.</a:t>
            </a:r>
            <a:endParaRPr lang="ru-RU" sz="5400" dirty="0">
              <a:latin typeface="Bahnschrift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2924944"/>
            <a:ext cx="6400800" cy="1752600"/>
          </a:xfrm>
        </p:spPr>
        <p:txBody>
          <a:bodyPr/>
          <a:lstStyle/>
          <a:p>
            <a:r>
              <a:rPr lang="ru-RU" sz="4800" dirty="0" smtClean="0">
                <a:latin typeface="Bahnschrift Condensed" pitchFamily="34" charset="0"/>
              </a:rPr>
              <a:t>10 заповедей здоровья </a:t>
            </a:r>
            <a:endParaRPr lang="ru-RU" sz="4800" dirty="0">
              <a:latin typeface="Bahnschrift Condense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19872" y="1052736"/>
            <a:ext cx="2880320" cy="36490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19872" y="1988840"/>
            <a:ext cx="2880320" cy="2852143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84" t="24476" r="10839" b="4196"/>
          <a:stretch/>
        </p:blipFill>
        <p:spPr>
          <a:xfrm>
            <a:off x="1619672" y="692696"/>
            <a:ext cx="5904656" cy="43643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68760"/>
          </a:xfrm>
        </p:spPr>
        <p:txBody>
          <a:bodyPr/>
          <a:lstStyle/>
          <a:p>
            <a:r>
              <a:rPr lang="ru-RU" b="1" dirty="0" smtClean="0">
                <a:latin typeface="Bahnschrift Condensed" pitchFamily="34" charset="0"/>
              </a:rPr>
              <a:t>Заповедь 4. Двигательная активность.</a:t>
            </a:r>
            <a:endParaRPr lang="ru-RU" dirty="0">
              <a:latin typeface="Bahnschrift Condensed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Bahnschrift Condensed" pitchFamily="34" charset="0"/>
              </a:rPr>
              <a:t>Я бегом наслаждаюсь,</a:t>
            </a:r>
            <a:br>
              <a:rPr lang="ru-RU" dirty="0" smtClean="0">
                <a:latin typeface="Bahnschrift Condensed" pitchFamily="34" charset="0"/>
              </a:rPr>
            </a:br>
            <a:r>
              <a:rPr lang="ru-RU" dirty="0" smtClean="0">
                <a:latin typeface="Bahnschrift Condensed" pitchFamily="34" charset="0"/>
              </a:rPr>
              <a:t>Бегу, бегу, бегу!</a:t>
            </a:r>
            <a:br>
              <a:rPr lang="ru-RU" dirty="0" smtClean="0">
                <a:latin typeface="Bahnschrift Condensed" pitchFamily="34" charset="0"/>
              </a:rPr>
            </a:br>
            <a:r>
              <a:rPr lang="ru-RU" dirty="0" smtClean="0">
                <a:latin typeface="Bahnschrift Condensed" pitchFamily="34" charset="0"/>
              </a:rPr>
              <a:t>        Мне горизонт маячит,</a:t>
            </a:r>
            <a:br>
              <a:rPr lang="ru-RU" dirty="0" smtClean="0">
                <a:latin typeface="Bahnschrift Condensed" pitchFamily="34" charset="0"/>
              </a:rPr>
            </a:br>
            <a:r>
              <a:rPr lang="ru-RU" dirty="0" smtClean="0">
                <a:latin typeface="Bahnschrift Condensed" pitchFamily="34" charset="0"/>
              </a:rPr>
              <a:t>             И солнце с высоты,</a:t>
            </a:r>
            <a:br>
              <a:rPr lang="ru-RU" dirty="0" smtClean="0">
                <a:latin typeface="Bahnschrift Condensed" pitchFamily="34" charset="0"/>
              </a:rPr>
            </a:br>
            <a:r>
              <a:rPr lang="ru-RU" dirty="0" smtClean="0">
                <a:latin typeface="Bahnschrift Condensed" pitchFamily="34" charset="0"/>
              </a:rPr>
              <a:t>                   Желая мне удачи,</a:t>
            </a:r>
            <a:br>
              <a:rPr lang="ru-RU" dirty="0" smtClean="0">
                <a:latin typeface="Bahnschrift Condensed" pitchFamily="34" charset="0"/>
              </a:rPr>
            </a:br>
            <a:r>
              <a:rPr lang="ru-RU" dirty="0" smtClean="0">
                <a:latin typeface="Bahnschrift Condensed" pitchFamily="34" charset="0"/>
              </a:rPr>
              <a:t>                        Льет теплые лучи!</a:t>
            </a:r>
            <a:br>
              <a:rPr lang="ru-RU" dirty="0" smtClean="0">
                <a:latin typeface="Bahnschrift Condensed" pitchFamily="34" charset="0"/>
              </a:rPr>
            </a:br>
            <a:r>
              <a:rPr lang="ru-RU" dirty="0" smtClean="0">
                <a:latin typeface="Bahnschrift Condensed" pitchFamily="34" charset="0"/>
              </a:rPr>
              <a:t>                            И наполняет силой</a:t>
            </a:r>
            <a:br>
              <a:rPr lang="ru-RU" dirty="0" smtClean="0">
                <a:latin typeface="Bahnschrift Condensed" pitchFamily="34" charset="0"/>
              </a:rPr>
            </a:br>
            <a:r>
              <a:rPr lang="ru-RU" dirty="0" smtClean="0">
                <a:latin typeface="Bahnschrift Condensed" pitchFamily="34" charset="0"/>
              </a:rPr>
              <a:t>                                  Меня волшебный бег.</a:t>
            </a:r>
            <a:br>
              <a:rPr lang="ru-RU" dirty="0" smtClean="0">
                <a:latin typeface="Bahnschrift Condensed" pitchFamily="34" charset="0"/>
              </a:rPr>
            </a:br>
            <a:r>
              <a:rPr lang="ru-RU" dirty="0" smtClean="0">
                <a:latin typeface="Bahnschrift Condensed" pitchFamily="34" charset="0"/>
              </a:rPr>
              <a:t>                                       Какой же я счастливый -</a:t>
            </a:r>
            <a:br>
              <a:rPr lang="ru-RU" dirty="0" smtClean="0">
                <a:latin typeface="Bahnschrift Condensed" pitchFamily="34" charset="0"/>
              </a:rPr>
            </a:br>
            <a:r>
              <a:rPr lang="ru-RU" dirty="0" smtClean="0">
                <a:latin typeface="Bahnschrift Condensed" pitchFamily="34" charset="0"/>
              </a:rPr>
              <a:t>                                                 </a:t>
            </a:r>
            <a:r>
              <a:rPr lang="ru-RU" b="1" dirty="0" smtClean="0">
                <a:latin typeface="Bahnschrift Condensed" pitchFamily="34" charset="0"/>
              </a:rPr>
              <a:t>Бегущий человек!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Bahnschrift Condensed" pitchFamily="34" charset="0"/>
              </a:rPr>
              <a:t>Заповедь 5. Физическая культура.</a:t>
            </a:r>
            <a:endParaRPr lang="ru-RU" dirty="0">
              <a:latin typeface="Bahnschrift Condensed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065315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 </a:t>
            </a:r>
            <a:r>
              <a:rPr lang="ru-RU" dirty="0" smtClean="0">
                <a:latin typeface="Bahnschrift Condensed" pitchFamily="34" charset="0"/>
              </a:rPr>
              <a:t>Систематические занятия физкультурой укрепляют не только физическое здоровье, но и психику ребенка, позитивно влияют на его характер, способствуют развитию волевых качеств, уверенности в себе, ответственности, умения дружить.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790471" y="685060"/>
            <a:ext cx="3525009" cy="257174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79" t="1755" r="7895"/>
          <a:stretch/>
        </p:blipFill>
        <p:spPr>
          <a:xfrm rot="5400000">
            <a:off x="3328270" y="2672916"/>
            <a:ext cx="2952328" cy="2880321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68" t="1081" r="10902" b="5653"/>
          <a:stretch/>
        </p:blipFill>
        <p:spPr>
          <a:xfrm rot="5400000">
            <a:off x="3381718" y="80629"/>
            <a:ext cx="2304258" cy="2376264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056" b="17840"/>
          <a:stretch/>
        </p:blipFill>
        <p:spPr>
          <a:xfrm>
            <a:off x="467544" y="208430"/>
            <a:ext cx="2351608" cy="2637337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42" t="25235" r="10832" b="738"/>
          <a:stretch/>
        </p:blipFill>
        <p:spPr>
          <a:xfrm>
            <a:off x="163632" y="2924944"/>
            <a:ext cx="3168352" cy="23762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24744"/>
          </a:xfrm>
        </p:spPr>
        <p:txBody>
          <a:bodyPr/>
          <a:lstStyle/>
          <a:p>
            <a:r>
              <a:rPr lang="ru-RU" b="1" dirty="0" smtClean="0">
                <a:latin typeface="Bahnschrift Condensed" pitchFamily="34" charset="0"/>
              </a:rPr>
              <a:t>Заповедь 6. Водные процедуры.</a:t>
            </a:r>
            <a:endParaRPr lang="ru-RU" dirty="0">
              <a:latin typeface="Bahnschrift Condensed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616624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latin typeface="Bahnschrift Condensed" pitchFamily="34" charset="0"/>
              </a:rPr>
              <a:t>Значение водных процедур для здоровья человека известно издавна и подтверждено многовековым опытом. Они очень полезны для здоровья, хорошего самочувствия, прекрасного настроения. Вы можете выбрать любой, подходящий для ребенка вид водных процедур или же чередовать разные виды.</a:t>
            </a:r>
            <a:r>
              <a:rPr lang="ru-RU" dirty="0" smtClean="0"/>
              <a:t> </a:t>
            </a:r>
          </a:p>
          <a:p>
            <a:pPr algn="ctr">
              <a:buNone/>
            </a:pPr>
            <a:endParaRPr lang="ru-RU" sz="1000" dirty="0" smtClean="0"/>
          </a:p>
          <a:p>
            <a:pPr algn="ctr">
              <a:buNone/>
            </a:pPr>
            <a:r>
              <a:rPr lang="ru-RU" sz="2800" dirty="0" smtClean="0">
                <a:latin typeface="Bahnschrift Condensed" pitchFamily="34" charset="0"/>
              </a:rPr>
              <a:t>-Обливание утром после сна и вечером перед сном </a:t>
            </a:r>
            <a:br>
              <a:rPr lang="ru-RU" sz="2800" dirty="0" smtClean="0">
                <a:latin typeface="Bahnschrift Condensed" pitchFamily="34" charset="0"/>
              </a:rPr>
            </a:br>
            <a:r>
              <a:rPr lang="ru-RU" sz="2800" dirty="0" smtClean="0">
                <a:latin typeface="Bahnschrift Condensed" pitchFamily="34" charset="0"/>
              </a:rPr>
              <a:t>- Контрастный душ, контрастные ванны для рук и ног</a:t>
            </a:r>
            <a:br>
              <a:rPr lang="ru-RU" sz="2800" dirty="0" smtClean="0">
                <a:latin typeface="Bahnschrift Condensed" pitchFamily="34" charset="0"/>
              </a:rPr>
            </a:br>
            <a:r>
              <a:rPr lang="ru-RU" sz="2800" dirty="0" smtClean="0">
                <a:latin typeface="Bahnschrift Condensed" pitchFamily="34" charset="0"/>
              </a:rPr>
              <a:t>- Обтирание мокрым полотенцем, обширное умывание.</a:t>
            </a:r>
            <a:endParaRPr lang="ru-RU" sz="2800" dirty="0">
              <a:latin typeface="Bahnschrift Condense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8686800" cy="922114"/>
          </a:xfrm>
        </p:spPr>
        <p:txBody>
          <a:bodyPr/>
          <a:lstStyle/>
          <a:p>
            <a:r>
              <a:rPr lang="ru-RU" b="1" dirty="0" smtClean="0">
                <a:latin typeface="Bahnschrift Condensed" pitchFamily="34" charset="0"/>
              </a:rPr>
              <a:t>Заповедь 7. Приемы точечного массажа.</a:t>
            </a:r>
            <a:endParaRPr lang="ru-RU" dirty="0">
              <a:latin typeface="Bahnschrift Condensed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latin typeface="Bahnschrift Condensed" pitchFamily="34" charset="0"/>
              </a:rPr>
              <a:t>Массаж биологически активных точек, расположенных в области носа, глаз, ушей, у висков, на пальцах рук и ног, на кистях рук, на подошвах, путем надавливания, растирающих линейных и вращательных движений является прекрасным средством улучшения и регуляции деятельности всех систем организма. Таким образом, он нормализует работу всех органов и систем, в том числе и психики</a:t>
            </a:r>
            <a:r>
              <a:rPr lang="ru-RU" dirty="0" smtClean="0"/>
              <a:t>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435280" cy="1143000"/>
          </a:xfrm>
        </p:spPr>
        <p:txBody>
          <a:bodyPr/>
          <a:lstStyle/>
          <a:p>
            <a:r>
              <a:rPr lang="ru-RU" b="1" dirty="0" smtClean="0">
                <a:latin typeface="Bahnschrift Condensed" pitchFamily="34" charset="0"/>
              </a:rPr>
              <a:t>Заповедь 8. Теплый, доброжелательный, психологический климат семьи.</a:t>
            </a:r>
            <a:endParaRPr lang="ru-RU" dirty="0">
              <a:latin typeface="Bahnschrift Condensed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37323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latin typeface="Bahnschrift Condensed" pitchFamily="34" charset="0"/>
              </a:rPr>
              <a:t>Почему мы называем наше детство золотым?</a:t>
            </a:r>
            <a:br>
              <a:rPr lang="ru-RU" dirty="0" smtClean="0">
                <a:latin typeface="Bahnschrift Condensed" pitchFamily="34" charset="0"/>
              </a:rPr>
            </a:br>
            <a:r>
              <a:rPr lang="ru-RU" dirty="0" smtClean="0">
                <a:latin typeface="Bahnschrift Condensed" pitchFamily="34" charset="0"/>
              </a:rPr>
              <a:t>Потому что мы играем, веселимся и шалим.</a:t>
            </a:r>
            <a:br>
              <a:rPr lang="ru-RU" dirty="0" smtClean="0">
                <a:latin typeface="Bahnschrift Condensed" pitchFamily="34" charset="0"/>
              </a:rPr>
            </a:br>
            <a:r>
              <a:rPr lang="ru-RU" dirty="0" smtClean="0">
                <a:latin typeface="Bahnschrift Condensed" pitchFamily="34" charset="0"/>
              </a:rPr>
              <a:t>Потому что окружает нас заботою семья,</a:t>
            </a:r>
            <a:br>
              <a:rPr lang="ru-RU" dirty="0" smtClean="0">
                <a:latin typeface="Bahnschrift Condensed" pitchFamily="34" charset="0"/>
              </a:rPr>
            </a:br>
            <a:r>
              <a:rPr lang="ru-RU" dirty="0" smtClean="0">
                <a:latin typeface="Bahnschrift Condensed" pitchFamily="34" charset="0"/>
              </a:rPr>
              <a:t>Потому что обожают нас родные и друзья!</a:t>
            </a:r>
            <a:endParaRPr lang="ru-RU" dirty="0">
              <a:latin typeface="Bahnschrift Condense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Bahnschrift Condensed" pitchFamily="34" charset="0"/>
              </a:rPr>
              <a:t>Заповедь 9. Творчество.</a:t>
            </a:r>
            <a:endParaRPr lang="ru-RU" dirty="0">
              <a:latin typeface="Bahnschrift Condensed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209331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latin typeface="Bahnschrift Condensed" pitchFamily="34" charset="0"/>
              </a:rPr>
              <a:t>Дети – творцы. Взрослым необходимо только создать условия для их творческой активности. В творчестве ребенок может выразить себя: свои мысли, чувства, эмоции. Через творчество ребенок постигает прекрасное, гармонию мира.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52736"/>
          </a:xfrm>
        </p:spPr>
        <p:txBody>
          <a:bodyPr/>
          <a:lstStyle/>
          <a:p>
            <a:r>
              <a:rPr lang="ru-RU" b="1" dirty="0" smtClean="0">
                <a:latin typeface="Bahnschrift Condensed" pitchFamily="34" charset="0"/>
              </a:rPr>
              <a:t>Заповедь 10. Питание.</a:t>
            </a:r>
            <a:endParaRPr lang="ru-RU" dirty="0">
              <a:latin typeface="Bahnschrift Condensed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Bahnschrift Condensed" pitchFamily="34" charset="0"/>
              </a:rPr>
              <a:t>Детям для полноценного роста и развития необходимо рациональное питание. В организации питания ребенка следует придерживаться простых, но очень важных правил:</a:t>
            </a:r>
            <a:endParaRPr lang="ru-RU" sz="800" dirty="0" smtClean="0">
              <a:latin typeface="Bahnschrift Condensed" pitchFamily="34" charset="0"/>
            </a:endParaRPr>
          </a:p>
          <a:p>
            <a:pPr algn="ctr">
              <a:buNone/>
            </a:pPr>
            <a:r>
              <a:rPr lang="ru-RU" dirty="0" smtClean="0">
                <a:latin typeface="Bahnschrift Condensed" pitchFamily="34" charset="0"/>
              </a:rPr>
              <a:t/>
            </a:r>
            <a:br>
              <a:rPr lang="ru-RU" dirty="0" smtClean="0">
                <a:latin typeface="Bahnschrift Condensed" pitchFamily="34" charset="0"/>
              </a:rPr>
            </a:br>
            <a:r>
              <a:rPr lang="ru-RU" dirty="0" smtClean="0">
                <a:latin typeface="Bahnschrift Condensed" pitchFamily="34" charset="0"/>
              </a:rPr>
              <a:t>1. Питание по режиму (выработайте у ребенка привычку - есть в строго определенные часы);</a:t>
            </a:r>
            <a:br>
              <a:rPr lang="ru-RU" dirty="0" smtClean="0">
                <a:latin typeface="Bahnschrift Condensed" pitchFamily="34" charset="0"/>
              </a:rPr>
            </a:br>
            <a:r>
              <a:rPr lang="ru-RU" dirty="0" smtClean="0">
                <a:latin typeface="Bahnschrift Condensed" pitchFamily="34" charset="0"/>
              </a:rPr>
              <a:t>2. Для приготовления пищи использовать натуральные продукты, богатые витамины и минеральными веществами (особенно в осенний период).</a:t>
            </a:r>
            <a:br>
              <a:rPr lang="ru-RU" dirty="0" smtClean="0">
                <a:latin typeface="Bahnschrift Condensed" pitchFamily="34" charset="0"/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39552" y="764704"/>
            <a:ext cx="763284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latin typeface="Bahnschrift Condensed" pitchFamily="34" charset="0"/>
              </a:rPr>
              <a:t>3. Включайте в рацион питания ребенка богатые витаминами и минеральными веществами продукты, особенно в весенний период;</a:t>
            </a:r>
            <a:br>
              <a:rPr lang="ru-RU" sz="3200" dirty="0">
                <a:latin typeface="Bahnschrift Condensed" pitchFamily="34" charset="0"/>
              </a:rPr>
            </a:br>
            <a:r>
              <a:rPr lang="ru-RU" sz="3200" dirty="0">
                <a:latin typeface="Bahnschrift Condensed" pitchFamily="34" charset="0"/>
              </a:rPr>
              <a:t>4. Питание должно быть сбалансированным (в пище должно быть достаточное количество белков, жиров и углеводов);</a:t>
            </a:r>
            <a:br>
              <a:rPr lang="ru-RU" sz="3200" dirty="0">
                <a:latin typeface="Bahnschrift Condensed" pitchFamily="34" charset="0"/>
              </a:rPr>
            </a:br>
            <a:r>
              <a:rPr lang="ru-RU" sz="3200" dirty="0">
                <a:latin typeface="Bahnschrift Condensed" pitchFamily="34" charset="0"/>
              </a:rPr>
              <a:t>5. Ежедневно на столе должны быть фрукты и овощи;</a:t>
            </a:r>
            <a:br>
              <a:rPr lang="ru-RU" sz="3200" dirty="0">
                <a:latin typeface="Bahnschrift Condensed" pitchFamily="34" charset="0"/>
              </a:rPr>
            </a:br>
            <a:r>
              <a:rPr lang="ru-RU" sz="3200" dirty="0">
                <a:latin typeface="Bahnschrift Condensed" pitchFamily="34" charset="0"/>
              </a:rPr>
              <a:t>6. Аппетит ребенка зачастую зависит от внешнего вида еды.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Bahnschrift Condensed" pitchFamily="34" charset="0"/>
              </a:rPr>
              <a:t>ЧТО ТАКОЕ ЗДОРОВЬЕ?</a:t>
            </a:r>
            <a:endParaRPr lang="ru-RU" dirty="0">
              <a:latin typeface="Bahnschrift Condensed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по определению Всемирной организации здравоохранения:</a:t>
            </a:r>
            <a:br>
              <a:rPr lang="ru-RU" dirty="0" smtClean="0"/>
            </a:br>
            <a:r>
              <a:rPr lang="ru-RU" dirty="0" smtClean="0"/>
              <a:t>— это полное физическое, психическое и социальное благополучие, не только отсутствие болезней и физических дефектов.</a:t>
            </a:r>
          </a:p>
          <a:p>
            <a:r>
              <a:rPr lang="ru-RU" b="1" dirty="0" smtClean="0"/>
              <a:t>•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r>
              <a:rPr lang="ru-RU" b="1" dirty="0" smtClean="0"/>
              <a:t>•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Bahnschrift" pitchFamily="34" charset="0"/>
              </a:rPr>
              <a:t>Эпилог.</a:t>
            </a:r>
            <a:endParaRPr lang="ru-RU" dirty="0">
              <a:latin typeface="Bahnschrift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>
                <a:latin typeface="Bahnschrift Condensed" pitchFamily="34" charset="0"/>
              </a:rPr>
              <a:t>Хотелось бы ещё раз напомнить прописную истину: если вы - родители – первые воспитатели своего малыша, научите его с самого раннего возраста ценить, беречь и укреплять свое здоровье. Если ваши малыши будут каждый день видеть ваш личный пример здорового образа жизни, результат не заставит себя ждать: дети вырастут здоровым и развитым физически, интеллектуально и духовно.</a:t>
            </a:r>
            <a:br>
              <a:rPr lang="ru-RU" dirty="0" smtClean="0">
                <a:latin typeface="Bahnschrift Condensed" pitchFamily="34" charset="0"/>
              </a:rPr>
            </a:br>
            <a:endParaRPr lang="ru-RU" dirty="0">
              <a:latin typeface="Bahnschrift Condense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ФАКТОРЫ, ВЛИЯЮЩИЕ НА СОСТОЯНИЕ ЗДОРОВЬЯ?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921299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ru-RU" dirty="0" smtClean="0"/>
              <a:t>Наследственность — 30%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Экология — 20 %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Развитие здравоохранения – 20%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Образ жизни- 30%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b="1" dirty="0" smtClean="0">
                <a:latin typeface="Bahnschrift" pitchFamily="34" charset="0"/>
              </a:rPr>
              <a:t>ЧТО ТАКОЕ ЗОЖ?</a:t>
            </a:r>
            <a:endParaRPr lang="ru-RU" dirty="0">
              <a:latin typeface="Bahnschrift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/>
          <a:lstStyle/>
          <a:p>
            <a:pPr algn="ctr">
              <a:buNone/>
            </a:pPr>
            <a:endParaRPr lang="ru-RU" sz="800" dirty="0" smtClean="0"/>
          </a:p>
          <a:p>
            <a:pPr algn="ctr">
              <a:buNone/>
            </a:pPr>
            <a:r>
              <a:rPr lang="ru-RU" dirty="0" smtClean="0"/>
              <a:t>З- здоровый О- образ Ж- жизни.</a:t>
            </a:r>
          </a:p>
          <a:p>
            <a:pPr>
              <a:buNone/>
            </a:pPr>
            <a:endParaRPr lang="ru-RU" sz="900" dirty="0" smtClean="0"/>
          </a:p>
          <a:p>
            <a:pPr algn="ctr">
              <a:buNone/>
            </a:pPr>
            <a:r>
              <a:rPr lang="ru-RU" dirty="0" smtClean="0">
                <a:latin typeface="Bahnschrift Condensed" pitchFamily="34" charset="0"/>
              </a:rPr>
              <a:t>ЧТО МЫ ПОДРАЗУМЕВАЕМ ПОД ЗОЖ?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800" dirty="0" smtClean="0">
                <a:latin typeface="Bahnschrift" pitchFamily="34" charset="0"/>
              </a:rPr>
              <a:t>Рациональное питание</a:t>
            </a:r>
            <a:br>
              <a:rPr lang="ru-RU" sz="2800" dirty="0" smtClean="0">
                <a:latin typeface="Bahnschrift" pitchFamily="34" charset="0"/>
              </a:rPr>
            </a:br>
            <a:r>
              <a:rPr lang="ru-RU" sz="2800" dirty="0" smtClean="0">
                <a:latin typeface="Bahnschrift" pitchFamily="34" charset="0"/>
              </a:rPr>
              <a:t>Соблюдение режима</a:t>
            </a:r>
            <a:br>
              <a:rPr lang="ru-RU" sz="2800" dirty="0" smtClean="0">
                <a:latin typeface="Bahnschrift" pitchFamily="34" charset="0"/>
              </a:rPr>
            </a:br>
            <a:r>
              <a:rPr lang="ru-RU" sz="2800" dirty="0" smtClean="0">
                <a:latin typeface="Bahnschrift" pitchFamily="34" charset="0"/>
              </a:rPr>
              <a:t>Оптимальный двигательный режим</a:t>
            </a:r>
            <a:br>
              <a:rPr lang="ru-RU" sz="2800" dirty="0" smtClean="0">
                <a:latin typeface="Bahnschrift" pitchFamily="34" charset="0"/>
              </a:rPr>
            </a:br>
            <a:r>
              <a:rPr lang="ru-RU" sz="2800" dirty="0" smtClean="0">
                <a:latin typeface="Bahnschrift" pitchFamily="34" charset="0"/>
              </a:rPr>
              <a:t>Полноценный сон</a:t>
            </a:r>
            <a:br>
              <a:rPr lang="ru-RU" sz="2800" dirty="0" smtClean="0">
                <a:latin typeface="Bahnschrift" pitchFamily="34" charset="0"/>
              </a:rPr>
            </a:br>
            <a:r>
              <a:rPr lang="ru-RU" sz="2800" dirty="0" smtClean="0">
                <a:latin typeface="Bahnschrift" pitchFamily="34" charset="0"/>
              </a:rPr>
              <a:t>Здоровая гигиеническая среда</a:t>
            </a:r>
            <a:br>
              <a:rPr lang="ru-RU" sz="2800" dirty="0" smtClean="0">
                <a:latin typeface="Bahnschrift" pitchFamily="34" charset="0"/>
              </a:rPr>
            </a:br>
            <a:r>
              <a:rPr lang="ru-RU" sz="2800" dirty="0" smtClean="0">
                <a:latin typeface="Bahnschrift" pitchFamily="34" charset="0"/>
              </a:rPr>
              <a:t>Благоприятная психологическая атмосфера</a:t>
            </a:r>
            <a:br>
              <a:rPr lang="ru-RU" sz="2800" dirty="0" smtClean="0">
                <a:latin typeface="Bahnschrift" pitchFamily="34" charset="0"/>
              </a:rPr>
            </a:br>
            <a:r>
              <a:rPr lang="ru-RU" sz="2800" dirty="0" smtClean="0">
                <a:latin typeface="Bahnschrift" pitchFamily="34" charset="0"/>
              </a:rPr>
              <a:t>Закаливание.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Bahnschrift Condensed" pitchFamily="34" charset="0"/>
              </a:rPr>
              <a:t>Заповедь 1. Соблюдаем режим дня.</a:t>
            </a:r>
            <a:endParaRPr lang="ru-RU" dirty="0">
              <a:latin typeface="Bahnschrift Condensed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>
                <a:latin typeface="Bahnschrift Condensed" pitchFamily="34" charset="0"/>
              </a:rPr>
              <a:t>Чтоб здоровье сохранить,</a:t>
            </a:r>
            <a:br>
              <a:rPr lang="ru-RU" dirty="0" smtClean="0">
                <a:latin typeface="Bahnschrift Condensed" pitchFamily="34" charset="0"/>
              </a:rPr>
            </a:br>
            <a:r>
              <a:rPr lang="ru-RU" dirty="0" smtClean="0">
                <a:latin typeface="Bahnschrift Condensed" pitchFamily="34" charset="0"/>
              </a:rPr>
              <a:t>Организм свой укрепить,</a:t>
            </a:r>
            <a:br>
              <a:rPr lang="ru-RU" dirty="0" smtClean="0">
                <a:latin typeface="Bahnschrift Condensed" pitchFamily="34" charset="0"/>
              </a:rPr>
            </a:br>
            <a:r>
              <a:rPr lang="ru-RU" dirty="0" smtClean="0">
                <a:latin typeface="Bahnschrift Condensed" pitchFamily="34" charset="0"/>
              </a:rPr>
              <a:t>Знает вся моя семья —</a:t>
            </a:r>
            <a:br>
              <a:rPr lang="ru-RU" dirty="0" smtClean="0">
                <a:latin typeface="Bahnschrift Condensed" pitchFamily="34" charset="0"/>
              </a:rPr>
            </a:br>
            <a:r>
              <a:rPr lang="ru-RU" dirty="0" smtClean="0">
                <a:latin typeface="Bahnschrift Condensed" pitchFamily="34" charset="0"/>
              </a:rPr>
              <a:t>Должен быть режим у дня.</a:t>
            </a:r>
            <a:br>
              <a:rPr lang="ru-RU" dirty="0" smtClean="0">
                <a:latin typeface="Bahnschrift Condensed" pitchFamily="34" charset="0"/>
              </a:rPr>
            </a:br>
            <a:r>
              <a:rPr lang="ru-RU" dirty="0" smtClean="0">
                <a:latin typeface="Bahnschrift Condensed" pitchFamily="34" charset="0"/>
              </a:rPr>
              <a:t>Твёрдо знать и соблюдать —</a:t>
            </a:r>
            <a:br>
              <a:rPr lang="ru-RU" dirty="0" smtClean="0">
                <a:latin typeface="Bahnschrift Condensed" pitchFamily="34" charset="0"/>
              </a:rPr>
            </a:br>
            <a:r>
              <a:rPr lang="ru-RU" dirty="0" smtClean="0">
                <a:latin typeface="Bahnschrift Condensed" pitchFamily="34" charset="0"/>
              </a:rPr>
              <a:t>Вовремя ложиться спать,</a:t>
            </a:r>
            <a:br>
              <a:rPr lang="ru-RU" dirty="0" smtClean="0">
                <a:latin typeface="Bahnschrift Condensed" pitchFamily="34" charset="0"/>
              </a:rPr>
            </a:br>
            <a:r>
              <a:rPr lang="ru-RU" dirty="0" smtClean="0">
                <a:latin typeface="Bahnschrift Condensed" pitchFamily="34" charset="0"/>
              </a:rPr>
              <a:t>Чтобы утром бодрым встать.</a:t>
            </a:r>
            <a:endParaRPr lang="ru-RU" dirty="0">
              <a:latin typeface="Bahnschrift Condense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554480"/>
            <a:ext cx="2088232" cy="4571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Фото группы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476673"/>
            <a:ext cx="3816423" cy="460851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1127" y="502568"/>
            <a:ext cx="4768940" cy="47251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Bahnschrift Condensed" pitchFamily="34" charset="0"/>
              </a:rPr>
              <a:t>Заповедь 2. Регламентируем нагрузки.</a:t>
            </a:r>
            <a:endParaRPr lang="ru-RU" dirty="0">
              <a:latin typeface="Bahnschrift Condensed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 </a:t>
            </a:r>
            <a:r>
              <a:rPr lang="ru-RU" dirty="0" smtClean="0">
                <a:latin typeface="Bahnschrift Condensed" pitchFamily="34" charset="0"/>
              </a:rPr>
              <a:t>Очень важно регламентировать как физические нагрузки, так и эмоциональные и интеллектуальные. Другими словами, жить под девизом «Делу время – потехе час». Необходимо регламентировать просмотр телепередач как по времени (не более 30-60 минут), так и по содержанию (вечером следует избежать возбуждающей тематики).</a:t>
            </a:r>
            <a:br>
              <a:rPr lang="ru-RU" dirty="0" smtClean="0">
                <a:latin typeface="Bahnschrift Condensed" pitchFamily="34" charset="0"/>
              </a:rPr>
            </a:b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692696"/>
            <a:ext cx="8229600" cy="4525963"/>
          </a:xfrm>
        </p:spPr>
        <p:txBody>
          <a:bodyPr/>
          <a:lstStyle/>
          <a:p>
            <a:r>
              <a:rPr lang="ru-RU" dirty="0" smtClean="0">
                <a:latin typeface="Bahnschrift Condensed" pitchFamily="34" charset="0"/>
              </a:rPr>
              <a:t>Потеря внимания, капризы, истерики, отказ от деятельности, расторможенность являются сигналом перегрузок. При первых признаках этих проявлений следует прекратить или снизить интенсивность деятельности или общения.</a:t>
            </a:r>
            <a:endParaRPr lang="ru-RU" dirty="0">
              <a:latin typeface="Bahnschrift Condense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Bahnschrift Condensed" pitchFamily="34" charset="0"/>
              </a:rPr>
              <a:t>Заповедь 3. Свежий воздух.</a:t>
            </a:r>
            <a:endParaRPr lang="ru-RU" dirty="0">
              <a:latin typeface="Bahnschrift Condensed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>
                <a:latin typeface="Bahnschrift Condensed" pitchFamily="34" charset="0"/>
              </a:rPr>
              <a:t>Я по улице гуляю,</a:t>
            </a:r>
            <a:br>
              <a:rPr lang="ru-RU" dirty="0" smtClean="0">
                <a:latin typeface="Bahnschrift Condensed" pitchFamily="34" charset="0"/>
              </a:rPr>
            </a:br>
            <a:r>
              <a:rPr lang="ru-RU" dirty="0" smtClean="0">
                <a:latin typeface="Bahnschrift Condensed" pitchFamily="34" charset="0"/>
              </a:rPr>
              <a:t>Свежим воздухом дышу.</a:t>
            </a:r>
            <a:br>
              <a:rPr lang="ru-RU" dirty="0" smtClean="0">
                <a:latin typeface="Bahnschrift Condensed" pitchFamily="34" charset="0"/>
              </a:rPr>
            </a:br>
            <a:r>
              <a:rPr lang="ru-RU" dirty="0" smtClean="0">
                <a:latin typeface="Bahnschrift Condensed" pitchFamily="34" charset="0"/>
              </a:rPr>
              <a:t>Что увидел я, что знаю</a:t>
            </a:r>
            <a:br>
              <a:rPr lang="ru-RU" dirty="0" smtClean="0">
                <a:latin typeface="Bahnschrift Condensed" pitchFamily="34" charset="0"/>
              </a:rPr>
            </a:br>
            <a:r>
              <a:rPr lang="ru-RU" dirty="0" smtClean="0">
                <a:latin typeface="Bahnschrift Condensed" pitchFamily="34" charset="0"/>
              </a:rPr>
              <a:t>Хоть сейчас вам расскажу.</a:t>
            </a:r>
            <a:br>
              <a:rPr lang="ru-RU" dirty="0" smtClean="0">
                <a:latin typeface="Bahnschrift Condensed" pitchFamily="34" charset="0"/>
              </a:rPr>
            </a:br>
            <a:r>
              <a:rPr lang="ru-RU" dirty="0" smtClean="0">
                <a:latin typeface="Bahnschrift Condensed" pitchFamily="34" charset="0"/>
              </a:rPr>
              <a:t>Мама с папой ходят рядом,</a:t>
            </a:r>
            <a:br>
              <a:rPr lang="ru-RU" dirty="0" smtClean="0">
                <a:latin typeface="Bahnschrift Condensed" pitchFamily="34" charset="0"/>
              </a:rPr>
            </a:br>
            <a:r>
              <a:rPr lang="ru-RU" dirty="0" smtClean="0">
                <a:latin typeface="Bahnschrift Condensed" pitchFamily="34" charset="0"/>
              </a:rPr>
              <a:t>Оба смотрят на меня.</a:t>
            </a:r>
            <a:br>
              <a:rPr lang="ru-RU" dirty="0" smtClean="0">
                <a:latin typeface="Bahnschrift Condensed" pitchFamily="34" charset="0"/>
              </a:rPr>
            </a:br>
            <a:r>
              <a:rPr lang="ru-RU" dirty="0" smtClean="0">
                <a:latin typeface="Bahnschrift Condensed" pitchFamily="34" charset="0"/>
              </a:rPr>
              <a:t>Это счастье, когда вместе:</a:t>
            </a:r>
            <a:br>
              <a:rPr lang="ru-RU" dirty="0" smtClean="0">
                <a:latin typeface="Bahnschrift Condensed" pitchFamily="34" charset="0"/>
              </a:rPr>
            </a:br>
            <a:r>
              <a:rPr lang="ru-RU" dirty="0" smtClean="0">
                <a:latin typeface="Bahnschrift Condensed" pitchFamily="34" charset="0"/>
              </a:rPr>
              <a:t>На прогулке вся семья.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2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Тема2</Template>
  <TotalTime>208</TotalTime>
  <Words>431</Words>
  <Application>Microsoft Office PowerPoint</Application>
  <PresentationFormat>Экран (4:3)</PresentationFormat>
  <Paragraphs>44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5" baseType="lpstr">
      <vt:lpstr>Arial</vt:lpstr>
      <vt:lpstr>Bahnschrift</vt:lpstr>
      <vt:lpstr>Bahnschrift Condensed</vt:lpstr>
      <vt:lpstr>Wingdings</vt:lpstr>
      <vt:lpstr>Тема2</vt:lpstr>
      <vt:lpstr>Бережем здоровье с детства.</vt:lpstr>
      <vt:lpstr>ЧТО ТАКОЕ ЗДОРОВЬЕ?</vt:lpstr>
      <vt:lpstr>ФАКТОРЫ, ВЛИЯЮЩИЕ НА СОСТОЯНИЕ ЗДОРОВЬЯ?</vt:lpstr>
      <vt:lpstr>ЧТО ТАКОЕ ЗОЖ?</vt:lpstr>
      <vt:lpstr>Заповедь 1. Соблюдаем режим дня.</vt:lpstr>
      <vt:lpstr>Презентация PowerPoint</vt:lpstr>
      <vt:lpstr>Заповедь 2. Регламентируем нагрузки.</vt:lpstr>
      <vt:lpstr>Презентация PowerPoint</vt:lpstr>
      <vt:lpstr>Заповедь 3. Свежий воздух.</vt:lpstr>
      <vt:lpstr>Презентация PowerPoint</vt:lpstr>
      <vt:lpstr>Заповедь 4. Двигательная активность.</vt:lpstr>
      <vt:lpstr>Заповедь 5. Физическая культура.</vt:lpstr>
      <vt:lpstr>Презентация PowerPoint</vt:lpstr>
      <vt:lpstr>Заповедь 6. Водные процедуры.</vt:lpstr>
      <vt:lpstr>Заповедь 7. Приемы точечного массажа.</vt:lpstr>
      <vt:lpstr>Заповедь 8. Теплый, доброжелательный, психологический климат семьи.</vt:lpstr>
      <vt:lpstr>Заповедь 9. Творчество.</vt:lpstr>
      <vt:lpstr>Заповедь 10. Питание.</vt:lpstr>
      <vt:lpstr>Презентация PowerPoint</vt:lpstr>
      <vt:lpstr>Эпилог.</vt:lpstr>
    </vt:vector>
  </TitlesOfParts>
  <Company>Image&amp;Matros ®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Image&amp;Matros ®</dc:creator>
  <cp:lastModifiedBy>Asus</cp:lastModifiedBy>
  <cp:revision>12</cp:revision>
  <dcterms:created xsi:type="dcterms:W3CDTF">2021-02-02T17:04:17Z</dcterms:created>
  <dcterms:modified xsi:type="dcterms:W3CDTF">2021-02-25T09:51:13Z</dcterms:modified>
</cp:coreProperties>
</file>