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6" r:id="rId3"/>
    <p:sldId id="290" r:id="rId4"/>
    <p:sldId id="293" r:id="rId5"/>
    <p:sldId id="286" r:id="rId6"/>
    <p:sldId id="289" r:id="rId7"/>
    <p:sldId id="292" r:id="rId8"/>
    <p:sldId id="295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715" autoAdjust="0"/>
  </p:normalViewPr>
  <p:slideViewPr>
    <p:cSldViewPr snapToGrid="0">
      <p:cViewPr varScale="1">
        <p:scale>
          <a:sx n="61" d="100"/>
          <a:sy n="61" d="100"/>
        </p:scale>
        <p:origin x="107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2E9FD0-6617-43BA-A406-E10B39C5F5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6572614-E08B-49E1-B0D3-D6E8AC0203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EBD5F8D-3AF5-475C-A681-3096EDF0F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B446E-2EC2-4C85-8D98-8B70097E2106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39244EC-FF3E-44D4-8E0D-A18C71F7A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DF7F2F3-3330-4838-AF81-C20509D6C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BBA85-53ED-4C14-897E-8AF78C137E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81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004EFF-6A43-4892-8BD4-7DECBCFE08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5EDD97D-7F57-4D67-9B6E-E641E74503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4F6815F-9DCB-429C-A2AF-C3A78A602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B446E-2EC2-4C85-8D98-8B70097E2106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B0E17D7-6085-415D-ADB1-7F8F6CA650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0D09B86-732E-4054-858D-0B65FD6EE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BBA85-53ED-4C14-897E-8AF78C137E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674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A47816D-5E75-4D31-826D-564622133A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8706CA9-0FAB-4364-9F53-77F0B56421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3B5EBE1-0723-42B9-B620-E1FC09E21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B446E-2EC2-4C85-8D98-8B70097E2106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9925F18-F2A5-4121-BE4D-AC4567840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5192702-5DD4-4518-B89E-E7E201636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BBA85-53ED-4C14-897E-8AF78C137E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097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F20657-2BDE-41B0-97E8-B014FB87A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7356129-EEB4-4464-80C9-E15145D7E1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13D2167-8B50-46B2-9BD7-C180BE4C5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B446E-2EC2-4C85-8D98-8B70097E2106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BF8454E-7A15-43E7-913C-379BD260F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010E56F-A4ED-4AD1-8388-AFE7A4F91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BBA85-53ED-4C14-897E-8AF78C137E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188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A2C1F7-AD16-4EBC-A04D-E78A4B304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8302F06-ED01-41F8-ABDF-F7EE5630D1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D1B015A-03D7-4E15-B424-2577839D0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B446E-2EC2-4C85-8D98-8B70097E2106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739367C-5AC8-4893-B7E0-EF51137CE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04840C4-F32C-4937-8836-422268F86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BBA85-53ED-4C14-897E-8AF78C137E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52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057CA3-4950-405A-A27C-8105E3B76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2B9A3C-1799-481E-93EE-F0684730CB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493B347-149F-4A8A-A0F4-2CAC8F769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26832E2-0579-4C08-A1C0-88F45DF6E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B446E-2EC2-4C85-8D98-8B70097E2106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C677A38-B96E-48E6-AF99-0D8280D12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6A64B08-DCE9-48E0-9960-FFB5C2C50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BBA85-53ED-4C14-897E-8AF78C137E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9993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90F463-AB97-4EE3-BF06-E490FDE5D8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D0CA27E-DE29-48E5-A307-AA9CB38F77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8904860-5621-49B5-B36E-261407B693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42330FC-A8E7-4633-9F84-2E763C3B44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F5ADA3C-2450-43B5-BE65-53D9617753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64D1EE3-D3A2-4381-9690-6C50707F7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B446E-2EC2-4C85-8D98-8B70097E2106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453E645-E8D6-48E4-AD90-EDDE619B4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B0EA8EC-39B4-4321-93E2-6ED140614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BBA85-53ED-4C14-897E-8AF78C137E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301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DDE048-7F29-48E5-9EB2-06C9337A82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793D57C-F8B6-4E2E-A584-B350257AD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B446E-2EC2-4C85-8D98-8B70097E2106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8164657-6331-415F-9F85-0C10192C5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AB0E438-B902-4E42-9A0C-F4CD13033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BBA85-53ED-4C14-897E-8AF78C137E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046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638250E-3141-4770-840C-E34CAA056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B446E-2EC2-4C85-8D98-8B70097E2106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31F11D1-20CB-4D7E-831A-90E9413DA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3CEBE93-6E83-4B69-8365-86F22C2D6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BBA85-53ED-4C14-897E-8AF78C137E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262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504C0D-B8FA-47CC-93A5-92B368CE4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A5F052B-B684-444D-A78A-89AFA6C7C7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52BF96B-A460-417D-B675-99F14EE3FD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BB9D420-8393-4BDB-965B-16570DFCA4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B446E-2EC2-4C85-8D98-8B70097E2106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BE85B60-688F-4490-AA39-30CD8EEF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7124893-ABB3-4F0B-B4BD-4826613EC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BBA85-53ED-4C14-897E-8AF78C137E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584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B0BE92-44D6-4D81-BE81-4BB42C9B1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7C2F791-7C52-485D-B681-AB0AC1C3DE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3CBB4C8-9CE1-48C9-9056-CAEB72AEF8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3FDF66B-7FEA-4A3C-B7ED-6543B45B4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B446E-2EC2-4C85-8D98-8B70097E2106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8F863AB-8826-4CDE-8E0A-403E756C8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39758EC-7E67-4FEC-8613-C4587E959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BBA85-53ED-4C14-897E-8AF78C137E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031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A42C76-6AF5-447B-98D0-CDAE7A677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4CCDF2D-6DE3-48A1-BAC7-E845756069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8A86731-384F-4525-AF1E-CD1AE78D13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FB446E-2EC2-4C85-8D98-8B70097E2106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7771200-15E2-4C2E-A4FA-F175CA8F16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2872B99-1594-41BF-98A3-76BBE60DB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BBA85-53ED-4C14-897E-8AF78C137E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9564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EF86A19-31F8-46E3-9BE0-5249CD4AE216}"/>
              </a:ext>
            </a:extLst>
          </p:cNvPr>
          <p:cNvSpPr txBox="1"/>
          <p:nvPr/>
        </p:nvSpPr>
        <p:spPr>
          <a:xfrm>
            <a:off x="500135" y="2220818"/>
            <a:ext cx="4039041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«Москва в жизни и творчестве русских писателей 19 века». </a:t>
            </a:r>
            <a:r>
              <a:rPr lang="ru-RU" sz="24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Эта тема проходит через весь курс русской литературы, ведь Москва всегда была в центре внимания русских писателей, и отношение к ней определяло взгляды, общественную позицию авторов.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694C65-6658-4A2B-9416-00BF02AFBE22}"/>
              </a:ext>
            </a:extLst>
          </p:cNvPr>
          <p:cNvSpPr txBox="1"/>
          <p:nvPr/>
        </p:nvSpPr>
        <p:spPr>
          <a:xfrm>
            <a:off x="500136" y="1282492"/>
            <a:ext cx="4240676" cy="5322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2800" b="1" i="1" dirty="0">
                <a:solidFill>
                  <a:srgbClr val="FF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Города земли Русской</a:t>
            </a:r>
            <a:endParaRPr lang="ru-RU" sz="28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AED6FF-8C71-463E-840D-A1EA754CAC41}"/>
              </a:ext>
            </a:extLst>
          </p:cNvPr>
          <p:cNvSpPr txBox="1"/>
          <p:nvPr/>
        </p:nvSpPr>
        <p:spPr>
          <a:xfrm>
            <a:off x="3046828" y="729380"/>
            <a:ext cx="6098344" cy="4070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20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Родная русская литература</a:t>
            </a:r>
          </a:p>
        </p:txBody>
      </p:sp>
      <p:pic>
        <p:nvPicPr>
          <p:cNvPr id="15362" name="Picture 2" descr="Старая Москва в XIX веке">
            <a:extLst>
              <a:ext uri="{FF2B5EF4-FFF2-40B4-BE49-F238E27FC236}">
                <a16:creationId xmlns:a16="http://schemas.microsoft.com/office/drawing/2014/main" id="{837335BC-40EE-40BB-9F74-B420C9B646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9372" y="1282492"/>
            <a:ext cx="6752493" cy="5093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5132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CED65A4-F000-4154-89D6-6CA7DFA53045}"/>
              </a:ext>
            </a:extLst>
          </p:cNvPr>
          <p:cNvSpPr txBox="1"/>
          <p:nvPr/>
        </p:nvSpPr>
        <p:spPr>
          <a:xfrm>
            <a:off x="6716109" y="4121164"/>
            <a:ext cx="5056787" cy="244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Москва всегда служила и будет служить неиссякаемым источником вдохновения для многих поколений российских писателей и поэтов. Величие Москвы как символа России с ее сложной и романтической историей, нежное очарование древнего города всегда будет достойной темой лучших произведений поэзии и прозы.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8434" name="Picture 2" descr="Картина маслом &amp;quot;Москва златоглавая. Версия AV&amp;quot; 60x90 AV190602 купить в  Москве">
            <a:extLst>
              <a:ext uri="{FF2B5EF4-FFF2-40B4-BE49-F238E27FC236}">
                <a16:creationId xmlns:a16="http://schemas.microsoft.com/office/drawing/2014/main" id="{0A34137B-AD2A-4D5D-8CC2-581D032D52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669" y="471980"/>
            <a:ext cx="5015058" cy="3303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Церкви и храмы Москвы | МОСКВА В ЦЕРКВАХ">
            <a:extLst>
              <a:ext uri="{FF2B5EF4-FFF2-40B4-BE49-F238E27FC236}">
                <a16:creationId xmlns:a16="http://schemas.microsoft.com/office/drawing/2014/main" id="{EBE4EA99-8FF5-4113-9F78-F55BE32C07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70" y="471980"/>
            <a:ext cx="5024362" cy="387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5B4F640-5D9E-4738-95AD-6E7302F1FF36}"/>
              </a:ext>
            </a:extLst>
          </p:cNvPr>
          <p:cNvSpPr txBox="1"/>
          <p:nvPr/>
        </p:nvSpPr>
        <p:spPr>
          <a:xfrm>
            <a:off x="1911569" y="4491843"/>
            <a:ext cx="3716721" cy="20765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100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Москва, Москва!.. Люблю тебя как сын,</a:t>
            </a:r>
            <a:br>
              <a:rPr lang="ru-RU" sz="1100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Как русский, – сильно, пламенно и нежно!</a:t>
            </a:r>
            <a:br>
              <a:rPr lang="ru-RU" sz="1100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Люблю священный блеск твоих седин</a:t>
            </a:r>
            <a:br>
              <a:rPr lang="ru-RU" sz="1100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И этот Кремль зубчатый, безмятежный.</a:t>
            </a:r>
            <a:br>
              <a:rPr lang="ru-RU" sz="1100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Напрасно думал чуждый властелин</a:t>
            </a:r>
            <a:br>
              <a:rPr lang="ru-RU" sz="1100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С тобой, столетним русским великаном,</a:t>
            </a:r>
            <a:br>
              <a:rPr lang="ru-RU" sz="1100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Померяться главою и – обманом</a:t>
            </a:r>
            <a:br>
              <a:rPr lang="ru-RU" sz="1100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Тебя низвергнуть. Тщетно поражал</a:t>
            </a:r>
            <a:br>
              <a:rPr lang="ru-RU" sz="1100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Тебя пришлец: ты вздрогнул – он упал!</a:t>
            </a:r>
            <a:br>
              <a:rPr lang="ru-RU" sz="1100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Вселенная замолкла… Величавый,</a:t>
            </a:r>
            <a:br>
              <a:rPr lang="ru-RU" sz="1100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Один ты жив, наследник нашей славы.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1038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E0E099B-4923-40A0-ADD0-6366A7D63627}"/>
              </a:ext>
            </a:extLst>
          </p:cNvPr>
          <p:cNvSpPr txBox="1"/>
          <p:nvPr/>
        </p:nvSpPr>
        <p:spPr>
          <a:xfrm>
            <a:off x="551792" y="4555459"/>
            <a:ext cx="3909849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0" i="0" dirty="0">
                <a:effectLst/>
                <a:latin typeface="PT Serif" panose="020B0604020202020204" pitchFamily="18" charset="-52"/>
              </a:rPr>
              <a:t>Москва не слышала более искреннего признания, чем написанное Лермонтовым. Чтобы так понять, почувствовать и принять всей душой город, его надо полюбить так же, как полюбил поэт, — «сильно, пламенно и нежно».</a:t>
            </a:r>
            <a:endParaRPr lang="ru-RU" sz="1400" dirty="0"/>
          </a:p>
        </p:txBody>
      </p:sp>
      <p:pic>
        <p:nvPicPr>
          <p:cNvPr id="26626" name="Picture 2" descr="Михаил Лермонтов. Биография - РИА Новости, 02.03.2020">
            <a:extLst>
              <a:ext uri="{FF2B5EF4-FFF2-40B4-BE49-F238E27FC236}">
                <a16:creationId xmlns:a16="http://schemas.microsoft.com/office/drawing/2014/main" id="{C8373DF5-CA82-42CE-9262-EA4D1F0D6C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979" y="677918"/>
            <a:ext cx="3436883" cy="3436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7A987D9-22BD-49D1-9DF9-ECE61914297E}"/>
              </a:ext>
            </a:extLst>
          </p:cNvPr>
          <p:cNvSpPr txBox="1"/>
          <p:nvPr/>
        </p:nvSpPr>
        <p:spPr>
          <a:xfrm>
            <a:off x="4650828" y="677475"/>
            <a:ext cx="3662571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 Москвой связано имя другого великого поэта - М.Ю. Лермонтова. Он родился в 1814 году в доме генерал - майора Ф.Н. Толя, где бабушка поэта Е.А. Арсеньева снимала квартиру. Почти сразу после рождения маленького Михаила увезли в родовое имение Тарханы. В город он вернулся лишь в 1827 году. «Москва ­ моя родина, и такой будет для меня всегда»,- говорил поэт.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6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Памятник М.Ю. Лермонтову, выполненный скульптором И.Д. Бродским, был открыт в сквере на Лермонтовской площади в июне 1965 г. Площадь стала так называться в 1941 году в связи со столетием со дня гибели великого русского поэта. Пьедестал увенчан бронзовой фигурой молодого человека в форме поручика пехотного полка. 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" name="Picture 2" descr="Памятник Лермонтову у Красных Ворот (Город Москва)">
            <a:extLst>
              <a:ext uri="{FF2B5EF4-FFF2-40B4-BE49-F238E27FC236}">
                <a16:creationId xmlns:a16="http://schemas.microsoft.com/office/drawing/2014/main" id="{D884A6B4-3F97-4115-BBB6-089AB188F8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0606" y="455985"/>
            <a:ext cx="3209602" cy="5705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8355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FE7D37C-CB3A-4BF9-BBE2-7B84AF64969B}"/>
              </a:ext>
            </a:extLst>
          </p:cNvPr>
          <p:cNvSpPr txBox="1"/>
          <p:nvPr/>
        </p:nvSpPr>
        <p:spPr>
          <a:xfrm>
            <a:off x="1239564" y="1622857"/>
            <a:ext cx="9727324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b="1" i="1" dirty="0">
                <a:solidFill>
                  <a:srgbClr val="333333"/>
                </a:solidFill>
                <a:effectLst/>
                <a:latin typeface="Circe"/>
              </a:rPr>
              <a:t>Чуждый властелин» (Наполеон)</a:t>
            </a:r>
            <a:r>
              <a:rPr lang="ru-RU" sz="2400" b="0" i="1" dirty="0">
                <a:solidFill>
                  <a:srgbClr val="333333"/>
                </a:solidFill>
                <a:effectLst/>
                <a:latin typeface="Circe"/>
              </a:rPr>
              <a:t> 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Circe"/>
              </a:rPr>
              <a:t>— французский император (1804—1814, 1815). Во время войны Наполеон захватил практически всю Европу, дошёл до Москвы и даже занял опустевший город. Но в России он потерпел поражение, начал отступление и окончательно потерял власть.</a:t>
            </a:r>
          </a:p>
          <a:p>
            <a:pPr algn="just"/>
            <a:br>
              <a:rPr lang="ru-RU" sz="2400" dirty="0"/>
            </a:br>
            <a:r>
              <a:rPr lang="ru-RU" sz="2400" b="1" i="1" dirty="0">
                <a:solidFill>
                  <a:srgbClr val="333333"/>
                </a:solidFill>
                <a:effectLst/>
                <a:latin typeface="Circe"/>
              </a:rPr>
              <a:t>Война против Наполеона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Circe"/>
              </a:rPr>
              <a:t> — Отечественная война 1812 года.</a:t>
            </a:r>
          </a:p>
          <a:p>
            <a:pPr algn="just"/>
            <a:br>
              <a:rPr lang="ru-RU" sz="2400" dirty="0"/>
            </a:br>
            <a:r>
              <a:rPr lang="ru-RU" sz="2400" b="1" i="1" dirty="0">
                <a:solidFill>
                  <a:srgbClr val="333333"/>
                </a:solidFill>
                <a:effectLst/>
                <a:latin typeface="Circe"/>
              </a:rPr>
              <a:t>Низвергнуть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Circe"/>
              </a:rPr>
              <a:t> — сбросить с вершины; лишить могущества, власти, высокого положения.</a:t>
            </a:r>
          </a:p>
          <a:p>
            <a:pPr algn="just"/>
            <a:br>
              <a:rPr lang="ru-RU" sz="2400" dirty="0"/>
            </a:br>
            <a:r>
              <a:rPr lang="ru-RU" sz="2400" b="1" i="1" dirty="0">
                <a:solidFill>
                  <a:srgbClr val="333333"/>
                </a:solidFill>
                <a:effectLst/>
                <a:latin typeface="Circe"/>
              </a:rPr>
              <a:t>Пришлец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Circe"/>
              </a:rPr>
              <a:t> — чужестранец, человек, приехавший издалека.</a:t>
            </a:r>
            <a:endParaRPr lang="ru-RU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491AA9-EDC8-40D5-9E3D-3771BBDDACE7}"/>
              </a:ext>
            </a:extLst>
          </p:cNvPr>
          <p:cNvSpPr txBox="1"/>
          <p:nvPr/>
        </p:nvSpPr>
        <p:spPr>
          <a:xfrm>
            <a:off x="1470135" y="710828"/>
            <a:ext cx="895087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0" i="0" dirty="0">
                <a:solidFill>
                  <a:srgbClr val="FF0000"/>
                </a:solidFill>
                <a:effectLst/>
                <a:latin typeface="Circe"/>
              </a:rPr>
              <a:t>Кого в стихотворении называют «чуждым властелином»?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406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522A634-4303-413D-A098-5AACACFBD9B0}"/>
              </a:ext>
            </a:extLst>
          </p:cNvPr>
          <p:cNvSpPr txBox="1"/>
          <p:nvPr/>
        </p:nvSpPr>
        <p:spPr>
          <a:xfrm>
            <a:off x="522849" y="762898"/>
            <a:ext cx="11146301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0" i="0" dirty="0">
                <a:solidFill>
                  <a:srgbClr val="FF0000"/>
                </a:solidFill>
                <a:effectLst/>
                <a:latin typeface="ReginaKursiv"/>
              </a:rPr>
              <a:t>Анализ стихотворения </a:t>
            </a:r>
            <a:r>
              <a:rPr lang="ru-RU" sz="2400" b="1" i="0" dirty="0">
                <a:solidFill>
                  <a:srgbClr val="FF0000"/>
                </a:solidFill>
                <a:effectLst/>
                <a:latin typeface="ReginaKursiv"/>
              </a:rPr>
              <a:t>«Москва, Москва!.. Люблю тебя как сын» </a:t>
            </a:r>
          </a:p>
          <a:p>
            <a:pPr algn="ctr"/>
            <a:r>
              <a:rPr lang="ru-RU" sz="2400" b="0" i="0" dirty="0">
                <a:solidFill>
                  <a:srgbClr val="FF0000"/>
                </a:solidFill>
                <a:effectLst/>
                <a:latin typeface="ReginaKursiv"/>
              </a:rPr>
              <a:t>М.Ю. Лермонтова</a:t>
            </a:r>
          </a:p>
          <a:p>
            <a:pPr algn="ctr"/>
            <a:endParaRPr lang="ru-RU" sz="2400" b="1" dirty="0">
              <a:latin typeface="ReginaKursiv"/>
            </a:endParaRPr>
          </a:p>
          <a:p>
            <a:pPr algn="just"/>
            <a:r>
              <a:rPr lang="ru-RU" sz="2000" b="0" i="0" dirty="0">
                <a:solidFill>
                  <a:srgbClr val="000000"/>
                </a:solidFill>
                <a:effectLst/>
                <a:latin typeface="MyriadPro"/>
              </a:rPr>
              <a:t>Стихотворение является отрывком из поэмы Михаила Юрьевича Лермонтова «Сашка». Это произведение было написано в период с 1835 по 1839 год. Строфа седьмая является одним из авторских отступлений от основного сюжета поэмы.</a:t>
            </a:r>
            <a:endParaRPr lang="ru-RU" sz="2000" b="0" i="0" dirty="0">
              <a:solidFill>
                <a:srgbClr val="4E4E4E"/>
              </a:solidFill>
              <a:effectLst/>
              <a:latin typeface="ReginaKursiv"/>
            </a:endParaRPr>
          </a:p>
          <a:p>
            <a:pPr algn="just"/>
            <a:r>
              <a:rPr lang="ru-RU" sz="2000" b="1" i="0" dirty="0">
                <a:effectLst/>
                <a:latin typeface="MyriadPro"/>
              </a:rPr>
              <a:t>Тема</a:t>
            </a:r>
            <a:r>
              <a:rPr lang="ru-RU" sz="2000" b="0" i="0" dirty="0">
                <a:solidFill>
                  <a:srgbClr val="000000"/>
                </a:solidFill>
                <a:effectLst/>
                <a:latin typeface="MyriadPro"/>
              </a:rPr>
              <a:t> отрывка – любовь к родному городу. Поэт родился в Москве, и она навсегда осталась его любимым местом. Лермонтов испытывает к городу чувства, похожие на чувства детей к их родителям. Он гордится Москвой, ее историей и ее победами над врагами.</a:t>
            </a:r>
          </a:p>
          <a:p>
            <a:pPr algn="just"/>
            <a:r>
              <a:rPr lang="ru-RU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Стихотворение написано пятистопным ямбом. Автор использует два вида рифмы: перекрестную и смежную. Произведение состоит из 11 строф. Авторский голос изначально восхваляет Москву, а затем отдельно выделяет Кремль. Это сооружение выступает символом неприступности и величия города.</a:t>
            </a:r>
            <a:endParaRPr lang="ru-RU" sz="2000" b="0" i="0" dirty="0">
              <a:solidFill>
                <a:srgbClr val="4E4E4E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Перед читателем лирическое произведение, которое можно отнести к оде. Лермонтов воспевает Москву и Кремль. Строчки звучат торжественно и возвышенно.</a:t>
            </a:r>
          </a:p>
          <a:p>
            <a:pPr algn="just"/>
            <a:endParaRPr lang="ru-RU" sz="2400" b="0" i="0" dirty="0">
              <a:solidFill>
                <a:srgbClr val="000000"/>
              </a:solidFill>
              <a:effectLst/>
              <a:latin typeface="MyriadPro"/>
            </a:endParaRPr>
          </a:p>
        </p:txBody>
      </p:sp>
    </p:spTree>
    <p:extLst>
      <p:ext uri="{BB962C8B-B14F-4D97-AF65-F5344CB8AC3E}">
        <p14:creationId xmlns:p14="http://schemas.microsoft.com/office/powerpoint/2010/main" val="3701573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E7D76AB-A59E-486D-9804-37689587B213}"/>
              </a:ext>
            </a:extLst>
          </p:cNvPr>
          <p:cNvSpPr txBox="1"/>
          <p:nvPr/>
        </p:nvSpPr>
        <p:spPr>
          <a:xfrm>
            <a:off x="3203917" y="540194"/>
            <a:ext cx="53492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0" i="0" dirty="0">
                <a:solidFill>
                  <a:srgbClr val="FF0000"/>
                </a:solidFill>
                <a:effectLst/>
                <a:latin typeface="ReginaKursiv"/>
              </a:rPr>
              <a:t>Средства выразительности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616D3B82-AA03-45A9-A227-D305225D2F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7901" y="1241300"/>
            <a:ext cx="10016197" cy="489105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4436" rIns="0" bIns="44436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MyriadPro"/>
              </a:rPr>
              <a:t>Эпитеты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MyriadPro"/>
              </a:rPr>
              <a:t>«Священный», «безмятежный», «чуждый», «величавый» - слова создают образы Города-героя и чужака, пытавшего его завоевать.</a:t>
            </a:r>
            <a:endParaRPr kumimoji="0" lang="ru-RU" altLang="ru-RU" sz="24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MyriadPr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4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MyriadPr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MyriadPro"/>
              </a:rPr>
              <a:t>Олицетворение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MyriadPro"/>
              </a:rPr>
              <a:t>В стихотворении Кремль наделяется свойствами живого существа. Примеры тропа: «вздрогнул», «жив». Отдельно вырисовывается образ чужеземного врага и самой Москвы-старушки.</a:t>
            </a:r>
            <a:endParaRPr kumimoji="0" lang="ru-RU" altLang="ru-RU" sz="24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MyriadPr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4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MyriadPr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MyriadPro"/>
              </a:rPr>
              <a:t>Метафоры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MyriadPro"/>
              </a:rPr>
              <a:t>«Блеск твоих седин», «столетний великан», «наследник славы», «вселенная замолкла» - метафоры дарят неповторимый колорит произведению. Одические строки надолго запоминаются читателю.</a:t>
            </a:r>
            <a:endParaRPr kumimoji="0" lang="ru-RU" alt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48353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86F443E-23B5-4D5D-AD3E-6AF0A8F391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2510" y="797510"/>
            <a:ext cx="10287000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irce"/>
              </a:rPr>
              <a:t>Обратите внимание, как поэт обращается к Кремлю. Лермонтов называет его </a:t>
            </a:r>
            <a:r>
              <a:rPr kumimoji="0" lang="ru-RU" altLang="ru-RU" sz="2400" b="0" i="1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irce"/>
              </a:rPr>
              <a:t>«столетним русским великаном»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irce"/>
              </a:rPr>
              <a:t> (метафора) — символом русского народа. Кремль для лирического героя — это 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irce"/>
              </a:rPr>
              <a:t>неприступная крепость, которую невозможно захватить ни обманом, ни силой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irce"/>
              </a:rPr>
              <a:t>. И самый могущественный правитель не сравнится с ним в достоинстве и величии. Даже </a:t>
            </a:r>
            <a:r>
              <a:rPr kumimoji="0" lang="ru-RU" altLang="ru-RU" sz="2400" b="0" i="1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irce"/>
              </a:rPr>
              <a:t>«вселенная замолкла…»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irce"/>
              </a:rPr>
              <a:t>, когда Кремль вступил в битву.</a:t>
            </a:r>
            <a:endParaRPr kumimoji="0" lang="ru-RU" alt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irce"/>
              </a:rPr>
              <a:t>        </a:t>
            </a:r>
            <a:endParaRPr kumimoji="0" lang="ru-RU" alt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irce"/>
              </a:rPr>
              <a:t>А знаете ли Вы, для чего М. Ю. Лермонтов использует эпитет «безмятежный»? Так поэт 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irce"/>
              </a:rPr>
              <a:t>подчёркивает контраст между прошлым и настоящим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irce"/>
              </a:rPr>
              <a:t>. В годы войны против Наполеона (</a:t>
            </a:r>
            <a:r>
              <a:rPr kumimoji="0" lang="ru-RU" altLang="ru-RU" sz="2400" b="0" i="1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irce"/>
              </a:rPr>
              <a:t>«чуждого властелина»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irce"/>
              </a:rPr>
              <a:t>) Кремль держал оборону и был в гуще событий, а сейчас лирический герой видит его в мирной жизни. Теперь он не борется, но по-прежнему полон достоинства. Это мы понимаем по последней строчке стихотворения: «Величавый, / Один ты жив, наследник нашей славы».</a:t>
            </a:r>
            <a:endParaRPr kumimoji="0" lang="ru-RU" alt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18934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BDF690E-CAA1-4672-A3A0-D825DA0221DA}"/>
              </a:ext>
            </a:extLst>
          </p:cNvPr>
          <p:cNvSpPr txBox="1"/>
          <p:nvPr/>
        </p:nvSpPr>
        <p:spPr>
          <a:xfrm>
            <a:off x="961697" y="546470"/>
            <a:ext cx="4445875" cy="3751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FF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Леонид Мартынов. Красные ворота</a:t>
            </a:r>
            <a:endParaRPr lang="ru-RU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9698" name="Picture 2" descr="Мартынов Л.Н. Во-первых, во-вторых, в-третьих: Стихи разных лет">
            <a:extLst>
              <a:ext uri="{FF2B5EF4-FFF2-40B4-BE49-F238E27FC236}">
                <a16:creationId xmlns:a16="http://schemas.microsoft.com/office/drawing/2014/main" id="{B141898D-9741-4D1B-A3B9-82678817AB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4716" y="921637"/>
            <a:ext cx="2469931" cy="3293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4E50CB3-30AA-4169-9106-BB8955904F38}"/>
              </a:ext>
            </a:extLst>
          </p:cNvPr>
          <p:cNvSpPr txBox="1"/>
          <p:nvPr/>
        </p:nvSpPr>
        <p:spPr>
          <a:xfrm>
            <a:off x="1075997" y="1068692"/>
            <a:ext cx="60933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FF0000"/>
                </a:solidFill>
              </a:rPr>
              <a:t>О чём это стихотворение?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45ADE7B-9471-44F8-B683-083BAEB4FCC1}"/>
              </a:ext>
            </a:extLst>
          </p:cNvPr>
          <p:cNvSpPr txBox="1"/>
          <p:nvPr/>
        </p:nvSpPr>
        <p:spPr>
          <a:xfrm>
            <a:off x="1265181" y="1956138"/>
            <a:ext cx="792611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dirty="0"/>
              <a:t>Люди стараются рассматривать весь мир с высоты своего жизненного опыта, изучать, анализировать происходящие события, которые заставляют понять насколько сложна и одновременно прекрасна наша жизнь. Она бежит вперед стремительно, как автомобиль, останавливаясь и двигаясь дальше, оставляя позади следы - наше прошлое, историю нашей страны.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01A4CE-CF45-4801-B099-E24E9869E0B6}"/>
              </a:ext>
            </a:extLst>
          </p:cNvPr>
          <p:cNvSpPr txBox="1"/>
          <p:nvPr/>
        </p:nvSpPr>
        <p:spPr>
          <a:xfrm>
            <a:off x="1548962" y="4718822"/>
            <a:ext cx="6093372" cy="10704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800" b="1" dirty="0">
                <a:solidFill>
                  <a:srgbClr val="FF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  <a:endParaRPr lang="ru-RU" sz="1800" b="1" dirty="0">
              <a:solidFill>
                <a:srgbClr val="000000"/>
              </a:solidFill>
              <a:effectLst/>
              <a:latin typeface="PT Sans" panose="020B0503020203020204" pitchFamily="34" charset="-52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800" b="1" dirty="0">
                <a:solidFill>
                  <a:srgbClr val="000000"/>
                </a:solidFill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Прочитать и пересказать фрагмент произведения </a:t>
            </a:r>
            <a:r>
              <a:rPr lang="ru-RU" sz="1800" b="1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 А.П. Чехов</a:t>
            </a:r>
            <a:r>
              <a:rPr lang="ru-RU" sz="1800" b="1" dirty="0">
                <a:solidFill>
                  <a:srgbClr val="000000"/>
                </a:solidFill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а «</a:t>
            </a:r>
            <a:r>
              <a:rPr lang="ru-RU" sz="1800" b="1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В Москве на Трубной площади</a:t>
            </a:r>
            <a:r>
              <a:rPr lang="ru-RU" sz="1800" b="1" dirty="0">
                <a:solidFill>
                  <a:srgbClr val="000000"/>
                </a:solidFill>
                <a:latin typeface="PT Sans" panose="020B0503020203020204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51343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920</Words>
  <Application>Microsoft Office PowerPoint</Application>
  <PresentationFormat>Широкоэкранный</PresentationFormat>
  <Paragraphs>37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9" baseType="lpstr">
      <vt:lpstr>Arial</vt:lpstr>
      <vt:lpstr>Calibri</vt:lpstr>
      <vt:lpstr>Calibri Light</vt:lpstr>
      <vt:lpstr>Circe</vt:lpstr>
      <vt:lpstr>MyriadPro</vt:lpstr>
      <vt:lpstr>PT Sans</vt:lpstr>
      <vt:lpstr>PT Serif</vt:lpstr>
      <vt:lpstr>ReginaKursiv</vt:lpstr>
      <vt:lpstr>Tahoma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tomilen.553@yandex.ru</dc:creator>
  <cp:lastModifiedBy>tomilen.553@yandex.ru</cp:lastModifiedBy>
  <cp:revision>15</cp:revision>
  <dcterms:created xsi:type="dcterms:W3CDTF">2022-01-27T20:10:05Z</dcterms:created>
  <dcterms:modified xsi:type="dcterms:W3CDTF">2022-05-03T04:00:50Z</dcterms:modified>
</cp:coreProperties>
</file>