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99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120740AA-CD23-4CE2-B083-EBCA309FC4E0}" type="datetimeFigureOut">
              <a:rPr lang="ru-RU" smtClean="0"/>
              <a:t>15.10.2016</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52CAFC22-5B00-4732-B388-F9738B08B97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20740AA-CD23-4CE2-B083-EBCA309FC4E0}" type="datetimeFigureOut">
              <a:rPr lang="ru-RU" smtClean="0"/>
              <a:t>15.10.2016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CAFC22-5B00-4732-B388-F9738B08B97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20740AA-CD23-4CE2-B083-EBCA309FC4E0}" type="datetimeFigureOut">
              <a:rPr lang="ru-RU" smtClean="0"/>
              <a:t>15.10.2016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2CAFC22-5B00-4732-B388-F9738B08B97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120740AA-CD23-4CE2-B083-EBCA309FC4E0}" type="datetimeFigureOut">
              <a:rPr lang="ru-RU" smtClean="0"/>
              <a:t>15.10.2016</a:t>
            </a:fld>
            <a:endParaRPr lang="ru-RU"/>
          </a:p>
        </p:txBody>
      </p:sp>
      <p:sp>
        <p:nvSpPr>
          <p:cNvPr id="9" name="Номер слайда 8"/>
          <p:cNvSpPr>
            <a:spLocks noGrp="1"/>
          </p:cNvSpPr>
          <p:nvPr>
            <p:ph type="sldNum" sz="quarter" idx="15"/>
          </p:nvPr>
        </p:nvSpPr>
        <p:spPr/>
        <p:txBody>
          <a:bodyPr rtlCol="0"/>
          <a:lstStyle/>
          <a:p>
            <a:fld id="{52CAFC22-5B00-4732-B388-F9738B08B97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120740AA-CD23-4CE2-B083-EBCA309FC4E0}" type="datetimeFigureOut">
              <a:rPr lang="ru-RU" smtClean="0"/>
              <a:t>15.10.2016</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52CAFC22-5B00-4732-B388-F9738B08B97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120740AA-CD23-4CE2-B083-EBCA309FC4E0}" type="datetimeFigureOut">
              <a:rPr lang="ru-RU" smtClean="0"/>
              <a:t>15.10.2016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2CAFC22-5B00-4732-B388-F9738B08B97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120740AA-CD23-4CE2-B083-EBCA309FC4E0}" type="datetimeFigureOut">
              <a:rPr lang="ru-RU" smtClean="0"/>
              <a:t>15.10.2016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2CAFC22-5B00-4732-B388-F9738B08B97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120740AA-CD23-4CE2-B083-EBCA309FC4E0}" type="datetimeFigureOut">
              <a:rPr lang="ru-RU" smtClean="0"/>
              <a:t>15.10.2016</a:t>
            </a:fld>
            <a:endParaRPr lang="ru-RU"/>
          </a:p>
        </p:txBody>
      </p:sp>
      <p:sp>
        <p:nvSpPr>
          <p:cNvPr id="7" name="Номер слайда 6"/>
          <p:cNvSpPr>
            <a:spLocks noGrp="1"/>
          </p:cNvSpPr>
          <p:nvPr>
            <p:ph type="sldNum" sz="quarter" idx="11"/>
          </p:nvPr>
        </p:nvSpPr>
        <p:spPr/>
        <p:txBody>
          <a:bodyPr rtlCol="0"/>
          <a:lstStyle/>
          <a:p>
            <a:fld id="{52CAFC22-5B00-4732-B388-F9738B08B97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20740AA-CD23-4CE2-B083-EBCA309FC4E0}" type="datetimeFigureOut">
              <a:rPr lang="ru-RU" smtClean="0"/>
              <a:t>15.10.2016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2CAFC22-5B00-4732-B388-F9738B08B97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120740AA-CD23-4CE2-B083-EBCA309FC4E0}" type="datetimeFigureOut">
              <a:rPr lang="ru-RU" smtClean="0"/>
              <a:t>15.10.2016</a:t>
            </a:fld>
            <a:endParaRPr lang="ru-RU"/>
          </a:p>
        </p:txBody>
      </p:sp>
      <p:sp>
        <p:nvSpPr>
          <p:cNvPr id="22" name="Номер слайда 21"/>
          <p:cNvSpPr>
            <a:spLocks noGrp="1"/>
          </p:cNvSpPr>
          <p:nvPr>
            <p:ph type="sldNum" sz="quarter" idx="15"/>
          </p:nvPr>
        </p:nvSpPr>
        <p:spPr/>
        <p:txBody>
          <a:bodyPr rtlCol="0"/>
          <a:lstStyle/>
          <a:p>
            <a:fld id="{52CAFC22-5B00-4732-B388-F9738B08B97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120740AA-CD23-4CE2-B083-EBCA309FC4E0}" type="datetimeFigureOut">
              <a:rPr lang="ru-RU" smtClean="0"/>
              <a:t>15.10.2016</a:t>
            </a:fld>
            <a:endParaRPr lang="ru-RU"/>
          </a:p>
        </p:txBody>
      </p:sp>
      <p:sp>
        <p:nvSpPr>
          <p:cNvPr id="18" name="Номер слайда 17"/>
          <p:cNvSpPr>
            <a:spLocks noGrp="1"/>
          </p:cNvSpPr>
          <p:nvPr>
            <p:ph type="sldNum" sz="quarter" idx="11"/>
          </p:nvPr>
        </p:nvSpPr>
        <p:spPr/>
        <p:txBody>
          <a:bodyPr rtlCol="0"/>
          <a:lstStyle/>
          <a:p>
            <a:fld id="{52CAFC22-5B00-4732-B388-F9738B08B97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20740AA-CD23-4CE2-B083-EBCA309FC4E0}" type="datetimeFigureOut">
              <a:rPr lang="ru-RU" smtClean="0"/>
              <a:t>15.10.2016</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2CAFC22-5B00-4732-B388-F9738B08B97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39752" y="4653136"/>
            <a:ext cx="6336704" cy="1156280"/>
          </a:xfrm>
        </p:spPr>
        <p:txBody>
          <a:bodyPr>
            <a:normAutofit fontScale="90000"/>
          </a:bodyPr>
          <a:lstStyle/>
          <a:p>
            <a:pPr algn="ctr"/>
            <a:r>
              <a:rPr lang="ru-RU" cap="all" dirty="0" smtClean="0"/>
              <a:t>Картотека дидактических игр по гендерному воспитанию</a:t>
            </a:r>
            <a:endParaRPr lang="ru-RU" cap="all" dirty="0"/>
          </a:p>
        </p:txBody>
      </p:sp>
      <p:pic>
        <p:nvPicPr>
          <p:cNvPr id="1026" name="Picture 2" descr="http://ds100nezabudka.ru/pics/semy_let00000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724" y="188640"/>
            <a:ext cx="5544616" cy="4158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6969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06090"/>
          </a:xfrm>
        </p:spPr>
        <p:txBody>
          <a:bodyPr>
            <a:normAutofit fontScale="90000"/>
          </a:bodyPr>
          <a:lstStyle/>
          <a:p>
            <a:pPr algn="ctr"/>
            <a:r>
              <a:rPr lang="ru-RU" b="1" i="1" dirty="0"/>
              <a:t>Дидактическая игра </a:t>
            </a:r>
            <a:r>
              <a:rPr lang="ru-RU" b="1" i="1" dirty="0" smtClean="0"/>
              <a:t/>
            </a:r>
            <a:br>
              <a:rPr lang="ru-RU" b="1" i="1" dirty="0" smtClean="0"/>
            </a:br>
            <a:r>
              <a:rPr lang="ru-RU" b="1" i="1" dirty="0" smtClean="0"/>
              <a:t>«Подарки </a:t>
            </a:r>
            <a:r>
              <a:rPr lang="ru-RU" b="1" i="1" dirty="0"/>
              <a:t>для Саши и </a:t>
            </a:r>
            <a:r>
              <a:rPr lang="ru-RU" b="1" i="1" dirty="0" smtClean="0"/>
              <a:t>Маши»</a:t>
            </a:r>
            <a:endParaRPr lang="ru-RU" dirty="0"/>
          </a:p>
        </p:txBody>
      </p:sp>
      <p:sp>
        <p:nvSpPr>
          <p:cNvPr id="3" name="Объект 2"/>
          <p:cNvSpPr>
            <a:spLocks noGrp="1"/>
          </p:cNvSpPr>
          <p:nvPr>
            <p:ph sz="quarter" idx="1"/>
          </p:nvPr>
        </p:nvSpPr>
        <p:spPr>
          <a:xfrm>
            <a:off x="395536" y="980728"/>
            <a:ext cx="8219256" cy="3917032"/>
          </a:xfrm>
        </p:spPr>
        <p:txBody>
          <a:bodyPr>
            <a:normAutofit fontScale="85000" lnSpcReduction="20000"/>
          </a:bodyPr>
          <a:lstStyle/>
          <a:p>
            <a:pPr marL="0" indent="0">
              <a:buNone/>
            </a:pPr>
            <a:r>
              <a:rPr lang="ru-RU" b="1" dirty="0" smtClean="0"/>
              <a:t>Цель</a:t>
            </a:r>
            <a:r>
              <a:rPr lang="ru-RU" dirty="0"/>
              <a:t>: формирование гендерных представлений у детей.</a:t>
            </a:r>
          </a:p>
          <a:p>
            <a:pPr marL="0" indent="0">
              <a:buNone/>
            </a:pPr>
            <a:r>
              <a:rPr lang="ru-RU" b="1" dirty="0"/>
              <a:t>Задачи</a:t>
            </a:r>
            <a:r>
              <a:rPr lang="ru-RU" dirty="0"/>
              <a:t>: закрепить умение осознавать себя, других детей как представителей определенного пола; продолжить формирование интереса к жизни и деятельности других представителей своего и противоположного пола; развивать мышление, воображение; воспитывать доброжелательные взаимоотношения между детьми.</a:t>
            </a:r>
          </a:p>
          <a:p>
            <a:pPr marL="0" indent="0">
              <a:buNone/>
            </a:pPr>
            <a:r>
              <a:rPr lang="ru-RU" b="1" dirty="0"/>
              <a:t>Описание игры</a:t>
            </a:r>
            <a:r>
              <a:rPr lang="ru-RU" dirty="0"/>
              <a:t>. Для игры понадобятся две куклы - девочка Даша и мальчик </a:t>
            </a:r>
            <a:r>
              <a:rPr lang="ru-RU" dirty="0" smtClean="0"/>
              <a:t>Саша, две </a:t>
            </a:r>
            <a:r>
              <a:rPr lang="ru-RU" dirty="0"/>
              <a:t>коробочки (красную, для Маши, а другую синюю, для Саши) в которых лежат "Подарки" (картинки с изображением различных предметов - игрушек, одежды для девочек и мальчиков, а так же предметы, не имеющие характерной гендерной принадлежности). В ходе игры, детям необходимо правильно определить, кому предназначен подарок.</a:t>
            </a:r>
          </a:p>
          <a:p>
            <a:endParaRPr lang="ru-RU" dirty="0"/>
          </a:p>
        </p:txBody>
      </p:sp>
      <p:pic>
        <p:nvPicPr>
          <p:cNvPr id="9218" name="Picture 2" descr="http://abali.ru/wp-content/uploads/2010/12/podark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888" y="4611960"/>
            <a:ext cx="2520280" cy="2178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7890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568952" cy="778098"/>
          </a:xfrm>
        </p:spPr>
        <p:txBody>
          <a:bodyPr>
            <a:noAutofit/>
          </a:bodyPr>
          <a:lstStyle/>
          <a:p>
            <a:pPr algn="ctr"/>
            <a:r>
              <a:rPr lang="ru-RU" sz="2000" b="1" i="1" dirty="0"/>
              <a:t>Дидактическая игра </a:t>
            </a:r>
            <a:r>
              <a:rPr lang="ru-RU" sz="2000" b="1" i="1" dirty="0" smtClean="0"/>
              <a:t/>
            </a:r>
            <a:br>
              <a:rPr lang="ru-RU" sz="2000" b="1" i="1" dirty="0" smtClean="0"/>
            </a:br>
            <a:r>
              <a:rPr lang="ru-RU" sz="2000" b="1" i="1" dirty="0" smtClean="0"/>
              <a:t>«</a:t>
            </a:r>
            <a:r>
              <a:rPr lang="ru-RU" sz="2000" b="1" i="1" dirty="0"/>
              <a:t>Чем похожи наши мамы</a:t>
            </a:r>
            <a:r>
              <a:rPr lang="ru-RU" sz="2000" b="1" i="1" dirty="0" smtClean="0"/>
              <a:t>? Чем </a:t>
            </a:r>
            <a:r>
              <a:rPr lang="ru-RU" sz="2000" b="1" i="1" dirty="0"/>
              <a:t>похожи </a:t>
            </a:r>
            <a:r>
              <a:rPr lang="ru-RU" sz="2000" b="1" i="1" dirty="0" smtClean="0"/>
              <a:t>наши </a:t>
            </a:r>
            <a:r>
              <a:rPr lang="ru-RU" sz="2000" b="1" i="1" dirty="0"/>
              <a:t>папы</a:t>
            </a:r>
            <a:r>
              <a:rPr lang="ru-RU" sz="2000" b="1" i="1" dirty="0" smtClean="0"/>
              <a:t>?»</a:t>
            </a:r>
            <a:endParaRPr lang="ru-RU" sz="2000" dirty="0"/>
          </a:p>
        </p:txBody>
      </p:sp>
      <p:sp>
        <p:nvSpPr>
          <p:cNvPr id="3" name="Объект 2"/>
          <p:cNvSpPr>
            <a:spLocks noGrp="1"/>
          </p:cNvSpPr>
          <p:nvPr>
            <p:ph sz="quarter" idx="1"/>
          </p:nvPr>
        </p:nvSpPr>
        <p:spPr>
          <a:xfrm>
            <a:off x="179512" y="1268760"/>
            <a:ext cx="8064896" cy="4968552"/>
          </a:xfrm>
        </p:spPr>
        <p:txBody>
          <a:bodyPr>
            <a:normAutofit fontScale="70000" lnSpcReduction="20000"/>
          </a:bodyPr>
          <a:lstStyle/>
          <a:p>
            <a:pPr marL="0" indent="0">
              <a:buNone/>
            </a:pPr>
            <a:r>
              <a:rPr lang="ru-RU" b="1" dirty="0" smtClean="0"/>
              <a:t>Цели</a:t>
            </a:r>
            <a:r>
              <a:rPr lang="ru-RU" b="1" dirty="0"/>
              <a:t>:</a:t>
            </a:r>
            <a:r>
              <a:rPr lang="ru-RU" dirty="0"/>
              <a:t>  Формировать умение выделять существенные сходства и различия между представителями разного пола. Воспитывать любовь к близким людям, уважение к их труду. Помочь ребенку выразить свои чувства к близким ему людям.</a:t>
            </a:r>
          </a:p>
          <a:p>
            <a:pPr marL="0" indent="0">
              <a:buNone/>
            </a:pPr>
            <a:r>
              <a:rPr lang="ru-RU" b="1" dirty="0"/>
              <a:t>Материал</a:t>
            </a:r>
            <a:r>
              <a:rPr lang="ru-RU" dirty="0"/>
              <a:t>: семейные альбомные фотографии каждого ребенка.</a:t>
            </a:r>
          </a:p>
          <a:p>
            <a:pPr marL="0" indent="0">
              <a:buNone/>
            </a:pPr>
            <a:r>
              <a:rPr lang="ru-RU" b="1" dirty="0"/>
              <a:t>Ход игры</a:t>
            </a:r>
            <a:r>
              <a:rPr lang="ru-RU" dirty="0"/>
              <a:t>: Дети и взрослый сидят на ковре. Воспитатель говорит детям, что у каждого из них есть семья, есть мамы, папы, бабушки дедушки, братья и сестры. Детям предлагается, рассматривая фотографию своей мамы (своего папы) рассказать, какая у него мама (папа)? Чем она занимается? Например, моя мама добрая, ласковая, иногда злиться, худенькая, заботливая, красивая.  Она готовит есть, стирает белье и т.д.</a:t>
            </a:r>
          </a:p>
          <a:p>
            <a:pPr marL="0" indent="0">
              <a:buNone/>
            </a:pPr>
            <a:r>
              <a:rPr lang="ru-RU" dirty="0"/>
              <a:t>После того, как ответят все дети, воспитатель задает им вопрос:</a:t>
            </a:r>
          </a:p>
          <a:p>
            <a:pPr marL="0" indent="0">
              <a:buNone/>
            </a:pPr>
            <a:r>
              <a:rPr lang="ru-RU" dirty="0"/>
              <a:t>-Чем похожи наши мамы (папы)?</a:t>
            </a:r>
          </a:p>
          <a:p>
            <a:pPr marL="0" indent="0">
              <a:buNone/>
            </a:pPr>
            <a:r>
              <a:rPr lang="ru-RU" dirty="0"/>
              <a:t>-Какие обязанности по дому  выполняют все мамы (папы)?</a:t>
            </a:r>
          </a:p>
          <a:p>
            <a:pPr marL="0" indent="0">
              <a:buNone/>
            </a:pPr>
            <a:r>
              <a:rPr lang="ru-RU" dirty="0"/>
              <a:t>-Какие внешние признаки их объединяют?</a:t>
            </a:r>
          </a:p>
          <a:p>
            <a:pPr marL="0" indent="0">
              <a:buNone/>
            </a:pPr>
            <a:r>
              <a:rPr lang="ru-RU" dirty="0"/>
              <a:t>-Какие качества присущи всем мамам (папам)?</a:t>
            </a:r>
          </a:p>
          <a:p>
            <a:pPr marL="0" indent="0">
              <a:buNone/>
            </a:pPr>
            <a:r>
              <a:rPr lang="ru-RU" dirty="0"/>
              <a:t>-Кем вы будете, когда вырастете?</a:t>
            </a:r>
          </a:p>
          <a:p>
            <a:pPr marL="0" indent="0">
              <a:buNone/>
            </a:pPr>
            <a:r>
              <a:rPr lang="ru-RU" dirty="0"/>
              <a:t>Выслушав ответы детей, воспитатель подводит итог, что все мамы и папы занимаются домашним хозяйством, воспитывают детей,  ходят на работу.  Все мамы и папы любят своих детей, заботятся о </a:t>
            </a:r>
            <a:r>
              <a:rPr lang="ru-RU" dirty="0" smtClean="0"/>
              <a:t>них.</a:t>
            </a:r>
            <a:endParaRPr lang="ru-RU" dirty="0"/>
          </a:p>
          <a:p>
            <a:pPr marL="0" indent="0">
              <a:buNone/>
            </a:pPr>
            <a:endParaRPr lang="ru-RU" dirty="0"/>
          </a:p>
        </p:txBody>
      </p:sp>
      <p:pic>
        <p:nvPicPr>
          <p:cNvPr id="10242" name="Picture 2" descr="http://naklejka.ru/image/cache/data/naklejki/2016/papa-mama-doch-25-20-450x45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487"/>
          <a:stretch/>
        </p:blipFill>
        <p:spPr bwMode="auto">
          <a:xfrm>
            <a:off x="6948264" y="3861048"/>
            <a:ext cx="1750938" cy="160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158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3966"/>
            <a:ext cx="8640960" cy="706090"/>
          </a:xfrm>
        </p:spPr>
        <p:txBody>
          <a:bodyPr>
            <a:normAutofit fontScale="90000"/>
          </a:bodyPr>
          <a:lstStyle/>
          <a:p>
            <a:r>
              <a:rPr lang="ru-RU" sz="2700" b="1" i="1" dirty="0"/>
              <a:t>Дидактическая игра  «Благородные поступки»     </a:t>
            </a:r>
            <a:endParaRPr lang="ru-RU" dirty="0"/>
          </a:p>
        </p:txBody>
      </p:sp>
      <p:sp>
        <p:nvSpPr>
          <p:cNvPr id="3" name="Объект 2"/>
          <p:cNvSpPr>
            <a:spLocks noGrp="1"/>
          </p:cNvSpPr>
          <p:nvPr>
            <p:ph sz="quarter" idx="1"/>
          </p:nvPr>
        </p:nvSpPr>
        <p:spPr>
          <a:xfrm>
            <a:off x="179512" y="908720"/>
            <a:ext cx="8474124" cy="3637308"/>
          </a:xfrm>
        </p:spPr>
        <p:txBody>
          <a:bodyPr>
            <a:noAutofit/>
          </a:bodyPr>
          <a:lstStyle/>
          <a:p>
            <a:pPr marL="0" indent="0">
              <a:buNone/>
            </a:pPr>
            <a:r>
              <a:rPr lang="ru-RU" sz="1700" b="1" dirty="0" smtClean="0"/>
              <a:t>Цель</a:t>
            </a:r>
            <a:r>
              <a:rPr lang="ru-RU" sz="1700" dirty="0"/>
              <a:t>: Воспитывать в детях желание совершать поступки ради других людей. Формировать понимание того, что поступком мы называем не только героизм, но и любое доброе дело ради другого человека.</a:t>
            </a:r>
          </a:p>
          <a:p>
            <a:pPr marL="0" indent="0">
              <a:buNone/>
            </a:pPr>
            <a:r>
              <a:rPr lang="ru-RU" sz="1700" b="1" dirty="0"/>
              <a:t>Материал</a:t>
            </a:r>
            <a:r>
              <a:rPr lang="ru-RU" sz="1700" dirty="0"/>
              <a:t>: мячик</a:t>
            </a:r>
          </a:p>
          <a:p>
            <a:pPr marL="0" indent="0">
              <a:buNone/>
            </a:pPr>
            <a:r>
              <a:rPr lang="ru-RU" sz="1700" b="1" dirty="0"/>
              <a:t>Ход игры</a:t>
            </a:r>
            <a:r>
              <a:rPr lang="ru-RU" sz="1700" dirty="0"/>
              <a:t>: Детям предлагается перечислить благородные поступки по отношению к девочкам (женщинам) и  мальчикам (мужчинам). Воспитатель кидает в руки  мяч одному из игроков, тот  называет благородный поступок и перекидывает мяч следующему игроку по своему желанию.</a:t>
            </a:r>
          </a:p>
          <a:p>
            <a:pPr marL="0" indent="0">
              <a:buNone/>
            </a:pPr>
            <a:r>
              <a:rPr lang="ru-RU" sz="1700" dirty="0"/>
              <a:t>Например, благородные поступки для мальчиков:</a:t>
            </a:r>
          </a:p>
          <a:p>
            <a:pPr marL="0" indent="0">
              <a:buNone/>
            </a:pPr>
            <a:r>
              <a:rPr lang="ru-RU" sz="1700" dirty="0" smtClean="0"/>
              <a:t>Называть </a:t>
            </a:r>
            <a:r>
              <a:rPr lang="ru-RU" sz="1700" dirty="0"/>
              <a:t>девочку только по имени; при встрече с девочкой первым здороваться; уступать в транспорте место; никогда не обижать девочку; защищать девочку; помогать девочке переносить тяжелые вещи; когда девочка выходит из транспорта, нужно выйти первым и подать ей руку; мальчик должен помочь девочке одеться,  подать пальто </a:t>
            </a:r>
            <a:r>
              <a:rPr lang="ru-RU" sz="1800" dirty="0"/>
              <a:t>и т.д</a:t>
            </a:r>
            <a:r>
              <a:rPr lang="ru-RU" sz="1800" dirty="0" smtClean="0"/>
              <a:t>.</a:t>
            </a:r>
            <a:endParaRPr lang="ru-RU" sz="1800" dirty="0"/>
          </a:p>
        </p:txBody>
      </p:sp>
      <p:pic>
        <p:nvPicPr>
          <p:cNvPr id="11266" name="Picture 2" descr="http://festival.1september.ru/articles/599530/im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4724042"/>
            <a:ext cx="2632668" cy="20973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8690" y="4897797"/>
            <a:ext cx="5711462" cy="1923604"/>
          </a:xfrm>
          <a:prstGeom prst="rect">
            <a:avLst/>
          </a:prstGeom>
          <a:noFill/>
        </p:spPr>
        <p:txBody>
          <a:bodyPr wrap="square" rtlCol="0">
            <a:spAutoFit/>
          </a:bodyPr>
          <a:lstStyle/>
          <a:p>
            <a:r>
              <a:rPr lang="ru-RU" sz="1700" dirty="0" smtClean="0"/>
              <a:t>Благородные поступки для девочек:  называть мальчика  только по имени; при встрече с мальчиком   здороваться; хвалить мальчика за проявление внимания; не обижать и не обзывать мальчика, особенно  в присутствии других детей; благодарить мальчика за добрые дела и поступки;  и т.д.</a:t>
            </a:r>
          </a:p>
        </p:txBody>
      </p:sp>
    </p:spTree>
    <p:extLst>
      <p:ext uri="{BB962C8B-B14F-4D97-AF65-F5344CB8AC3E}">
        <p14:creationId xmlns:p14="http://schemas.microsoft.com/office/powerpoint/2010/main" val="1574586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75240" cy="1143000"/>
          </a:xfrm>
        </p:spPr>
        <p:txBody>
          <a:bodyPr>
            <a:normAutofit/>
          </a:bodyPr>
          <a:lstStyle/>
          <a:p>
            <a:pPr algn="ctr"/>
            <a:r>
              <a:rPr lang="ru-RU" b="1" i="1" dirty="0"/>
              <a:t>Дидактическая игра </a:t>
            </a:r>
            <a:r>
              <a:rPr lang="ru-RU" b="1" i="1" dirty="0" smtClean="0"/>
              <a:t/>
            </a:r>
            <a:br>
              <a:rPr lang="ru-RU" b="1" i="1" dirty="0" smtClean="0"/>
            </a:br>
            <a:r>
              <a:rPr lang="ru-RU" b="1" i="1" dirty="0" smtClean="0"/>
              <a:t>«</a:t>
            </a:r>
            <a:r>
              <a:rPr lang="ru-RU" b="1" i="1" dirty="0"/>
              <a:t>Исправь ошибку</a:t>
            </a:r>
            <a:r>
              <a:rPr lang="ru-RU" b="1" i="1" dirty="0" smtClean="0"/>
              <a:t>»</a:t>
            </a:r>
            <a:endParaRPr lang="ru-RU" dirty="0"/>
          </a:p>
        </p:txBody>
      </p:sp>
      <p:sp>
        <p:nvSpPr>
          <p:cNvPr id="3" name="Объект 2"/>
          <p:cNvSpPr>
            <a:spLocks noGrp="1"/>
          </p:cNvSpPr>
          <p:nvPr>
            <p:ph sz="quarter" idx="1"/>
          </p:nvPr>
        </p:nvSpPr>
        <p:spPr>
          <a:xfrm>
            <a:off x="251520" y="1484784"/>
            <a:ext cx="7467600" cy="4873752"/>
          </a:xfrm>
        </p:spPr>
        <p:txBody>
          <a:bodyPr>
            <a:normAutofit fontScale="77500" lnSpcReduction="20000"/>
          </a:bodyPr>
          <a:lstStyle/>
          <a:p>
            <a:pPr marL="0" indent="0">
              <a:buNone/>
            </a:pPr>
            <a:r>
              <a:rPr lang="ru-RU" b="1" dirty="0" smtClean="0"/>
              <a:t>Цель</a:t>
            </a:r>
            <a:r>
              <a:rPr lang="ru-RU" dirty="0"/>
              <a:t>: формировать знания о правилах этикетного поведения мальчиков и девочек.</a:t>
            </a:r>
          </a:p>
          <a:p>
            <a:pPr marL="0" indent="0">
              <a:buNone/>
            </a:pPr>
            <a:r>
              <a:rPr lang="ru-RU" b="1" dirty="0"/>
              <a:t>Оборудование</a:t>
            </a:r>
            <a:r>
              <a:rPr lang="ru-RU" dirty="0"/>
              <a:t>: набор сюжетных карточек:</a:t>
            </a:r>
          </a:p>
          <a:p>
            <a:pPr marL="0" indent="0">
              <a:buNone/>
            </a:pPr>
            <a:r>
              <a:rPr lang="ru-RU" dirty="0"/>
              <a:t>Мальчик в автобусе сидит, девочка стоит.</a:t>
            </a:r>
          </a:p>
          <a:p>
            <a:pPr marL="0" indent="0">
              <a:buNone/>
            </a:pPr>
            <a:r>
              <a:rPr lang="ru-RU" dirty="0"/>
              <a:t>Девочка в автобусе сидит, мальчик стоит.</a:t>
            </a:r>
          </a:p>
          <a:p>
            <a:pPr marL="0" indent="0">
              <a:buNone/>
            </a:pPr>
            <a:r>
              <a:rPr lang="ru-RU" dirty="0"/>
              <a:t>Мальчик нюхает цветы, девочка несет ведро с </a:t>
            </a:r>
            <a:endParaRPr lang="ru-RU" dirty="0" smtClean="0"/>
          </a:p>
          <a:p>
            <a:pPr marL="0" indent="0">
              <a:buNone/>
            </a:pPr>
            <a:r>
              <a:rPr lang="ru-RU" dirty="0" smtClean="0"/>
              <a:t>водой </a:t>
            </a:r>
            <a:r>
              <a:rPr lang="ru-RU" dirty="0"/>
              <a:t>для полива.</a:t>
            </a:r>
          </a:p>
          <a:p>
            <a:pPr marL="0" indent="0">
              <a:buNone/>
            </a:pPr>
            <a:r>
              <a:rPr lang="ru-RU" dirty="0"/>
              <a:t>Девочка нюхает цветы, мальчик несет ведро с водой для полива.</a:t>
            </a:r>
          </a:p>
          <a:p>
            <a:pPr marL="0" indent="0">
              <a:buNone/>
            </a:pPr>
            <a:r>
              <a:rPr lang="ru-RU" dirty="0"/>
              <a:t>В дверь выходит мальчик, за ним девочка.</a:t>
            </a:r>
          </a:p>
          <a:p>
            <a:pPr marL="0" indent="0">
              <a:buNone/>
            </a:pPr>
            <a:r>
              <a:rPr lang="ru-RU" dirty="0"/>
              <a:t>В дверь выходит девочка, мальчик ее пропускает.</a:t>
            </a:r>
          </a:p>
          <a:p>
            <a:pPr marL="0" indent="0">
              <a:buNone/>
            </a:pPr>
            <a:r>
              <a:rPr lang="ru-RU" dirty="0"/>
              <a:t>Мальчик садится за стол, девочка двигает стул, помогая ему сесть.</a:t>
            </a:r>
          </a:p>
          <a:p>
            <a:pPr marL="0" indent="0">
              <a:buNone/>
            </a:pPr>
            <a:r>
              <a:rPr lang="ru-RU" dirty="0"/>
              <a:t>Девочка садится за стол, мальчик двигает стул, помогая ей сесть.</a:t>
            </a:r>
          </a:p>
          <a:p>
            <a:pPr marL="0" indent="0">
              <a:buNone/>
            </a:pPr>
            <a:r>
              <a:rPr lang="ru-RU" dirty="0"/>
              <a:t>Описание игры. Детям предлагается найти «правильную» картинку и объяснить свой выбор.</a:t>
            </a:r>
          </a:p>
          <a:p>
            <a:endParaRPr lang="ru-RU" dirty="0"/>
          </a:p>
        </p:txBody>
      </p:sp>
      <p:pic>
        <p:nvPicPr>
          <p:cNvPr id="12290" name="Picture 2" descr="http://www.dpol4.ru/img/picture/May/28/1930663e243bfd6bdf9d5ee5a539be2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1772816"/>
            <a:ext cx="2752850" cy="1795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697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1143000"/>
          </a:xfrm>
        </p:spPr>
        <p:txBody>
          <a:bodyPr>
            <a:normAutofit/>
          </a:bodyPr>
          <a:lstStyle/>
          <a:p>
            <a:pPr algn="ctr"/>
            <a:r>
              <a:rPr lang="ru-RU" b="1" i="1" dirty="0"/>
              <a:t>Дидактическая игра </a:t>
            </a:r>
            <a:r>
              <a:rPr lang="ru-RU" b="1" i="1" dirty="0" smtClean="0"/>
              <a:t/>
            </a:r>
            <a:br>
              <a:rPr lang="ru-RU" b="1" i="1" dirty="0" smtClean="0"/>
            </a:br>
            <a:r>
              <a:rPr lang="ru-RU" b="1" i="1" dirty="0" smtClean="0"/>
              <a:t>«</a:t>
            </a:r>
            <a:r>
              <a:rPr lang="ru-RU" b="1" i="1" dirty="0"/>
              <a:t>Дом добрых дел</a:t>
            </a:r>
            <a:r>
              <a:rPr lang="ru-RU" b="1" i="1" dirty="0" smtClean="0"/>
              <a:t>»</a:t>
            </a:r>
            <a:endParaRPr lang="ru-RU" dirty="0"/>
          </a:p>
        </p:txBody>
      </p:sp>
      <p:sp>
        <p:nvSpPr>
          <p:cNvPr id="3" name="Объект 2"/>
          <p:cNvSpPr>
            <a:spLocks noGrp="1"/>
          </p:cNvSpPr>
          <p:nvPr>
            <p:ph sz="quarter" idx="1"/>
          </p:nvPr>
        </p:nvSpPr>
        <p:spPr>
          <a:xfrm>
            <a:off x="251520" y="1484784"/>
            <a:ext cx="8147248" cy="2044824"/>
          </a:xfrm>
        </p:spPr>
        <p:txBody>
          <a:bodyPr>
            <a:normAutofit/>
          </a:bodyPr>
          <a:lstStyle/>
          <a:p>
            <a:pPr marL="0" indent="0">
              <a:buNone/>
            </a:pPr>
            <a:r>
              <a:rPr lang="ru-RU" sz="2200" b="1" dirty="0" smtClean="0"/>
              <a:t>Цели</a:t>
            </a:r>
            <a:r>
              <a:rPr lang="ru-RU" sz="2200" dirty="0"/>
              <a:t>: Формировать представления о домашних обязанностях женщин и мужчин, девочек и мальчиков. Воспитывать  желание оказывать помощь в семье и другим людям.</a:t>
            </a:r>
          </a:p>
          <a:p>
            <a:pPr marL="0" indent="0">
              <a:buNone/>
            </a:pPr>
            <a:r>
              <a:rPr lang="ru-RU" sz="2200" b="1" dirty="0"/>
              <a:t>Материал</a:t>
            </a:r>
            <a:r>
              <a:rPr lang="ru-RU" sz="2200" dirty="0"/>
              <a:t>:  конструктор</a:t>
            </a:r>
          </a:p>
          <a:p>
            <a:pPr marL="0" indent="0">
              <a:buNone/>
            </a:pPr>
            <a:endParaRPr lang="ru-RU" dirty="0"/>
          </a:p>
        </p:txBody>
      </p:sp>
      <p:pic>
        <p:nvPicPr>
          <p:cNvPr id="13314" name="Picture 2" descr="http://cs624523.vk.me/v624523046/bf0f/lkK7hMIWJ_4.jpg"/>
          <p:cNvPicPr>
            <a:picLocks noChangeAspect="1" noChangeArrowheads="1"/>
          </p:cNvPicPr>
          <p:nvPr/>
        </p:nvPicPr>
        <p:blipFill rotWithShape="1">
          <a:blip r:embed="rId2">
            <a:extLst>
              <a:ext uri="{28A0092B-C50C-407E-A947-70E740481C1C}">
                <a14:useLocalDpi xmlns:a14="http://schemas.microsoft.com/office/drawing/2010/main" val="0"/>
              </a:ext>
            </a:extLst>
          </a:blip>
          <a:srcRect l="8979"/>
          <a:stretch/>
        </p:blipFill>
        <p:spPr bwMode="auto">
          <a:xfrm>
            <a:off x="5220072" y="3789039"/>
            <a:ext cx="3446581" cy="25685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91540" y="3365161"/>
            <a:ext cx="4680520" cy="3416320"/>
          </a:xfrm>
          <a:prstGeom prst="rect">
            <a:avLst/>
          </a:prstGeom>
          <a:noFill/>
        </p:spPr>
        <p:txBody>
          <a:bodyPr wrap="square" rtlCol="0">
            <a:spAutoFit/>
          </a:bodyPr>
          <a:lstStyle/>
          <a:p>
            <a:r>
              <a:rPr lang="ru-RU" sz="2200" b="1" dirty="0" smtClean="0"/>
              <a:t>Ход игры</a:t>
            </a:r>
            <a:r>
              <a:rPr lang="ru-RU" sz="2200" dirty="0" smtClean="0"/>
              <a:t>: Дети берут детали конструктора и строят большой дом, проговаривая при этом добрые поступки и дела, которые они совершают, помогая своим родным и близким. В конце рассматривают, какой большой дом мы построили. Сколько добрых дел мы можем сделать!</a:t>
            </a:r>
          </a:p>
          <a:p>
            <a:endParaRPr lang="ru-RU" dirty="0"/>
          </a:p>
        </p:txBody>
      </p:sp>
    </p:spTree>
    <p:extLst>
      <p:ext uri="{BB962C8B-B14F-4D97-AF65-F5344CB8AC3E}">
        <p14:creationId xmlns:p14="http://schemas.microsoft.com/office/powerpoint/2010/main" val="3149079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562074"/>
          </a:xfrm>
        </p:spPr>
        <p:txBody>
          <a:bodyPr>
            <a:normAutofit/>
          </a:bodyPr>
          <a:lstStyle/>
          <a:p>
            <a:r>
              <a:rPr lang="ru-RU" sz="2800" b="1" i="1" dirty="0"/>
              <a:t>Дидактическая игра «Собери цепочку</a:t>
            </a:r>
            <a:r>
              <a:rPr lang="ru-RU" sz="2800" dirty="0" smtClean="0"/>
              <a:t>»</a:t>
            </a:r>
            <a:endParaRPr lang="ru-RU" sz="2800" dirty="0"/>
          </a:p>
        </p:txBody>
      </p:sp>
      <p:sp>
        <p:nvSpPr>
          <p:cNvPr id="3" name="Объект 2"/>
          <p:cNvSpPr>
            <a:spLocks noGrp="1"/>
          </p:cNvSpPr>
          <p:nvPr>
            <p:ph sz="quarter" idx="1"/>
          </p:nvPr>
        </p:nvSpPr>
        <p:spPr>
          <a:xfrm>
            <a:off x="395536" y="1124744"/>
            <a:ext cx="8003232" cy="3052936"/>
          </a:xfrm>
        </p:spPr>
        <p:txBody>
          <a:bodyPr>
            <a:normAutofit fontScale="92500"/>
          </a:bodyPr>
          <a:lstStyle/>
          <a:p>
            <a:pPr marL="0" indent="0">
              <a:buNone/>
            </a:pPr>
            <a:r>
              <a:rPr lang="ru-RU" b="1" dirty="0" smtClean="0"/>
              <a:t>Цель</a:t>
            </a:r>
            <a:r>
              <a:rPr lang="ru-RU" dirty="0"/>
              <a:t>: формировать представления детей о половозрастном развитии человека.</a:t>
            </a:r>
          </a:p>
          <a:p>
            <a:pPr marL="0" indent="0">
              <a:buNone/>
            </a:pPr>
            <a:r>
              <a:rPr lang="ru-RU" b="1" dirty="0"/>
              <a:t>Оборудование</a:t>
            </a:r>
            <a:r>
              <a:rPr lang="ru-RU" dirty="0"/>
              <a:t>: набор карточек с изображением младенца-мальчика, дошкольника, школьника, юноши, мужчины, старика; младенца-девочки, дошкольницы, школьницы, девушки, женщины, старушки.</a:t>
            </a:r>
          </a:p>
          <a:p>
            <a:pPr marL="0" indent="0">
              <a:buNone/>
            </a:pPr>
            <a:r>
              <a:rPr lang="ru-RU" b="1" dirty="0"/>
              <a:t>Ход игры</a:t>
            </a:r>
            <a:r>
              <a:rPr lang="ru-RU" dirty="0"/>
              <a:t>: Детям предлагается выложить в «правильной» последовательности карточки.</a:t>
            </a:r>
          </a:p>
          <a:p>
            <a:pPr marL="0" indent="0">
              <a:buNone/>
            </a:pPr>
            <a:endParaRPr lang="ru-RU" dirty="0"/>
          </a:p>
        </p:txBody>
      </p:sp>
      <p:pic>
        <p:nvPicPr>
          <p:cNvPr id="14338" name="Picture 2" descr="http://detsadmickeymouse.ru/v_mire_knig/w1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4242"/>
          <a:stretch/>
        </p:blipFill>
        <p:spPr bwMode="auto">
          <a:xfrm>
            <a:off x="2411760" y="4005064"/>
            <a:ext cx="3673260" cy="26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0074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706090"/>
          </a:xfrm>
        </p:spPr>
        <p:txBody>
          <a:bodyPr>
            <a:normAutofit/>
          </a:bodyPr>
          <a:lstStyle/>
          <a:p>
            <a:r>
              <a:rPr lang="ru-RU" sz="2800" b="1" i="1" dirty="0"/>
              <a:t>Дидактическая игра «Найди правильно</a:t>
            </a:r>
            <a:r>
              <a:rPr lang="ru-RU" sz="2800" b="1" i="1" dirty="0" smtClean="0"/>
              <a:t>»</a:t>
            </a:r>
            <a:endParaRPr lang="ru-RU" sz="2800" dirty="0"/>
          </a:p>
        </p:txBody>
      </p:sp>
      <p:sp>
        <p:nvSpPr>
          <p:cNvPr id="3" name="Объект 2"/>
          <p:cNvSpPr>
            <a:spLocks noGrp="1"/>
          </p:cNvSpPr>
          <p:nvPr>
            <p:ph sz="quarter" idx="1"/>
          </p:nvPr>
        </p:nvSpPr>
        <p:spPr>
          <a:xfrm>
            <a:off x="395536" y="1196752"/>
            <a:ext cx="8003232" cy="4032448"/>
          </a:xfrm>
        </p:spPr>
        <p:txBody>
          <a:bodyPr/>
          <a:lstStyle/>
          <a:p>
            <a:pPr marL="0" indent="0">
              <a:buNone/>
            </a:pPr>
            <a:r>
              <a:rPr lang="ru-RU" b="1" i="1" dirty="0"/>
              <a:t> </a:t>
            </a:r>
            <a:r>
              <a:rPr lang="ru-RU" sz="2200" b="1" dirty="0" smtClean="0"/>
              <a:t>Цель</a:t>
            </a:r>
            <a:r>
              <a:rPr lang="ru-RU" sz="2200" dirty="0"/>
              <a:t>: формировать представления детей о </a:t>
            </a:r>
            <a:r>
              <a:rPr lang="ru-RU" sz="2200" dirty="0" err="1"/>
              <a:t>полоролевых</a:t>
            </a:r>
            <a:r>
              <a:rPr lang="ru-RU" sz="2200" dirty="0"/>
              <a:t> стереотипных видах деятельности человека.</a:t>
            </a:r>
          </a:p>
          <a:p>
            <a:pPr marL="0" indent="0">
              <a:buNone/>
            </a:pPr>
            <a:r>
              <a:rPr lang="ru-RU" sz="2200" b="1" dirty="0"/>
              <a:t>Оборудование</a:t>
            </a:r>
            <a:r>
              <a:rPr lang="ru-RU" sz="2200" dirty="0"/>
              <a:t>: набор карточек с изображением девочки, мальчика и предметов труда (лопата, кирпич, пила, нож, молоток, пяльцы, посуда для сервировки стола, продукты и посуда для приготовления пищи, выкройки одежды и пр.) .</a:t>
            </a:r>
          </a:p>
          <a:p>
            <a:pPr marL="0" indent="0">
              <a:buNone/>
            </a:pPr>
            <a:r>
              <a:rPr lang="ru-RU" sz="2200" b="1" dirty="0"/>
              <a:t>Ход игры</a:t>
            </a:r>
            <a:r>
              <a:rPr lang="ru-RU" sz="2200" dirty="0"/>
              <a:t>: Детям предлагается подобрать предметы труда для мальчика и для девочки.</a:t>
            </a:r>
          </a:p>
          <a:p>
            <a:pPr marL="0" indent="0">
              <a:buNone/>
            </a:pPr>
            <a:endParaRPr lang="ru-RU" dirty="0"/>
          </a:p>
        </p:txBody>
      </p:sp>
      <p:pic>
        <p:nvPicPr>
          <p:cNvPr id="15364" name="Picture 4" descr="http://malech.bereza.edu.by/ru/sm_full.aspx?guid=2188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4653136"/>
            <a:ext cx="3240360" cy="1836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4933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141529"/>
            <a:ext cx="5976664" cy="1143000"/>
          </a:xfrm>
        </p:spPr>
        <p:txBody>
          <a:bodyPr/>
          <a:lstStyle/>
          <a:p>
            <a:pPr algn="ctr"/>
            <a:r>
              <a:rPr lang="ru-RU" sz="2800" b="1" i="1" dirty="0"/>
              <a:t>Дидактическая игра </a:t>
            </a:r>
            <a:r>
              <a:rPr lang="ru-RU" sz="2800" b="1" i="1" dirty="0" smtClean="0"/>
              <a:t/>
            </a:r>
            <a:br>
              <a:rPr lang="ru-RU" sz="2800" b="1" i="1" dirty="0" smtClean="0"/>
            </a:br>
            <a:r>
              <a:rPr lang="ru-RU" sz="2800" b="1" i="1" dirty="0" smtClean="0"/>
              <a:t>«</a:t>
            </a:r>
            <a:r>
              <a:rPr lang="ru-RU" sz="2800" b="1" i="1" dirty="0"/>
              <a:t>Отгадай профессию»  </a:t>
            </a:r>
            <a:endParaRPr lang="ru-RU" sz="2800" dirty="0"/>
          </a:p>
        </p:txBody>
      </p:sp>
      <p:sp>
        <p:nvSpPr>
          <p:cNvPr id="3" name="Объект 2"/>
          <p:cNvSpPr>
            <a:spLocks noGrp="1"/>
          </p:cNvSpPr>
          <p:nvPr>
            <p:ph sz="quarter" idx="1"/>
          </p:nvPr>
        </p:nvSpPr>
        <p:spPr>
          <a:xfrm>
            <a:off x="251520" y="2595783"/>
            <a:ext cx="6707088" cy="4009656"/>
          </a:xfrm>
        </p:spPr>
        <p:txBody>
          <a:bodyPr>
            <a:normAutofit fontScale="92500" lnSpcReduction="20000"/>
          </a:bodyPr>
          <a:lstStyle/>
          <a:p>
            <a:pPr marL="0" indent="0">
              <a:buNone/>
            </a:pPr>
            <a:r>
              <a:rPr lang="ru-RU" sz="2100" b="1" dirty="0" smtClean="0"/>
              <a:t>Ход </a:t>
            </a:r>
            <a:r>
              <a:rPr lang="ru-RU" sz="2100" b="1" dirty="0"/>
              <a:t>игры</a:t>
            </a:r>
            <a:r>
              <a:rPr lang="ru-RU" sz="2100" dirty="0"/>
              <a:t>: Взрослый перечисляет действия человека определенной профессии, а дети отгадывают, что это за профессия.</a:t>
            </a:r>
          </a:p>
          <a:p>
            <a:pPr marL="0" indent="0">
              <a:buNone/>
            </a:pPr>
            <a:r>
              <a:rPr lang="ru-RU" sz="2100" b="1" dirty="0"/>
              <a:t>Например</a:t>
            </a:r>
            <a:r>
              <a:rPr lang="ru-RU" sz="2100" dirty="0"/>
              <a:t>,  « Человек этой профессии осматривает больного, делает прививку, назначает таблетки. Кто это?» (врач)</a:t>
            </a:r>
          </a:p>
          <a:p>
            <a:pPr marL="0" indent="0">
              <a:buNone/>
            </a:pPr>
            <a:r>
              <a:rPr lang="ru-RU" sz="2100" dirty="0"/>
              <a:t>После каждого правильного ответа  воспитатель просит одного из детей выбрать карточку с изображением человека данной профессии. Далее с детьми проводится беседа: какие еще обязанности выполняет врач, что он еще делает? Есть ли среди вас те, у кого мама или папа (бабушка, дедушка, тетя и т.д.) работают врачами?</a:t>
            </a:r>
          </a:p>
          <a:p>
            <a:pPr marL="0" indent="0">
              <a:buNone/>
            </a:pPr>
            <a:r>
              <a:rPr lang="ru-RU" sz="2100" dirty="0"/>
              <a:t>Кто чаще работает врачом мужчина или женщина? Как вы думаете, почему?</a:t>
            </a:r>
          </a:p>
          <a:p>
            <a:pPr marL="0" indent="0">
              <a:buNone/>
            </a:pPr>
            <a:endParaRPr lang="ru-RU" dirty="0"/>
          </a:p>
        </p:txBody>
      </p:sp>
      <p:pic>
        <p:nvPicPr>
          <p:cNvPr id="16388" name="Picture 4" descr="http://sundekor.ru/wp-content/uploads/media/%D0%9A%D0%B0%D1%80%D1%82%D0%BE%D1%82%D0%B5%D0%BA%D0%B0_61579/image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52767" r="72262"/>
          <a:stretch/>
        </p:blipFill>
        <p:spPr bwMode="auto">
          <a:xfrm>
            <a:off x="212786" y="141529"/>
            <a:ext cx="1656184" cy="24887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51720" y="1385918"/>
            <a:ext cx="6264696" cy="1477328"/>
          </a:xfrm>
          <a:prstGeom prst="rect">
            <a:avLst/>
          </a:prstGeom>
          <a:noFill/>
        </p:spPr>
        <p:txBody>
          <a:bodyPr wrap="square" rtlCol="0">
            <a:spAutoFit/>
          </a:bodyPr>
          <a:lstStyle/>
          <a:p>
            <a:r>
              <a:rPr lang="ru-RU" b="1" dirty="0" smtClean="0"/>
              <a:t>Цель</a:t>
            </a:r>
            <a:r>
              <a:rPr lang="ru-RU" dirty="0" smtClean="0"/>
              <a:t>: Закреплять знания детей о профессиях. Учить умению разделять профессии на мужские и женские.</a:t>
            </a:r>
          </a:p>
          <a:p>
            <a:r>
              <a:rPr lang="ru-RU" b="1" dirty="0" smtClean="0"/>
              <a:t>Материал</a:t>
            </a:r>
            <a:r>
              <a:rPr lang="ru-RU" dirty="0" smtClean="0"/>
              <a:t>: карточки с изображением людей разных профессий.</a:t>
            </a:r>
          </a:p>
          <a:p>
            <a:endParaRPr lang="ru-RU" dirty="0"/>
          </a:p>
        </p:txBody>
      </p:sp>
      <p:pic>
        <p:nvPicPr>
          <p:cNvPr id="16392" name="Picture 8" descr="http://4.bp.blogspot.com/_SzaYieYLza8/TIUZr-CZrKI/AAAAAAAAA30/WEdO0LAo7zw/s160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2348880"/>
            <a:ext cx="1801441" cy="2382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337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pPr algn="ctr"/>
            <a:r>
              <a:rPr lang="ru-RU" b="1" i="1" dirty="0"/>
              <a:t>Дидактическая игра «Смайлик</a:t>
            </a:r>
            <a:r>
              <a:rPr lang="ru-RU" b="1" i="1" dirty="0" smtClean="0"/>
              <a:t>»</a:t>
            </a:r>
            <a:endParaRPr lang="ru-RU" dirty="0"/>
          </a:p>
        </p:txBody>
      </p:sp>
      <p:sp>
        <p:nvSpPr>
          <p:cNvPr id="3" name="Объект 2"/>
          <p:cNvSpPr>
            <a:spLocks noGrp="1"/>
          </p:cNvSpPr>
          <p:nvPr>
            <p:ph sz="quarter" idx="1"/>
          </p:nvPr>
        </p:nvSpPr>
        <p:spPr>
          <a:xfrm>
            <a:off x="467544" y="1124744"/>
            <a:ext cx="8280920" cy="4032448"/>
          </a:xfrm>
        </p:spPr>
        <p:txBody>
          <a:bodyPr>
            <a:normAutofit fontScale="70000" lnSpcReduction="20000"/>
          </a:bodyPr>
          <a:lstStyle/>
          <a:p>
            <a:pPr marL="0" indent="0">
              <a:buNone/>
            </a:pPr>
            <a:r>
              <a:rPr lang="ru-RU" b="1" dirty="0" smtClean="0"/>
              <a:t>Цели</a:t>
            </a:r>
            <a:r>
              <a:rPr lang="ru-RU" dirty="0"/>
              <a:t>: развитие смекалки, положительных эмоций. Учим называть, понимать и показывать эмоциональное настроение человека (радость, грусть, злость, удивление, обиду и др.).</a:t>
            </a:r>
          </a:p>
          <a:p>
            <a:pPr marL="0" indent="0">
              <a:buNone/>
            </a:pPr>
            <a:r>
              <a:rPr lang="ru-RU" b="1" dirty="0"/>
              <a:t>Материал</a:t>
            </a:r>
            <a:r>
              <a:rPr lang="ru-RU" dirty="0"/>
              <a:t>:  Большой круг из </a:t>
            </a:r>
            <a:r>
              <a:rPr lang="ru-RU" dirty="0" smtClean="0"/>
              <a:t>картона - </a:t>
            </a:r>
            <a:r>
              <a:rPr lang="ru-RU" dirty="0"/>
              <a:t>Смайлик,  вырезанные из разноцветной бумаги </a:t>
            </a:r>
            <a:r>
              <a:rPr lang="ru-RU" dirty="0" smtClean="0"/>
              <a:t>формы</a:t>
            </a:r>
            <a:r>
              <a:rPr lang="ru-RU" dirty="0"/>
              <a:t> </a:t>
            </a:r>
            <a:r>
              <a:rPr lang="ru-RU" dirty="0" smtClean="0"/>
              <a:t>глазок</a:t>
            </a:r>
            <a:r>
              <a:rPr lang="ru-RU" dirty="0"/>
              <a:t>, бровей, ртов, носиков для передачи различных эмоциональных состояний.</a:t>
            </a:r>
          </a:p>
          <a:p>
            <a:pPr marL="0" indent="0">
              <a:buNone/>
            </a:pPr>
            <a:r>
              <a:rPr lang="ru-RU" b="1" dirty="0"/>
              <a:t>Ход игры</a:t>
            </a:r>
            <a:r>
              <a:rPr lang="ru-RU" dirty="0"/>
              <a:t>:</a:t>
            </a:r>
          </a:p>
          <a:p>
            <a:pPr marL="0" indent="0">
              <a:buNone/>
            </a:pPr>
            <a:r>
              <a:rPr lang="ru-RU" dirty="0"/>
              <a:t>Ребенку предлагается передать, с помощью предлагаемых деталей, настроение Смайлика, в зависимости от  ситуации, которую опишет взрослый.</a:t>
            </a:r>
          </a:p>
          <a:p>
            <a:pPr marL="0" indent="0">
              <a:buNone/>
            </a:pPr>
            <a:r>
              <a:rPr lang="ru-RU" dirty="0"/>
              <a:t>-Смайлик увидел друзей.</a:t>
            </a:r>
          </a:p>
          <a:p>
            <a:pPr marL="0" indent="0">
              <a:buNone/>
            </a:pPr>
            <a:r>
              <a:rPr lang="ru-RU" dirty="0"/>
              <a:t>-Смайлик заболел.</a:t>
            </a:r>
          </a:p>
          <a:p>
            <a:pPr marL="0" indent="0">
              <a:buNone/>
            </a:pPr>
            <a:r>
              <a:rPr lang="ru-RU" dirty="0"/>
              <a:t>-Смайлик сердится.</a:t>
            </a:r>
          </a:p>
          <a:p>
            <a:pPr marL="0" indent="0">
              <a:buNone/>
            </a:pPr>
            <a:r>
              <a:rPr lang="ru-RU" dirty="0"/>
              <a:t>-Смайлик поет песенку и т. д.</a:t>
            </a:r>
          </a:p>
          <a:p>
            <a:pPr marL="0" indent="0">
              <a:buNone/>
            </a:pPr>
            <a:r>
              <a:rPr lang="ru-RU" dirty="0"/>
              <a:t>Когда Смайлик будет собран, детям предлагается отобразить его настроение самим, с помощью мимики, эмоций, жестов.</a:t>
            </a:r>
          </a:p>
          <a:p>
            <a:pPr marL="0" indent="0">
              <a:buNone/>
            </a:pPr>
            <a:endParaRPr lang="ru-RU" dirty="0"/>
          </a:p>
        </p:txBody>
      </p:sp>
      <p:pic>
        <p:nvPicPr>
          <p:cNvPr id="17410" name="Picture 2" descr="http://festival.1september.ru/articles/613309/img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5373216"/>
            <a:ext cx="3810000" cy="1133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450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066"/>
          </a:xfrm>
        </p:spPr>
        <p:txBody>
          <a:bodyPr>
            <a:normAutofit/>
          </a:bodyPr>
          <a:lstStyle/>
          <a:p>
            <a:r>
              <a:rPr lang="ru-RU" sz="2400" b="1" i="1" dirty="0"/>
              <a:t>Дидактическая игра «Собираемся в гости» </a:t>
            </a:r>
            <a:endParaRPr lang="ru-RU" sz="2400" dirty="0"/>
          </a:p>
        </p:txBody>
      </p:sp>
      <p:sp>
        <p:nvSpPr>
          <p:cNvPr id="3" name="Объект 2"/>
          <p:cNvSpPr>
            <a:spLocks noGrp="1"/>
          </p:cNvSpPr>
          <p:nvPr>
            <p:ph sz="quarter" idx="1"/>
          </p:nvPr>
        </p:nvSpPr>
        <p:spPr>
          <a:xfrm>
            <a:off x="251520" y="836712"/>
            <a:ext cx="8424936" cy="2664296"/>
          </a:xfrm>
        </p:spPr>
        <p:txBody>
          <a:bodyPr>
            <a:normAutofit/>
          </a:bodyPr>
          <a:lstStyle/>
          <a:p>
            <a:pPr marL="0" indent="0">
              <a:buNone/>
            </a:pPr>
            <a:r>
              <a:rPr lang="ru-RU" sz="1600" dirty="0"/>
              <a:t> </a:t>
            </a:r>
            <a:r>
              <a:rPr lang="ru-RU" sz="1600" b="1" dirty="0" smtClean="0"/>
              <a:t>Цели</a:t>
            </a:r>
            <a:r>
              <a:rPr lang="ru-RU" sz="1600" b="1" dirty="0"/>
              <a:t>:</a:t>
            </a:r>
            <a:r>
              <a:rPr lang="ru-RU" sz="1600" dirty="0"/>
              <a:t> Учить детей находить отличия во внешнем виде аккуратного и неряшливого ребенка  (мальчика или девочки). Учить девочек (мальчиков) проявлять заботу, по отношению к представителям противоположного  пола и приводить в порядок свой  внешний вид. Развивать в детях желание быть всегда красивыми, выглядеть аккуратными и опрятными.</a:t>
            </a:r>
          </a:p>
          <a:p>
            <a:pPr marL="0" indent="0">
              <a:buNone/>
            </a:pPr>
            <a:r>
              <a:rPr lang="ru-RU" sz="1600" b="1" dirty="0"/>
              <a:t>Материал</a:t>
            </a:r>
            <a:r>
              <a:rPr lang="ru-RU" sz="1600" dirty="0"/>
              <a:t>: на двух столах  разложена  одежда  для детей (юбки, шляпки, рубашки, юбочки, галстуки, пояски и т.д.), сумки, детская косметика, часы, расчески, инструменты, игрушки и т.д</a:t>
            </a:r>
            <a:r>
              <a:rPr lang="ru-RU" sz="1600" dirty="0" smtClean="0"/>
              <a:t>.</a:t>
            </a:r>
            <a:endParaRPr lang="ru-RU" sz="1600" dirty="0"/>
          </a:p>
        </p:txBody>
      </p:sp>
      <p:pic>
        <p:nvPicPr>
          <p:cNvPr id="18434" name="Picture 2" descr="http://portal-od.com/_dr/10/43431456.jpg"/>
          <p:cNvPicPr>
            <a:picLocks noChangeAspect="1" noChangeArrowheads="1"/>
          </p:cNvPicPr>
          <p:nvPr/>
        </p:nvPicPr>
        <p:blipFill rotWithShape="1">
          <a:blip r:embed="rId2">
            <a:extLst>
              <a:ext uri="{28A0092B-C50C-407E-A947-70E740481C1C}">
                <a14:useLocalDpi xmlns:a14="http://schemas.microsoft.com/office/drawing/2010/main" val="0"/>
              </a:ext>
            </a:extLst>
          </a:blip>
          <a:srcRect b="14824"/>
          <a:stretch/>
        </p:blipFill>
        <p:spPr bwMode="auto">
          <a:xfrm>
            <a:off x="6516216" y="2999965"/>
            <a:ext cx="2105514" cy="23762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92726" y="2988545"/>
            <a:ext cx="6353824" cy="3847207"/>
          </a:xfrm>
          <a:prstGeom prst="rect">
            <a:avLst/>
          </a:prstGeom>
          <a:noFill/>
        </p:spPr>
        <p:txBody>
          <a:bodyPr wrap="square" rtlCol="0">
            <a:spAutoFit/>
          </a:bodyPr>
          <a:lstStyle/>
          <a:p>
            <a:r>
              <a:rPr lang="ru-RU" sz="1600" b="1" dirty="0" smtClean="0"/>
              <a:t>Ход игры:</a:t>
            </a:r>
          </a:p>
          <a:p>
            <a:r>
              <a:rPr lang="ru-RU" sz="1600" dirty="0" smtClean="0"/>
              <a:t>Воспитатель предлагает детям  посоревноваться, кто быстрее соберется  в гости.</a:t>
            </a:r>
          </a:p>
          <a:p>
            <a:r>
              <a:rPr lang="ru-RU" sz="1600" dirty="0" smtClean="0"/>
              <a:t>Играют по двое (трое) детей. Они подходят к столам и начинают собираться в гости. Взрослый напоминает детям, что для того, чтобы пойти в гости необходимо привести себя в порядок: красиво одеться, причесаться и т.д.</a:t>
            </a:r>
          </a:p>
          <a:p>
            <a:r>
              <a:rPr lang="ru-RU" sz="1600" dirty="0" smtClean="0"/>
              <a:t>Остальные дети наблюдают за своими друзьями.</a:t>
            </a:r>
          </a:p>
          <a:p>
            <a:r>
              <a:rPr lang="ru-RU" sz="1600" dirty="0" smtClean="0"/>
              <a:t>Могут ли они отправиться туда прямо сейчас? Как можно помочь мальчикам?  Кто из девочек согласится помочь им?</a:t>
            </a:r>
          </a:p>
          <a:p>
            <a:r>
              <a:rPr lang="ru-RU" sz="1600" dirty="0" smtClean="0"/>
              <a:t>Когда внешний вид мальчиков будет приведен в порядок, взрослый напоминает мальчикам о словах благодарности за заботу.</a:t>
            </a:r>
          </a:p>
          <a:p>
            <a:endParaRPr lang="ru-RU" dirty="0" smtClean="0"/>
          </a:p>
          <a:p>
            <a:endParaRPr lang="ru-RU" dirty="0"/>
          </a:p>
        </p:txBody>
      </p:sp>
    </p:spTree>
    <p:extLst>
      <p:ext uri="{BB962C8B-B14F-4D97-AF65-F5344CB8AC3E}">
        <p14:creationId xmlns:p14="http://schemas.microsoft.com/office/powerpoint/2010/main" val="2349624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764704"/>
            <a:ext cx="8075240" cy="5709248"/>
          </a:xfrm>
        </p:spPr>
        <p:txBody>
          <a:bodyPr/>
          <a:lstStyle/>
          <a:p>
            <a:pPr marL="0" indent="446088">
              <a:buNone/>
            </a:pPr>
            <a:r>
              <a:rPr lang="ru-RU" b="1" dirty="0" smtClean="0"/>
              <a:t>Гендерные </a:t>
            </a:r>
            <a:r>
              <a:rPr lang="ru-RU" b="1" dirty="0"/>
              <a:t>игры для дошкольников </a:t>
            </a:r>
            <a:r>
              <a:rPr lang="ru-RU" dirty="0"/>
              <a:t>– один из способов объяснить, как должны вести себя девочки и мальчики, каким правилам подчиняется их поведение в обществе. Устаревший стереотип «мальчикам – машинки, девочкам – куклы» давно изжил себя, современные методики раннего развития говорят совсем о другом. Кроме того, постепенно стираются грани между мужскими и женскими профессиями, многие женщины увлечены идеями феминизма.</a:t>
            </a:r>
            <a:endParaRPr lang="ru-RU" dirty="0"/>
          </a:p>
        </p:txBody>
      </p:sp>
    </p:spTree>
    <p:extLst>
      <p:ext uri="{BB962C8B-B14F-4D97-AF65-F5344CB8AC3E}">
        <p14:creationId xmlns:p14="http://schemas.microsoft.com/office/powerpoint/2010/main" val="3170335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7467600" cy="634082"/>
          </a:xfrm>
        </p:spPr>
        <p:txBody>
          <a:bodyPr/>
          <a:lstStyle/>
          <a:p>
            <a:pPr algn="ctr"/>
            <a:r>
              <a:rPr lang="ru-RU" b="1" i="1" dirty="0"/>
              <a:t>Дидактическая игра «Друг» </a:t>
            </a:r>
            <a:endParaRPr lang="ru-RU" dirty="0"/>
          </a:p>
        </p:txBody>
      </p:sp>
      <p:sp>
        <p:nvSpPr>
          <p:cNvPr id="3" name="Объект 2"/>
          <p:cNvSpPr>
            <a:spLocks noGrp="1"/>
          </p:cNvSpPr>
          <p:nvPr>
            <p:ph sz="quarter" idx="1"/>
          </p:nvPr>
        </p:nvSpPr>
        <p:spPr>
          <a:xfrm>
            <a:off x="179512" y="908720"/>
            <a:ext cx="8208912" cy="3960440"/>
          </a:xfrm>
        </p:spPr>
        <p:txBody>
          <a:bodyPr>
            <a:normAutofit lnSpcReduction="10000"/>
          </a:bodyPr>
          <a:lstStyle/>
          <a:p>
            <a:pPr marL="0" indent="0">
              <a:buNone/>
            </a:pPr>
            <a:r>
              <a:rPr lang="ru-RU" sz="1900" b="1" dirty="0" smtClean="0"/>
              <a:t>Цели</a:t>
            </a:r>
            <a:r>
              <a:rPr lang="ru-RU" sz="1900" dirty="0"/>
              <a:t>: Учить детей сопереживать близким людям, понимать боль других людей, радоваться успехам своих друзей, проявлять заботу, предлагать свою помощь.</a:t>
            </a:r>
          </a:p>
          <a:p>
            <a:pPr marL="0" indent="0">
              <a:buNone/>
            </a:pPr>
            <a:r>
              <a:rPr lang="ru-RU" sz="1900" b="1" dirty="0"/>
              <a:t>Материал</a:t>
            </a:r>
            <a:r>
              <a:rPr lang="ru-RU" sz="1900" dirty="0"/>
              <a:t>: резиновый мячик, мягкие игрушки.</a:t>
            </a:r>
          </a:p>
          <a:p>
            <a:pPr marL="0" indent="0">
              <a:buNone/>
            </a:pPr>
            <a:r>
              <a:rPr lang="ru-RU" sz="1900" b="1" dirty="0"/>
              <a:t>Ход игры</a:t>
            </a:r>
            <a:r>
              <a:rPr lang="ru-RU" sz="1900" dirty="0"/>
              <a:t>: Дети садятся по кругу, близко друг к другу. В центре сажается любая игрушка, например заяц. Воспитатель говорит, что зайчик ушиб коленку и плачет, но мы можем помочь ему, если правильно поддержим его и пожалеем. Предлагается, передавая мяч друг другу, произнести слова поддержки и утешения. Например:  не плачь, мы доведем тебя до дома; твоя ранка скоро заживет; я помогу тебе встать; я хочу угостить тебя конфеткой; мы помажем колено и забинтуем его; я поглажу тебя по голове, и боль пройдет; я очень люблю тебя и не брошу в беде.</a:t>
            </a:r>
          </a:p>
          <a:p>
            <a:pPr marL="0" indent="0">
              <a:buNone/>
            </a:pPr>
            <a:endParaRPr lang="ru-RU" dirty="0"/>
          </a:p>
        </p:txBody>
      </p:sp>
      <p:pic>
        <p:nvPicPr>
          <p:cNvPr id="19458" name="Picture 2" descr="http://www.forsythfamilymagazine.com/wp-content/uploads/2014/01/50FF-57283993-WE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2240" y="4296082"/>
            <a:ext cx="1944216" cy="2510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520" y="4581128"/>
            <a:ext cx="6264696" cy="2123658"/>
          </a:xfrm>
          <a:prstGeom prst="rect">
            <a:avLst/>
          </a:prstGeom>
          <a:noFill/>
        </p:spPr>
        <p:txBody>
          <a:bodyPr wrap="square" rtlCol="0">
            <a:spAutoFit/>
          </a:bodyPr>
          <a:lstStyle/>
          <a:p>
            <a:r>
              <a:rPr lang="ru-RU" sz="1900" dirty="0" smtClean="0"/>
              <a:t>Или другая ситуация, воспитатель говорит, что зайка сегодня помог своему другу убежать от волка. Давайте похвалим зайку, порадуемся за него. Дети, передавая мяч  друг другу, произносят разные слова (молодец, смелый, отважный, мы тобой гордимся, спасибо тебе, ты настоящий друг  и др.)</a:t>
            </a:r>
          </a:p>
          <a:p>
            <a:endParaRPr lang="ru-RU" dirty="0"/>
          </a:p>
        </p:txBody>
      </p:sp>
    </p:spTree>
    <p:extLst>
      <p:ext uri="{BB962C8B-B14F-4D97-AF65-F5344CB8AC3E}">
        <p14:creationId xmlns:p14="http://schemas.microsoft.com/office/powerpoint/2010/main" val="3739175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5544616" cy="1143000"/>
          </a:xfrm>
        </p:spPr>
        <p:txBody>
          <a:bodyPr>
            <a:normAutofit/>
          </a:bodyPr>
          <a:lstStyle/>
          <a:p>
            <a:pPr algn="ctr"/>
            <a:r>
              <a:rPr lang="ru-RU" b="1" i="1" dirty="0"/>
              <a:t>Дидактическая игра </a:t>
            </a:r>
            <a:r>
              <a:rPr lang="ru-RU" b="1" i="1" dirty="0" smtClean="0"/>
              <a:t/>
            </a:r>
            <a:br>
              <a:rPr lang="ru-RU" b="1" i="1" dirty="0" smtClean="0"/>
            </a:br>
            <a:r>
              <a:rPr lang="ru-RU" b="1" i="1" dirty="0" smtClean="0"/>
              <a:t>«</a:t>
            </a:r>
            <a:r>
              <a:rPr lang="ru-RU" b="1" i="1" dirty="0"/>
              <a:t>Девочки – мальчики</a:t>
            </a:r>
            <a:r>
              <a:rPr lang="ru-RU" b="1" i="1" dirty="0" smtClean="0"/>
              <a:t>»</a:t>
            </a:r>
            <a:endParaRPr lang="ru-RU" dirty="0"/>
          </a:p>
        </p:txBody>
      </p:sp>
      <p:sp>
        <p:nvSpPr>
          <p:cNvPr id="3" name="Объект 2"/>
          <p:cNvSpPr>
            <a:spLocks noGrp="1"/>
          </p:cNvSpPr>
          <p:nvPr>
            <p:ph sz="quarter" idx="1"/>
          </p:nvPr>
        </p:nvSpPr>
        <p:spPr>
          <a:xfrm>
            <a:off x="251520" y="2348880"/>
            <a:ext cx="7467600" cy="4081664"/>
          </a:xfrm>
        </p:spPr>
        <p:txBody>
          <a:bodyPr>
            <a:normAutofit fontScale="70000" lnSpcReduction="20000"/>
          </a:bodyPr>
          <a:lstStyle/>
          <a:p>
            <a:pPr marL="0" indent="0">
              <a:buNone/>
            </a:pPr>
            <a:r>
              <a:rPr lang="ru-RU" b="1" dirty="0" smtClean="0"/>
              <a:t>Описание </a:t>
            </a:r>
            <a:r>
              <a:rPr lang="ru-RU" b="1" dirty="0"/>
              <a:t>игры</a:t>
            </a:r>
            <a:r>
              <a:rPr lang="ru-RU" dirty="0" smtClean="0"/>
              <a:t>: Девочки </a:t>
            </a:r>
            <a:r>
              <a:rPr lang="ru-RU" dirty="0"/>
              <a:t>и мальчики садятся напротив друг друга. Игру начинают мальчики. Они по очереди называют любые имена девочек. Если находится девочка, чье имя произнесли, она встает, и еще раз называет свое имя и немного рассказывает о себе. После этого наступает очередь девочек, и они начинают называть имена мальчиков.</a:t>
            </a:r>
          </a:p>
          <a:p>
            <a:pPr marL="0" indent="0">
              <a:buNone/>
            </a:pPr>
            <a:r>
              <a:rPr lang="ru-RU" b="1" dirty="0"/>
              <a:t>Правила игры</a:t>
            </a:r>
            <a:r>
              <a:rPr lang="ru-RU" dirty="0"/>
              <a:t>:</a:t>
            </a:r>
            <a:br>
              <a:rPr lang="ru-RU" dirty="0"/>
            </a:br>
            <a:r>
              <a:rPr lang="ru-RU" dirty="0"/>
              <a:t>1. Девочки и мальчики садятся напротив друг друга.</a:t>
            </a:r>
            <a:br>
              <a:rPr lang="ru-RU" dirty="0"/>
            </a:br>
            <a:r>
              <a:rPr lang="ru-RU" dirty="0"/>
              <a:t>2. Игру начинают мальчики. Они по очереди называют любые имена девочек.</a:t>
            </a:r>
            <a:br>
              <a:rPr lang="ru-RU" dirty="0"/>
            </a:br>
            <a:r>
              <a:rPr lang="ru-RU" dirty="0"/>
              <a:t>3. Если находится девочка, чье имя произнесли, она встает, и еще раз называет свое имя и немного рассказывает о себе.</a:t>
            </a:r>
            <a:br>
              <a:rPr lang="ru-RU" dirty="0"/>
            </a:br>
            <a:r>
              <a:rPr lang="ru-RU" dirty="0"/>
              <a:t>4. После этого наступает очередь девочек, и они начинают называть имена мальчиков.</a:t>
            </a:r>
            <a:br>
              <a:rPr lang="ru-RU" dirty="0"/>
            </a:br>
            <a:r>
              <a:rPr lang="ru-RU" dirty="0"/>
              <a:t>Примечание. Рассказы детей не должны быть очень </a:t>
            </a:r>
            <a:r>
              <a:rPr lang="ru-RU" dirty="0" smtClean="0"/>
              <a:t>длинными </a:t>
            </a:r>
            <a:r>
              <a:rPr lang="ru-RU" dirty="0"/>
              <a:t>или очень короткими. Чтобы маленький автопортрет получился, ведущий должен помочь детям.</a:t>
            </a:r>
          </a:p>
        </p:txBody>
      </p:sp>
      <p:pic>
        <p:nvPicPr>
          <p:cNvPr id="20482" name="Picture 2" descr="http://4.bp.blogspot.com/-LZQXj50Eb3I/Vki6hnMMHvI/AAAAAAAAEbw/jW9Umc3FNxc/s1600/%25D0%25B4%25D0%25B5%25D1%2582%25D0%25B8.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8672" y="188640"/>
            <a:ext cx="2736304" cy="203512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3528" y="1388252"/>
            <a:ext cx="5544616" cy="1292662"/>
          </a:xfrm>
          <a:prstGeom prst="rect">
            <a:avLst/>
          </a:prstGeom>
          <a:noFill/>
        </p:spPr>
        <p:txBody>
          <a:bodyPr wrap="square" rtlCol="0">
            <a:spAutoFit/>
          </a:bodyPr>
          <a:lstStyle/>
          <a:p>
            <a:r>
              <a:rPr lang="ru-RU" sz="2000" b="1" dirty="0" smtClean="0"/>
              <a:t>Цель игры</a:t>
            </a:r>
            <a:r>
              <a:rPr lang="ru-RU" sz="2000" dirty="0" smtClean="0"/>
              <a:t>. Установить дружеские отношения в группе. Учить рассказывать о себе. </a:t>
            </a:r>
          </a:p>
          <a:p>
            <a:endParaRPr lang="ru-RU" dirty="0"/>
          </a:p>
        </p:txBody>
      </p:sp>
    </p:spTree>
    <p:extLst>
      <p:ext uri="{BB962C8B-B14F-4D97-AF65-F5344CB8AC3E}">
        <p14:creationId xmlns:p14="http://schemas.microsoft.com/office/powerpoint/2010/main" val="1681889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528" y="167264"/>
            <a:ext cx="8003232" cy="1282154"/>
          </a:xfrm>
        </p:spPr>
        <p:txBody>
          <a:bodyPr>
            <a:normAutofit fontScale="90000"/>
          </a:bodyPr>
          <a:lstStyle/>
          <a:p>
            <a:pPr algn="ctr"/>
            <a:r>
              <a:rPr lang="ru-RU" sz="2700" b="1" i="1" dirty="0"/>
              <a:t>Дидактическая игра </a:t>
            </a:r>
            <a:r>
              <a:rPr lang="ru-RU" sz="2700" b="1" i="1" dirty="0" smtClean="0"/>
              <a:t/>
            </a:r>
            <a:br>
              <a:rPr lang="ru-RU" sz="2700" b="1" i="1" dirty="0" smtClean="0"/>
            </a:br>
            <a:r>
              <a:rPr lang="ru-RU" sz="2700" b="1" i="1" dirty="0" smtClean="0"/>
              <a:t>«Волшебный </a:t>
            </a:r>
            <a:r>
              <a:rPr lang="ru-RU" sz="2700" b="1" i="1" dirty="0"/>
              <a:t>цветок» </a:t>
            </a:r>
            <a:r>
              <a:rPr lang="ru-RU" sz="2700" b="1" i="1" dirty="0" smtClean="0"/>
              <a:t/>
            </a:r>
            <a:br>
              <a:rPr lang="ru-RU" sz="2700" b="1" i="1" dirty="0" smtClean="0"/>
            </a:br>
            <a:r>
              <a:rPr lang="ru-RU" sz="2700" b="1" i="1" dirty="0"/>
              <a:t>« За что нам нравятся мальчики (девочки</a:t>
            </a:r>
            <a:r>
              <a:rPr lang="ru-RU" sz="2700" b="1" i="1" dirty="0" smtClean="0"/>
              <a:t>)?»</a:t>
            </a:r>
            <a:endParaRPr lang="ru-RU" dirty="0"/>
          </a:p>
        </p:txBody>
      </p:sp>
      <p:sp>
        <p:nvSpPr>
          <p:cNvPr id="3" name="Объект 2"/>
          <p:cNvSpPr>
            <a:spLocks noGrp="1"/>
          </p:cNvSpPr>
          <p:nvPr>
            <p:ph sz="quarter" idx="1"/>
          </p:nvPr>
        </p:nvSpPr>
        <p:spPr/>
        <p:txBody>
          <a:bodyPr>
            <a:normAutofit fontScale="92500" lnSpcReduction="10000"/>
          </a:bodyPr>
          <a:lstStyle/>
          <a:p>
            <a:pPr marL="0" indent="0">
              <a:buNone/>
            </a:pPr>
            <a:r>
              <a:rPr lang="ru-RU" b="1" dirty="0" smtClean="0"/>
              <a:t>Цели</a:t>
            </a:r>
            <a:r>
              <a:rPr lang="ru-RU" dirty="0"/>
              <a:t>: Воспитывать культуру взаимоотношения между мальчиками и девочками. Формировать у детей понятия о положительных чертах характера мальчиков и девочек.</a:t>
            </a:r>
          </a:p>
          <a:p>
            <a:pPr marL="0" indent="0">
              <a:buNone/>
            </a:pPr>
            <a:r>
              <a:rPr lang="ru-RU" b="1" dirty="0"/>
              <a:t>Материал</a:t>
            </a:r>
            <a:r>
              <a:rPr lang="ru-RU" dirty="0"/>
              <a:t>: цветок из разноцветного картона, лепестки съемные, вставляются в серединку.</a:t>
            </a:r>
          </a:p>
          <a:p>
            <a:pPr marL="0" indent="0">
              <a:buNone/>
            </a:pPr>
            <a:r>
              <a:rPr lang="ru-RU" b="1" dirty="0"/>
              <a:t>Ход игры</a:t>
            </a:r>
            <a:r>
              <a:rPr lang="ru-RU" dirty="0"/>
              <a:t>: Взрослый рассказывает о волшебной стране, в которой все дети дружили друг с другом, но злая фея поссорила всех ребят. Детям предлагается собрать «Цветок Дружбы», но для этого нужно каждому ребенку взять лепесток и назвать хорошее качество девочки или мальчика. Дети перечисляют положительные  качества, а взрослый соединяет лепестки с серединкой. Когда цветок собран, дети аплодируют друг другу.</a:t>
            </a:r>
          </a:p>
          <a:p>
            <a:endParaRPr lang="ru-RU" dirty="0"/>
          </a:p>
        </p:txBody>
      </p:sp>
      <p:pic>
        <p:nvPicPr>
          <p:cNvPr id="3074" name="Picture 2" descr="http://krasivie-kartinki.ru/images/deti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1996" y="-89068"/>
            <a:ext cx="2160240"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1874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280920" cy="1143000"/>
          </a:xfrm>
        </p:spPr>
        <p:txBody>
          <a:bodyPr>
            <a:normAutofit fontScale="90000"/>
          </a:bodyPr>
          <a:lstStyle/>
          <a:p>
            <a:pPr algn="ctr"/>
            <a:r>
              <a:rPr lang="ru-RU" b="1" i="1" dirty="0"/>
              <a:t>Дидактическая игра «Волшебный цветок» </a:t>
            </a:r>
            <a:r>
              <a:rPr lang="ru-RU" dirty="0"/>
              <a:t/>
            </a:r>
            <a:br>
              <a:rPr lang="ru-RU" dirty="0"/>
            </a:br>
            <a:r>
              <a:rPr lang="ru-RU" b="1" i="1" dirty="0"/>
              <a:t>2 вариант « Как я дома помогаю</a:t>
            </a:r>
            <a:r>
              <a:rPr lang="ru-RU" b="1" i="1" dirty="0" smtClean="0"/>
              <a:t>?»</a:t>
            </a:r>
            <a:endParaRPr lang="ru-RU" dirty="0"/>
          </a:p>
        </p:txBody>
      </p:sp>
      <p:sp>
        <p:nvSpPr>
          <p:cNvPr id="3" name="Объект 2"/>
          <p:cNvSpPr>
            <a:spLocks noGrp="1"/>
          </p:cNvSpPr>
          <p:nvPr>
            <p:ph sz="quarter" idx="1"/>
          </p:nvPr>
        </p:nvSpPr>
        <p:spPr>
          <a:xfrm>
            <a:off x="323528" y="1340768"/>
            <a:ext cx="8424936" cy="3456384"/>
          </a:xfrm>
        </p:spPr>
        <p:txBody>
          <a:bodyPr>
            <a:normAutofit fontScale="92500" lnSpcReduction="10000"/>
          </a:bodyPr>
          <a:lstStyle/>
          <a:p>
            <a:pPr marL="0" indent="0">
              <a:buNone/>
            </a:pPr>
            <a:r>
              <a:rPr lang="ru-RU" b="1" dirty="0" smtClean="0"/>
              <a:t>Цели</a:t>
            </a:r>
            <a:r>
              <a:rPr lang="ru-RU" dirty="0"/>
              <a:t>: Формировать представления о домашних обязанностях женщин и мужчин, девочек и мальчиков. Воспитывать  желание оказывать помощь людям.</a:t>
            </a:r>
          </a:p>
          <a:p>
            <a:pPr marL="0" indent="0">
              <a:buNone/>
            </a:pPr>
            <a:r>
              <a:rPr lang="ru-RU" b="1" dirty="0"/>
              <a:t>Материал</a:t>
            </a:r>
            <a:r>
              <a:rPr lang="ru-RU" dirty="0"/>
              <a:t>: цветок из разноцветного картона, лепестки съемные, вставляются в серединку</a:t>
            </a:r>
          </a:p>
          <a:p>
            <a:pPr marL="0" indent="0">
              <a:buNone/>
            </a:pPr>
            <a:r>
              <a:rPr lang="ru-RU" b="1" dirty="0"/>
              <a:t>Ход игры</a:t>
            </a:r>
            <a:r>
              <a:rPr lang="ru-RU" dirty="0"/>
              <a:t>: Дети по очереди отрывают лепестки от цветочка, называя обязанности, которые они выполняют в семье (поливают цветы, подметают пол, ухаживают за животными, «воспитывают» младших сестер и братьев, чинят игрушки и др. . </a:t>
            </a:r>
            <a:endParaRPr lang="ru-RU" dirty="0" smtClean="0"/>
          </a:p>
          <a:p>
            <a:endParaRPr lang="ru-RU" dirty="0"/>
          </a:p>
        </p:txBody>
      </p:sp>
      <p:pic>
        <p:nvPicPr>
          <p:cNvPr id="2050" name="Picture 2" descr="http://www.mashenkina-mama.ru/wp-content/uploads/2015/10/Razvivayushhie-kartochki-skachat-.png"/>
          <p:cNvPicPr>
            <a:picLocks noChangeAspect="1" noChangeArrowheads="1"/>
          </p:cNvPicPr>
          <p:nvPr/>
        </p:nvPicPr>
        <p:blipFill rotWithShape="1">
          <a:blip r:embed="rId2">
            <a:extLst>
              <a:ext uri="{28A0092B-C50C-407E-A947-70E740481C1C}">
                <a14:useLocalDpi xmlns:a14="http://schemas.microsoft.com/office/drawing/2010/main" val="0"/>
              </a:ext>
            </a:extLst>
          </a:blip>
          <a:srcRect l="64736" t="47199"/>
          <a:stretch/>
        </p:blipFill>
        <p:spPr bwMode="auto">
          <a:xfrm>
            <a:off x="467544" y="4594810"/>
            <a:ext cx="1914570" cy="22631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67744" y="4509120"/>
            <a:ext cx="5832648" cy="1723549"/>
          </a:xfrm>
          <a:prstGeom prst="rect">
            <a:avLst/>
          </a:prstGeom>
          <a:noFill/>
        </p:spPr>
        <p:txBody>
          <a:bodyPr wrap="square" rtlCol="0">
            <a:spAutoFit/>
          </a:bodyPr>
          <a:lstStyle/>
          <a:p>
            <a:r>
              <a:rPr lang="ru-RU" sz="2200" dirty="0" smtClean="0"/>
              <a:t>Можно разнообразить игру. Пусть дети перечислять обязанности, которые выполняют в семье их мамы, а потом папы.</a:t>
            </a:r>
          </a:p>
          <a:p>
            <a:endParaRPr lang="ru-RU" dirty="0"/>
          </a:p>
        </p:txBody>
      </p:sp>
    </p:spTree>
    <p:extLst>
      <p:ext uri="{BB962C8B-B14F-4D97-AF65-F5344CB8AC3E}">
        <p14:creationId xmlns:p14="http://schemas.microsoft.com/office/powerpoint/2010/main" val="2288362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496944" cy="864096"/>
          </a:xfrm>
        </p:spPr>
        <p:txBody>
          <a:bodyPr>
            <a:normAutofit fontScale="90000"/>
          </a:bodyPr>
          <a:lstStyle/>
          <a:p>
            <a:pPr algn="ctr"/>
            <a:r>
              <a:rPr lang="ru-RU" b="1" i="1" dirty="0"/>
              <a:t>Дидактическая игра «Волшебный цветок» </a:t>
            </a:r>
            <a:r>
              <a:rPr lang="ru-RU" dirty="0"/>
              <a:t/>
            </a:r>
            <a:br>
              <a:rPr lang="ru-RU" dirty="0"/>
            </a:br>
            <a:r>
              <a:rPr lang="ru-RU" b="1" i="1" dirty="0"/>
              <a:t>3 вариант « Кто я в семье</a:t>
            </a:r>
            <a:r>
              <a:rPr lang="ru-RU" b="1" i="1" dirty="0" smtClean="0"/>
              <a:t>?»</a:t>
            </a:r>
            <a:endParaRPr lang="ru-RU" dirty="0"/>
          </a:p>
        </p:txBody>
      </p:sp>
      <p:sp>
        <p:nvSpPr>
          <p:cNvPr id="3" name="Объект 2"/>
          <p:cNvSpPr>
            <a:spLocks noGrp="1"/>
          </p:cNvSpPr>
          <p:nvPr>
            <p:ph sz="quarter" idx="1"/>
          </p:nvPr>
        </p:nvSpPr>
        <p:spPr>
          <a:xfrm>
            <a:off x="251520" y="1196752"/>
            <a:ext cx="7467600" cy="3024336"/>
          </a:xfrm>
        </p:spPr>
        <p:txBody>
          <a:bodyPr>
            <a:normAutofit/>
          </a:bodyPr>
          <a:lstStyle/>
          <a:p>
            <a:pPr marL="0" indent="0">
              <a:buNone/>
            </a:pPr>
            <a:r>
              <a:rPr lang="ru-RU" sz="2200" b="1" dirty="0"/>
              <a:t>Цели</a:t>
            </a:r>
            <a:r>
              <a:rPr lang="ru-RU" sz="2200" dirty="0"/>
              <a:t>: Формирование представлений о родственных связях. Учим детей правильно употреблять такие слова, как сын, внук, брат, дочь, внучка, сестра ( в старшем возрасте – племянник, племянница, двоюродный брат и т.д.)</a:t>
            </a:r>
          </a:p>
          <a:p>
            <a:pPr marL="0" indent="0">
              <a:buNone/>
            </a:pPr>
            <a:r>
              <a:rPr lang="ru-RU" sz="2200" b="1" dirty="0"/>
              <a:t>Материал</a:t>
            </a:r>
            <a:r>
              <a:rPr lang="ru-RU" sz="2200" dirty="0"/>
              <a:t>: цветок из разноцветного картона, лепестки съемные, вставляются в </a:t>
            </a:r>
            <a:r>
              <a:rPr lang="ru-RU" sz="2200" dirty="0" smtClean="0"/>
              <a:t>серединку.</a:t>
            </a:r>
            <a:endParaRPr lang="ru-RU" sz="2200" dirty="0"/>
          </a:p>
        </p:txBody>
      </p:sp>
      <p:pic>
        <p:nvPicPr>
          <p:cNvPr id="4098" name="Picture 2" descr="http://balkhash.goo.gov.kz/media/img/blog/568feaa9f278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9982" y="3789040"/>
            <a:ext cx="3619500" cy="27908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5282" y="3789040"/>
            <a:ext cx="4320480" cy="2462213"/>
          </a:xfrm>
          <a:prstGeom prst="rect">
            <a:avLst/>
          </a:prstGeom>
          <a:noFill/>
        </p:spPr>
        <p:txBody>
          <a:bodyPr wrap="square" rtlCol="0">
            <a:spAutoFit/>
          </a:bodyPr>
          <a:lstStyle/>
          <a:p>
            <a:r>
              <a:rPr lang="ru-RU" sz="2200" b="1" dirty="0" smtClean="0"/>
              <a:t>Ход игры</a:t>
            </a:r>
            <a:r>
              <a:rPr lang="ru-RU" sz="2200" dirty="0" smtClean="0"/>
              <a:t>: С помощью наводящих вопросов взрослого, дети должны дать ответ, кем они являются  для  своей мамы (своему папе, своей бабушке)? и т. д.</a:t>
            </a:r>
          </a:p>
        </p:txBody>
      </p:sp>
    </p:spTree>
    <p:extLst>
      <p:ext uri="{BB962C8B-B14F-4D97-AF65-F5344CB8AC3E}">
        <p14:creationId xmlns:p14="http://schemas.microsoft.com/office/powerpoint/2010/main" val="1158712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32656"/>
            <a:ext cx="7467600" cy="796950"/>
          </a:xfrm>
        </p:spPr>
        <p:txBody>
          <a:bodyPr/>
          <a:lstStyle/>
          <a:p>
            <a:r>
              <a:rPr lang="ru-RU" b="1" i="1" dirty="0"/>
              <a:t>Дидактическая игра  «Пожелания</a:t>
            </a:r>
            <a:r>
              <a:rPr lang="ru-RU" b="1" i="1" dirty="0" smtClean="0"/>
              <a:t>»</a:t>
            </a:r>
            <a:endParaRPr lang="ru-RU" dirty="0"/>
          </a:p>
        </p:txBody>
      </p:sp>
      <p:sp>
        <p:nvSpPr>
          <p:cNvPr id="3" name="Объект 2"/>
          <p:cNvSpPr>
            <a:spLocks noGrp="1"/>
          </p:cNvSpPr>
          <p:nvPr>
            <p:ph sz="quarter" idx="1"/>
          </p:nvPr>
        </p:nvSpPr>
        <p:spPr>
          <a:xfrm>
            <a:off x="611560" y="1340768"/>
            <a:ext cx="7467600" cy="3052936"/>
          </a:xfrm>
        </p:spPr>
        <p:txBody>
          <a:bodyPr/>
          <a:lstStyle/>
          <a:p>
            <a:pPr marL="0" indent="0">
              <a:buNone/>
            </a:pPr>
            <a:r>
              <a:rPr lang="ru-RU" sz="2200" b="1" dirty="0" smtClean="0"/>
              <a:t>Цели</a:t>
            </a:r>
            <a:r>
              <a:rPr lang="ru-RU" sz="2200" b="1" dirty="0"/>
              <a:t>: </a:t>
            </a:r>
            <a:r>
              <a:rPr lang="ru-RU" sz="2200" dirty="0"/>
              <a:t>Научить детей быть внимательными друг к другу, уметь проявлять  симпатии к детям своего и противоположного пола. Закреплять знания о качествах мужественности и женственности.</a:t>
            </a:r>
          </a:p>
          <a:p>
            <a:pPr marL="0" indent="0">
              <a:buNone/>
            </a:pPr>
            <a:r>
              <a:rPr lang="ru-RU" sz="2200" b="1" dirty="0"/>
              <a:t>Материал</a:t>
            </a:r>
            <a:r>
              <a:rPr lang="ru-RU" sz="2200" dirty="0"/>
              <a:t>: игрушка-сердечко (любая игрушка)</a:t>
            </a:r>
          </a:p>
          <a:p>
            <a:pPr marL="0" indent="0">
              <a:buNone/>
            </a:pPr>
            <a:r>
              <a:rPr lang="ru-RU" sz="2200" b="1" dirty="0"/>
              <a:t>Ход игры: </a:t>
            </a:r>
            <a:r>
              <a:rPr lang="ru-RU" sz="2200" dirty="0"/>
              <a:t>Дети встают в круг. Передавая друг другу игрушку, говорят  свои пожелания : « Я желаю тебе….»</a:t>
            </a:r>
          </a:p>
          <a:p>
            <a:endParaRPr lang="ru-RU" dirty="0"/>
          </a:p>
        </p:txBody>
      </p:sp>
      <p:pic>
        <p:nvPicPr>
          <p:cNvPr id="5122" name="Picture 2" descr="http://v.img.com.ua/b/orig/2/a4/5cf25e234eaec8df007d5c01ef709a4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4" y="4077072"/>
            <a:ext cx="3521559" cy="2348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6583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txBody>
          <a:bodyPr>
            <a:normAutofit fontScale="90000"/>
          </a:bodyPr>
          <a:lstStyle/>
          <a:p>
            <a:pPr algn="ctr"/>
            <a:r>
              <a:rPr lang="ru-RU" b="1" i="1" dirty="0"/>
              <a:t>Дидактическая игра  </a:t>
            </a:r>
            <a:r>
              <a:rPr lang="ru-RU" b="1" i="1" dirty="0" smtClean="0"/>
              <a:t/>
            </a:r>
            <a:br>
              <a:rPr lang="ru-RU" b="1" i="1" dirty="0" smtClean="0"/>
            </a:br>
            <a:r>
              <a:rPr lang="ru-RU" b="1" i="1" dirty="0" smtClean="0"/>
              <a:t>«</a:t>
            </a:r>
            <a:r>
              <a:rPr lang="ru-RU" b="1" i="1" dirty="0"/>
              <a:t>Вежливые слова»   </a:t>
            </a:r>
            <a:endParaRPr lang="ru-RU" dirty="0"/>
          </a:p>
        </p:txBody>
      </p:sp>
      <p:sp>
        <p:nvSpPr>
          <p:cNvPr id="3" name="Объект 2"/>
          <p:cNvSpPr>
            <a:spLocks noGrp="1"/>
          </p:cNvSpPr>
          <p:nvPr>
            <p:ph sz="quarter" idx="1"/>
          </p:nvPr>
        </p:nvSpPr>
        <p:spPr>
          <a:xfrm>
            <a:off x="251520" y="1196752"/>
            <a:ext cx="8352928" cy="3816424"/>
          </a:xfrm>
        </p:spPr>
        <p:txBody>
          <a:bodyPr>
            <a:normAutofit fontScale="32500" lnSpcReduction="20000"/>
          </a:bodyPr>
          <a:lstStyle/>
          <a:p>
            <a:pPr marL="0" indent="0">
              <a:buNone/>
            </a:pPr>
            <a:r>
              <a:rPr lang="ru-RU" sz="4300" b="1" dirty="0" smtClean="0"/>
              <a:t>Цель</a:t>
            </a:r>
            <a:r>
              <a:rPr lang="ru-RU" sz="4300" b="1" dirty="0"/>
              <a:t>:</a:t>
            </a:r>
            <a:r>
              <a:rPr lang="ru-RU" sz="4300" dirty="0"/>
              <a:t> Воспитывать в детях культуру поведения, вежливость, уважение друг к другу, желание помочь друг другу.</a:t>
            </a:r>
          </a:p>
          <a:p>
            <a:pPr marL="0" indent="0">
              <a:buNone/>
            </a:pPr>
            <a:r>
              <a:rPr lang="ru-RU" sz="4300" dirty="0"/>
              <a:t>Материал: сюжетные картинки, на которых изображены разные ситуации: ребенок толкнул другого,  ребенок поднял упавшую вещь, ребенок жалеет другого ребенка, и т.д.</a:t>
            </a:r>
          </a:p>
          <a:p>
            <a:pPr marL="0" indent="0">
              <a:buNone/>
            </a:pPr>
            <a:r>
              <a:rPr lang="ru-RU" sz="4300" b="1" dirty="0"/>
              <a:t>Ход игры: </a:t>
            </a:r>
            <a:r>
              <a:rPr lang="ru-RU" sz="4300" dirty="0"/>
              <a:t>Дети рассматривают сюжетные картинки и озвучивают их вежливыми словами.</a:t>
            </a:r>
          </a:p>
          <a:p>
            <a:pPr marL="0" indent="0">
              <a:buNone/>
            </a:pPr>
            <a:r>
              <a:rPr lang="ru-RU" sz="4300" dirty="0"/>
              <a:t>Если ребенок затрудняется, задайте ему по картинке наводящие вопросы. Например, </a:t>
            </a:r>
            <a:r>
              <a:rPr lang="ru-RU" sz="4300" dirty="0" smtClean="0"/>
              <a:t> -----   - какое </a:t>
            </a:r>
            <a:r>
              <a:rPr lang="ru-RU" sz="4300" dirty="0"/>
              <a:t>волшебное слово нужно произнести, чтобы друг дал тебе игрушку?</a:t>
            </a:r>
          </a:p>
          <a:p>
            <a:pPr marL="0" indent="0">
              <a:buNone/>
            </a:pPr>
            <a:r>
              <a:rPr lang="ru-RU" sz="4300" dirty="0" smtClean="0"/>
              <a:t>- как </a:t>
            </a:r>
            <a:r>
              <a:rPr lang="ru-RU" sz="4300" dirty="0"/>
              <a:t>ты отблагодаришь человека за помощь?</a:t>
            </a:r>
          </a:p>
          <a:p>
            <a:pPr marL="0" indent="0">
              <a:buNone/>
            </a:pPr>
            <a:r>
              <a:rPr lang="ru-RU" sz="4300" dirty="0" smtClean="0"/>
              <a:t>- как </a:t>
            </a:r>
            <a:r>
              <a:rPr lang="ru-RU" sz="4300" dirty="0"/>
              <a:t>нужно обращаться </a:t>
            </a:r>
            <a:r>
              <a:rPr lang="ru-RU" sz="4300" dirty="0" smtClean="0"/>
              <a:t>к </a:t>
            </a:r>
            <a:r>
              <a:rPr lang="ru-RU" sz="4300" dirty="0"/>
              <a:t>взрослым людям? (называть по имени отчеству и на Вы)</a:t>
            </a:r>
          </a:p>
          <a:p>
            <a:pPr marL="0" indent="0">
              <a:buNone/>
            </a:pPr>
            <a:r>
              <a:rPr lang="ru-RU" sz="4300" dirty="0" smtClean="0"/>
              <a:t>- что </a:t>
            </a:r>
            <a:r>
              <a:rPr lang="ru-RU" sz="4300" dirty="0"/>
              <a:t>нужно говорить при встрече с человеком?</a:t>
            </a:r>
          </a:p>
          <a:p>
            <a:pPr marL="0" indent="0">
              <a:buNone/>
            </a:pPr>
            <a:r>
              <a:rPr lang="ru-RU" sz="4300" dirty="0" smtClean="0"/>
              <a:t>- что </a:t>
            </a:r>
            <a:r>
              <a:rPr lang="ru-RU" sz="4300" dirty="0"/>
              <a:t>нужно говорить всем, уходя домой?</a:t>
            </a:r>
          </a:p>
          <a:p>
            <a:pPr marL="0" indent="0">
              <a:buNone/>
            </a:pPr>
            <a:r>
              <a:rPr lang="ru-RU" sz="4300" dirty="0" smtClean="0"/>
              <a:t>- что </a:t>
            </a:r>
            <a:r>
              <a:rPr lang="ru-RU" sz="4300" dirty="0"/>
              <a:t>нужно говорить  просыпаясь утром, приходя утром в детский садик? какие слова  можно пожелать друг другу перед сном?</a:t>
            </a:r>
          </a:p>
          <a:p>
            <a:pPr marL="0" indent="0">
              <a:buNone/>
            </a:pPr>
            <a:r>
              <a:rPr lang="ru-RU" sz="4300" dirty="0" smtClean="0"/>
              <a:t>- что </a:t>
            </a:r>
            <a:r>
              <a:rPr lang="ru-RU" sz="4300" dirty="0"/>
              <a:t>ты скажешь, если случайно кого-нибудь нечаянно толкнешь или заденешь? и т.д.</a:t>
            </a:r>
          </a:p>
          <a:p>
            <a:pPr marL="0" indent="0">
              <a:buNone/>
            </a:pPr>
            <a:r>
              <a:rPr lang="ru-RU" sz="4300" dirty="0"/>
              <a:t>Дети должны знать и использовать в жизни  следующие слова: здравствуйте, до свидания, до скорой встречи, будьте добры, будьте любезны, пожалуйста, спасибо, извините, спокойной ночи, и др.</a:t>
            </a:r>
          </a:p>
          <a:p>
            <a:pPr marL="0" indent="0">
              <a:buNone/>
            </a:pPr>
            <a:endParaRPr lang="ru-RU" dirty="0"/>
          </a:p>
        </p:txBody>
      </p:sp>
      <p:pic>
        <p:nvPicPr>
          <p:cNvPr id="6146" name="Picture 2" descr="http://chegdomyn.narod.ru/meny/deti/images/pic/217.jpg"/>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1817006" y="5170088"/>
            <a:ext cx="3691098" cy="136815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chegdomyn.narod.ru/meny/deti/images/pic/217.jpg"/>
          <p:cNvPicPr>
            <a:picLocks noChangeAspect="1" noChangeArrowheads="1"/>
          </p:cNvPicPr>
          <p:nvPr/>
        </p:nvPicPr>
        <p:blipFill rotWithShape="1">
          <a:blip r:embed="rId2">
            <a:extLst>
              <a:ext uri="{28A0092B-C50C-407E-A947-70E740481C1C}">
                <a14:useLocalDpi xmlns:a14="http://schemas.microsoft.com/office/drawing/2010/main" val="0"/>
              </a:ext>
            </a:extLst>
          </a:blip>
          <a:srcRect l="18688" t="50851" r="21478" b="-851"/>
          <a:stretch/>
        </p:blipFill>
        <p:spPr bwMode="auto">
          <a:xfrm>
            <a:off x="5508104" y="5229200"/>
            <a:ext cx="2165254" cy="1341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0746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t> Дидактическая игра  </a:t>
            </a:r>
            <a:r>
              <a:rPr lang="ru-RU" b="1" i="1" dirty="0" smtClean="0"/>
              <a:t/>
            </a:r>
            <a:br>
              <a:rPr lang="ru-RU" b="1" i="1" dirty="0" smtClean="0"/>
            </a:br>
            <a:r>
              <a:rPr lang="ru-RU" b="1" i="1" dirty="0" smtClean="0"/>
              <a:t>« </a:t>
            </a:r>
            <a:r>
              <a:rPr lang="ru-RU" b="1" i="1" dirty="0"/>
              <a:t>Ушки на макушке</a:t>
            </a:r>
            <a:r>
              <a:rPr lang="ru-RU" b="1" i="1" dirty="0" smtClean="0"/>
              <a:t>»</a:t>
            </a:r>
            <a:endParaRPr lang="ru-RU" dirty="0"/>
          </a:p>
        </p:txBody>
      </p:sp>
      <p:sp>
        <p:nvSpPr>
          <p:cNvPr id="3" name="Объект 2"/>
          <p:cNvSpPr>
            <a:spLocks noGrp="1"/>
          </p:cNvSpPr>
          <p:nvPr>
            <p:ph sz="quarter" idx="1"/>
          </p:nvPr>
        </p:nvSpPr>
        <p:spPr>
          <a:xfrm>
            <a:off x="457200" y="1600200"/>
            <a:ext cx="7467600" cy="3268960"/>
          </a:xfrm>
        </p:spPr>
        <p:txBody>
          <a:bodyPr>
            <a:normAutofit lnSpcReduction="10000"/>
          </a:bodyPr>
          <a:lstStyle/>
          <a:p>
            <a:pPr marL="0" indent="0">
              <a:buNone/>
            </a:pPr>
            <a:r>
              <a:rPr lang="ru-RU" b="1" dirty="0" smtClean="0"/>
              <a:t>Цели</a:t>
            </a:r>
            <a:r>
              <a:rPr lang="ru-RU" b="1" dirty="0"/>
              <a:t>:</a:t>
            </a:r>
            <a:r>
              <a:rPr lang="ru-RU" dirty="0"/>
              <a:t> Развитие слухового внимания. Учить детей идентифицировать себя и окружающих людей по </a:t>
            </a:r>
            <a:r>
              <a:rPr lang="ru-RU" dirty="0" err="1"/>
              <a:t>полоролевому</a:t>
            </a:r>
            <a:r>
              <a:rPr lang="ru-RU" dirty="0"/>
              <a:t> признаку.</a:t>
            </a:r>
          </a:p>
          <a:p>
            <a:pPr marL="0" indent="0">
              <a:buNone/>
            </a:pPr>
            <a:r>
              <a:rPr lang="ru-RU" b="1" dirty="0"/>
              <a:t>Ход игры</a:t>
            </a:r>
            <a:r>
              <a:rPr lang="ru-RU" dirty="0"/>
              <a:t>: Взрослый называет несколько имен. Детям  нужно внимательно слушать и назвать лишнее имя. Объяснить, почему они считают то или иное имя «лишним».</a:t>
            </a:r>
          </a:p>
          <a:p>
            <a:pPr marL="0" indent="0">
              <a:buNone/>
            </a:pPr>
            <a:r>
              <a:rPr lang="ru-RU" dirty="0"/>
              <a:t>Например, Сережа, Миша, Лена; Наташа, Даша, Дима.</a:t>
            </a:r>
          </a:p>
          <a:p>
            <a:endParaRPr lang="ru-RU" dirty="0"/>
          </a:p>
        </p:txBody>
      </p:sp>
      <p:pic>
        <p:nvPicPr>
          <p:cNvPr id="8194" name="Picture 2" descr="http://logoped-tut.by/wp-content/uploads/2015/07/fo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509120"/>
            <a:ext cx="2376264" cy="2077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9223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87208" cy="562074"/>
          </a:xfrm>
        </p:spPr>
        <p:txBody>
          <a:bodyPr>
            <a:normAutofit/>
          </a:bodyPr>
          <a:lstStyle/>
          <a:p>
            <a:r>
              <a:rPr lang="ru-RU" dirty="0"/>
              <a:t>Дидактическая игра «Кто что носит? </a:t>
            </a:r>
            <a:r>
              <a:rPr lang="ru-RU" dirty="0" smtClean="0"/>
              <a:t>»</a:t>
            </a:r>
            <a:endParaRPr lang="ru-RU" dirty="0"/>
          </a:p>
        </p:txBody>
      </p:sp>
      <p:sp>
        <p:nvSpPr>
          <p:cNvPr id="3" name="Объект 2"/>
          <p:cNvSpPr>
            <a:spLocks noGrp="1"/>
          </p:cNvSpPr>
          <p:nvPr>
            <p:ph sz="quarter" idx="1"/>
          </p:nvPr>
        </p:nvSpPr>
        <p:spPr>
          <a:xfrm>
            <a:off x="395536" y="1052736"/>
            <a:ext cx="7467600" cy="2736304"/>
          </a:xfrm>
        </p:spPr>
        <p:txBody>
          <a:bodyPr/>
          <a:lstStyle/>
          <a:p>
            <a:pPr marL="0" indent="0">
              <a:buNone/>
            </a:pPr>
            <a:r>
              <a:rPr lang="ru-RU" sz="2200" b="1" dirty="0" smtClean="0"/>
              <a:t>Цель</a:t>
            </a:r>
            <a:r>
              <a:rPr lang="ru-RU" sz="2200" dirty="0"/>
              <a:t>: развивать умение находить характерные отличия во внешнем облике мальчика и девочки.</a:t>
            </a:r>
          </a:p>
          <a:p>
            <a:pPr marL="0" indent="0">
              <a:buNone/>
            </a:pPr>
            <a:r>
              <a:rPr lang="ru-RU" sz="2200" b="1" dirty="0"/>
              <a:t>Оборудование</a:t>
            </a:r>
            <a:r>
              <a:rPr lang="ru-RU" sz="2200" dirty="0"/>
              <a:t>: </a:t>
            </a:r>
            <a:r>
              <a:rPr lang="ru-RU" sz="2200" dirty="0" smtClean="0"/>
              <a:t>фигурки </a:t>
            </a:r>
            <a:r>
              <a:rPr lang="ru-RU" sz="2200" dirty="0"/>
              <a:t>мальчика и девочки из картона, предметы одежды и аксессуары (бусы, зонтик, бантик, удочка, галстук и пр.)</a:t>
            </a:r>
          </a:p>
          <a:p>
            <a:pPr marL="0" indent="0">
              <a:buNone/>
            </a:pPr>
            <a:r>
              <a:rPr lang="ru-RU" sz="2200" b="1" dirty="0" smtClean="0"/>
              <a:t>Ход игры</a:t>
            </a:r>
            <a:r>
              <a:rPr lang="ru-RU" sz="2200" dirty="0" smtClean="0"/>
              <a:t>: Детям </a:t>
            </a:r>
            <a:r>
              <a:rPr lang="ru-RU" sz="2200" dirty="0"/>
              <a:t>предлагается подобрать мальчику и девочке одежду и </a:t>
            </a:r>
            <a:r>
              <a:rPr lang="ru-RU" sz="2200" dirty="0" smtClean="0"/>
              <a:t>аксессуары</a:t>
            </a:r>
            <a:r>
              <a:rPr lang="ru-RU" sz="2200" dirty="0"/>
              <a:t>.</a:t>
            </a:r>
          </a:p>
        </p:txBody>
      </p:sp>
      <p:pic>
        <p:nvPicPr>
          <p:cNvPr id="7172" name="Picture 4" descr="http://static.chudomart.ru/upload/iblock/10a/10a0a4ae53ce9ce7f7e6837b44414f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9234" y="3645024"/>
            <a:ext cx="3024336" cy="3058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9489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99</TotalTime>
  <Words>1029</Words>
  <Application>Microsoft Office PowerPoint</Application>
  <PresentationFormat>Экран (4:3)</PresentationFormat>
  <Paragraphs>121</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Эркер</vt:lpstr>
      <vt:lpstr>Картотека дидактических игр по гендерному воспитанию</vt:lpstr>
      <vt:lpstr>Презентация PowerPoint</vt:lpstr>
      <vt:lpstr>Дидактическая игра  «Волшебный цветок»  « За что нам нравятся мальчики (девочки)?»</vt:lpstr>
      <vt:lpstr>Дидактическая игра «Волшебный цветок»  2 вариант « Как я дома помогаю?»</vt:lpstr>
      <vt:lpstr>Дидактическая игра «Волшебный цветок»  3 вариант « Кто я в семье?»</vt:lpstr>
      <vt:lpstr>Дидактическая игра  «Пожелания»</vt:lpstr>
      <vt:lpstr>Дидактическая игра   «Вежливые слова»   </vt:lpstr>
      <vt:lpstr> Дидактическая игра   « Ушки на макушке»</vt:lpstr>
      <vt:lpstr>Дидактическая игра «Кто что носит? »</vt:lpstr>
      <vt:lpstr>Дидактическая игра  «Подарки для Саши и Маши»</vt:lpstr>
      <vt:lpstr>Дидактическая игра  «Чем похожи наши мамы? Чем похожи наши папы?»</vt:lpstr>
      <vt:lpstr>Дидактическая игра  «Благородные поступки»     </vt:lpstr>
      <vt:lpstr>Дидактическая игра  «Исправь ошибку»</vt:lpstr>
      <vt:lpstr>Дидактическая игра  «Дом добрых дел»</vt:lpstr>
      <vt:lpstr>Дидактическая игра «Собери цепочку»</vt:lpstr>
      <vt:lpstr>Дидактическая игра «Найди правильно»</vt:lpstr>
      <vt:lpstr>Дидактическая игра  «Отгадай профессию»  </vt:lpstr>
      <vt:lpstr>Дидактическая игра «Смайлик»</vt:lpstr>
      <vt:lpstr>Дидактическая игра «Собираемся в гости» </vt:lpstr>
      <vt:lpstr>Дидактическая игра «Друг» </vt:lpstr>
      <vt:lpstr>Дидактическая игра  «Девочки – мальчики»</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Картотека дидактических игр по гендерному воспитанию</dc:title>
  <dc:creator>HP</dc:creator>
  <cp:lastModifiedBy>HP</cp:lastModifiedBy>
  <cp:revision>10</cp:revision>
  <dcterms:created xsi:type="dcterms:W3CDTF">2016-10-15T18:04:38Z</dcterms:created>
  <dcterms:modified xsi:type="dcterms:W3CDTF">2016-10-15T19:44:18Z</dcterms:modified>
</cp:coreProperties>
</file>