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71" r:id="rId4"/>
    <p:sldId id="268" r:id="rId5"/>
    <p:sldId id="263" r:id="rId6"/>
    <p:sldId id="272" r:id="rId7"/>
    <p:sldId id="264" r:id="rId8"/>
    <p:sldId id="273" r:id="rId9"/>
    <p:sldId id="297" r:id="rId10"/>
    <p:sldId id="270" r:id="rId11"/>
    <p:sldId id="274" r:id="rId12"/>
    <p:sldId id="280" r:id="rId13"/>
    <p:sldId id="281" r:id="rId14"/>
    <p:sldId id="282" r:id="rId15"/>
    <p:sldId id="283" r:id="rId16"/>
    <p:sldId id="296" r:id="rId17"/>
    <p:sldId id="284" r:id="rId18"/>
    <p:sldId id="285" r:id="rId19"/>
    <p:sldId id="286" r:id="rId20"/>
    <p:sldId id="287" r:id="rId21"/>
    <p:sldId id="288" r:id="rId22"/>
    <p:sldId id="289" r:id="rId23"/>
    <p:sldId id="275" r:id="rId24"/>
    <p:sldId id="276" r:id="rId25"/>
    <p:sldId id="277" r:id="rId26"/>
    <p:sldId id="291" r:id="rId27"/>
    <p:sldId id="292" r:id="rId28"/>
    <p:sldId id="293" r:id="rId29"/>
    <p:sldId id="295" r:id="rId30"/>
    <p:sldId id="278" r:id="rId31"/>
    <p:sldId id="279" r:id="rId32"/>
    <p:sldId id="294" r:id="rId3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BDF46D-785C-429E-974E-733F5F59F8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5235A99-CDB4-4CE7-B731-92A6DF806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255C031-2CD8-490F-A2B2-52F829FBC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C6F5D-0836-4892-9C70-113BF8FB47AD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7A5F8D1-28C1-466B-BA2C-FF1952182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C1E4486-E36E-411C-B6BB-F84C4336B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DB28A-0602-4654-91E7-65A686426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253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3B1B2C-D5BD-4D15-859B-2BC79D2DB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722893D-8074-4EF5-AFB0-15C3F0B53D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63F0503-EE5B-45B9-9A41-C52410987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C6F5D-0836-4892-9C70-113BF8FB47AD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EB07D1E-3F6C-4513-A0AC-A96CA94FA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F6F83D9-1588-4FE9-8B1B-90A6BC072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DB28A-0602-4654-91E7-65A686426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076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F65EAEC-C8A4-4C00-84CF-630269999F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EBF425C-70F2-41A2-85E2-4DD8513720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5CF5067-882C-4DD3-8D80-4067E0366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C6F5D-0836-4892-9C70-113BF8FB47AD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904F9B4-EC2A-46EC-ACC6-ED840F23A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B6797F1-9497-41B0-B416-70F60E93E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DB28A-0602-4654-91E7-65A686426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7930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AEECF7-7C91-4CF1-B7F9-E6F48063A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2CC0887-B438-4384-A06D-E7B7D5A3D6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9BC1D70-8DA6-49BC-9E75-4A55CDFBE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C6F5D-0836-4892-9C70-113BF8FB47AD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3B63CEB-A783-49CB-8D0F-DFA1891DB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6DCBDE1-3A57-42B5-AB50-EE59B4E6A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DB28A-0602-4654-91E7-65A686426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802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9CFB4A-AA40-45B8-8EAC-1A4206DA12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993A6FD-7ABC-4439-BE81-36E4CDC67B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D0BCEFB-3730-44F4-B685-CB9664011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C6F5D-0836-4892-9C70-113BF8FB47AD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5A240BF-3575-4C71-8569-861BD6807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4B1775D-9A4E-4026-A29B-DDE331CBE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DB28A-0602-4654-91E7-65A686426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192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8A40B1-F7C8-4841-A902-2CA6BCC1E0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6F1901A-5B8C-4DF9-9647-D1A9CDDB3E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62186ED-0FAD-46A3-B4D2-D952EDB4A8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A0E611E-CC40-4AF8-88E7-0714CE671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C6F5D-0836-4892-9C70-113BF8FB47AD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C0A5D10-19D4-4080-8752-CD6C54A2A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B85D63E-5282-4BA2-98E1-739C072E1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DB28A-0602-4654-91E7-65A686426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899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13E894-3C55-4480-A698-202AB9D0B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68333FD-A49B-4AB9-87D5-C67BACD2AA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9EDFBD3-DABD-4F6A-9EF4-7DB6C3AC28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51CA810-11E0-4267-ACA0-262B500F92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61AFFB1-1DAA-41D6-84D2-5B14EC3657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92A5E2B-EE97-4350-AB5A-C76D30B0F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C6F5D-0836-4892-9C70-113BF8FB47AD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92405F9-708B-425B-A6B1-8659DEC7B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A47D8B5-28BB-454A-B495-AA5B2E85A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DB28A-0602-4654-91E7-65A686426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971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F54692-0E92-4FEB-BEF9-122F919D7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C0EC898-A3D3-4125-BF59-3CA6594BC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C6F5D-0836-4892-9C70-113BF8FB47AD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4D7F443-2A7A-4DB5-A39D-4343663F3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10C62CB-9762-4E6A-9F98-DFFBD62F5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DB28A-0602-4654-91E7-65A686426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517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4D0B2EC-C5A6-401E-BF83-433C1E283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C6F5D-0836-4892-9C70-113BF8FB47AD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9238F0E-C41A-4EDB-BF28-8151C9AA2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CC2DFFE-4295-48AA-A2EA-A21687CA2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DB28A-0602-4654-91E7-65A686426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531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7D423E-93FD-417F-8689-56AC3E615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14D653-9CE9-4A59-B633-86D7C4B642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1A9F7FC-C8E5-4743-B821-D39349C7D4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2561BCA-5F43-44E1-8D4F-B8BCD4BA7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C6F5D-0836-4892-9C70-113BF8FB47AD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DC8D067-B658-4F1F-B4B4-C69828981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34041E2-2FB7-4802-ABCA-9E034E3C2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DB28A-0602-4654-91E7-65A686426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468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EB1BF5-7DBC-4D31-BDAC-8BAA224134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3C19E29-78ED-4F42-A655-9D3081E15B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FC89697-8A0B-4E0B-81E9-2614BC68C4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5824544-EABF-4B78-BCCB-6075D6A5A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C6F5D-0836-4892-9C70-113BF8FB47AD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9762D55-51A1-4200-88C4-1741F3A50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6A8857F-5229-493D-885B-87382161E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DB28A-0602-4654-91E7-65A686426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663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DE7565-CE79-49A8-A306-0EA2FF81B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4AAF37E-6654-42C3-9179-B8C9E488AE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FD3548A-907C-49A4-B256-2E58249EA0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C6F5D-0836-4892-9C70-113BF8FB47AD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DA0728D-1C38-441C-A546-0655A12760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3537580-F828-497F-8E5E-334EC8DFDC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DB28A-0602-4654-91E7-65A686426E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539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. Г. Короленко">
            <a:extLst>
              <a:ext uri="{FF2B5EF4-FFF2-40B4-BE49-F238E27FC236}">
                <a16:creationId xmlns:a16="http://schemas.microsoft.com/office/drawing/2014/main" id="{AF74CAAC-0AF9-4DCA-AF7D-22CABDE55E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18" y="965254"/>
            <a:ext cx="4001562" cy="5169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4B5D18D-25A0-450D-B9EC-E243B734EBDC}"/>
              </a:ext>
            </a:extLst>
          </p:cNvPr>
          <p:cNvSpPr txBox="1"/>
          <p:nvPr/>
        </p:nvSpPr>
        <p:spPr>
          <a:xfrm>
            <a:off x="4723227" y="907931"/>
            <a:ext cx="609834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Владимир </a:t>
            </a:r>
            <a:r>
              <a:rPr lang="ru-RU" sz="36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Галактионович</a:t>
            </a:r>
            <a:br>
              <a:rPr lang="ru-RU" sz="3600" dirty="0"/>
            </a:br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КОРОЛЕНКО</a:t>
            </a:r>
          </a:p>
          <a:p>
            <a:pPr algn="ctr"/>
            <a:br>
              <a:rPr lang="ru-RU" sz="3600" dirty="0"/>
            </a:br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1853-1921</a:t>
            </a:r>
            <a:endParaRPr lang="ru-RU" sz="3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8A9E69-7738-45AB-B856-401A0833C6FD}"/>
              </a:ext>
            </a:extLst>
          </p:cNvPr>
          <p:cNvSpPr txBox="1"/>
          <p:nvPr/>
        </p:nvSpPr>
        <p:spPr>
          <a:xfrm>
            <a:off x="4404174" y="4195743"/>
            <a:ext cx="7023296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Владимир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Галактионович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Короленко родился в Жит</a:t>
            </a:r>
            <a:r>
              <a:rPr lang="ru-RU" sz="2400" b="0" i="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о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мире в семье уездного судьи, известного кристальной честностью. Матери своей будущий писатель обязан впечатлительностью и религиозными чувствами. </a:t>
            </a:r>
            <a:endParaRPr lang="ru-RU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5B7A1A-4143-42B0-9157-303847920109}"/>
              </a:ext>
            </a:extLst>
          </p:cNvPr>
          <p:cNvSpPr txBox="1"/>
          <p:nvPr/>
        </p:nvSpPr>
        <p:spPr>
          <a:xfrm>
            <a:off x="4723227" y="3540862"/>
            <a:ext cx="23493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FF0000"/>
                </a:solidFill>
              </a:rPr>
              <a:t>Слово о писателе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07260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49E8589-9A42-4349-8744-11F3F965F83C}"/>
              </a:ext>
            </a:extLst>
          </p:cNvPr>
          <p:cNvSpPr txBox="1"/>
          <p:nvPr/>
        </p:nvSpPr>
        <p:spPr>
          <a:xfrm>
            <a:off x="2011680" y="961851"/>
            <a:ext cx="841248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Повесть </a:t>
            </a:r>
            <a:r>
              <a:rPr lang="ru-RU" sz="44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«В дурном обществе»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DB09D1E-4776-432E-A93D-3AF4094CF6B4}"/>
              </a:ext>
            </a:extLst>
          </p:cNvPr>
          <p:cNvSpPr txBox="1"/>
          <p:nvPr/>
        </p:nvSpPr>
        <p:spPr>
          <a:xfrm>
            <a:off x="1477108" y="1918454"/>
            <a:ext cx="63058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1, 2 гл.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11CB4E9-9C2A-4F4D-B0D5-B75AFCBD9393}"/>
              </a:ext>
            </a:extLst>
          </p:cNvPr>
          <p:cNvSpPr txBox="1"/>
          <p:nvPr/>
        </p:nvSpPr>
        <p:spPr>
          <a:xfrm>
            <a:off x="1364566" y="3102318"/>
            <a:ext cx="1004433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b="0" i="0" dirty="0">
                <a:solidFill>
                  <a:srgbClr val="181818"/>
                </a:solidFill>
                <a:effectLst/>
                <a:latin typeface="Calibri, serif"/>
              </a:rPr>
              <a:t> </a:t>
            </a:r>
            <a:r>
              <a:rPr lang="ru-RU" sz="48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Образ серого, сонного города (1гл.)</a:t>
            </a:r>
          </a:p>
          <a:p>
            <a:pPr algn="l"/>
            <a:endParaRPr lang="ru-RU" sz="4800" b="0" i="0" dirty="0">
              <a:solidFill>
                <a:srgbClr val="181818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4800" dirty="0">
                <a:solidFill>
                  <a:srgbClr val="181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8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тношения Васи с отцом (2гл.)</a:t>
            </a:r>
          </a:p>
        </p:txBody>
      </p:sp>
    </p:spTree>
    <p:extLst>
      <p:ext uri="{BB962C8B-B14F-4D97-AF65-F5344CB8AC3E}">
        <p14:creationId xmlns:p14="http://schemas.microsoft.com/office/powerpoint/2010/main" val="22716492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98308F7-775F-4F64-9B08-4C1DCAB5298B}"/>
              </a:ext>
            </a:extLst>
          </p:cNvPr>
          <p:cNvSpPr txBox="1"/>
          <p:nvPr/>
        </p:nvSpPr>
        <p:spPr>
          <a:xfrm>
            <a:off x="1543930" y="5015561"/>
            <a:ext cx="993530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Повествование ведется от 1 лица, от имени Васи - участника происходящих в повести событий.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4E9FB28-6BF9-477C-827A-38991F51647F}"/>
              </a:ext>
            </a:extLst>
          </p:cNvPr>
          <p:cNvSpPr txBox="1"/>
          <p:nvPr/>
        </p:nvSpPr>
        <p:spPr>
          <a:xfrm>
            <a:off x="1543929" y="888332"/>
            <a:ext cx="9935308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8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Словарная работа </a:t>
            </a:r>
          </a:p>
          <a:p>
            <a:pPr algn="l"/>
            <a:endParaRPr lang="ru-RU" b="1" dirty="0">
              <a:solidFill>
                <a:srgbClr val="1818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3200" b="1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Часовня- </a:t>
            </a:r>
            <a:r>
              <a:rPr lang="ru-RU" sz="32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маленькое здание для богослужений.</a:t>
            </a:r>
          </a:p>
          <a:p>
            <a:pPr algn="l"/>
            <a:r>
              <a:rPr lang="ru-RU" sz="3200" b="1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Убежище</a:t>
            </a:r>
            <a:r>
              <a:rPr lang="ru-RU" sz="32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– место, где можно укрыться.</a:t>
            </a:r>
          </a:p>
          <a:p>
            <a:pPr algn="l"/>
            <a:r>
              <a:rPr lang="ru-RU" sz="3200" b="1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Кров</a:t>
            </a:r>
            <a:r>
              <a:rPr lang="ru-RU" sz="32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– жилище, уют.</a:t>
            </a:r>
          </a:p>
          <a:p>
            <a:pPr algn="l"/>
            <a:r>
              <a:rPr lang="ru-RU" sz="3200" b="1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Раздоры</a:t>
            </a:r>
            <a:r>
              <a:rPr lang="ru-RU" sz="32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– разногласия, ссоры, вражда.</a:t>
            </a:r>
          </a:p>
          <a:p>
            <a:pPr algn="l"/>
            <a:r>
              <a:rPr lang="ru-RU" sz="3200" b="1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Угрюмый человек</a:t>
            </a:r>
            <a:r>
              <a:rPr lang="ru-RU" sz="32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– мрачный, неприветливый человек.</a:t>
            </a:r>
          </a:p>
        </p:txBody>
      </p:sp>
    </p:spTree>
    <p:extLst>
      <p:ext uri="{BB962C8B-B14F-4D97-AF65-F5344CB8AC3E}">
        <p14:creationId xmlns:p14="http://schemas.microsoft.com/office/powerpoint/2010/main" val="28384073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3443DE8-53D3-4895-8827-B8A6E9A0B533}"/>
              </a:ext>
            </a:extLst>
          </p:cNvPr>
          <p:cNvSpPr txBox="1"/>
          <p:nvPr/>
        </p:nvSpPr>
        <p:spPr>
          <a:xfrm>
            <a:off x="478302" y="5651922"/>
            <a:ext cx="1098686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Комментированное ч</a:t>
            </a:r>
            <a:r>
              <a:rPr lang="ru-RU" sz="28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тение эпизодов повести «В дурном обществе»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1D8FF2-3EF9-4386-903B-9F62A1F1AD26}"/>
              </a:ext>
            </a:extLst>
          </p:cNvPr>
          <p:cNvSpPr txBox="1"/>
          <p:nvPr/>
        </p:nvSpPr>
        <p:spPr>
          <a:xfrm>
            <a:off x="1334086" y="808611"/>
            <a:ext cx="9610579" cy="45566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ts val="1368"/>
              </a:lnSpc>
              <a:spcAft>
                <a:spcPts val="576"/>
              </a:spcAft>
            </a:pPr>
            <a:r>
              <a:rPr lang="ru-RU" sz="28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Гуманизм – гуманность, человечность, человеколюбие, </a:t>
            </a:r>
          </a:p>
          <a:p>
            <a:pPr algn="just">
              <a:lnSpc>
                <a:spcPts val="1368"/>
              </a:lnSpc>
              <a:spcAft>
                <a:spcPts val="576"/>
              </a:spcAft>
            </a:pPr>
            <a:endParaRPr lang="ru-RU" sz="2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368"/>
              </a:lnSpc>
              <a:spcAft>
                <a:spcPts val="576"/>
              </a:spcAft>
            </a:pPr>
            <a:r>
              <a:rPr lang="ru-RU" sz="28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уважение человеческого достоинства.</a:t>
            </a:r>
          </a:p>
          <a:p>
            <a:pPr algn="just">
              <a:lnSpc>
                <a:spcPts val="1368"/>
              </a:lnSpc>
              <a:spcAft>
                <a:spcPts val="576"/>
              </a:spcAft>
            </a:pPr>
            <a:endParaRPr lang="ru-RU" sz="2800" b="1" i="1" dirty="0">
              <a:solidFill>
                <a:srgbClr val="3F3F3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368"/>
              </a:lnSpc>
              <a:spcAft>
                <a:spcPts val="1008"/>
              </a:spcAft>
            </a:pPr>
            <a:endParaRPr lang="ru-RU" sz="24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368"/>
              </a:lnSpc>
              <a:spcAft>
                <a:spcPts val="1008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инонимы:</a:t>
            </a:r>
          </a:p>
          <a:p>
            <a:pPr algn="just">
              <a:lnSpc>
                <a:spcPts val="1368"/>
              </a:lnSpc>
              <a:spcAft>
                <a:spcPts val="1008"/>
              </a:spcAft>
            </a:pPr>
            <a:endParaRPr lang="ru-RU" sz="24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368"/>
              </a:lnSpc>
              <a:spcAft>
                <a:spcPts val="576"/>
              </a:spcAft>
            </a:pPr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Сочувствие.</a:t>
            </a:r>
          </a:p>
          <a:p>
            <a:pPr algn="just">
              <a:lnSpc>
                <a:spcPts val="1368"/>
              </a:lnSpc>
              <a:spcAft>
                <a:spcPts val="576"/>
              </a:spcAft>
            </a:pPr>
            <a:endParaRPr lang="ru-RU" sz="24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368"/>
              </a:lnSpc>
              <a:spcAft>
                <a:spcPts val="576"/>
              </a:spcAft>
            </a:pPr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Сострадание.</a:t>
            </a:r>
          </a:p>
          <a:p>
            <a:pPr algn="just">
              <a:lnSpc>
                <a:spcPts val="1368"/>
              </a:lnSpc>
              <a:spcAft>
                <a:spcPts val="576"/>
              </a:spcAft>
            </a:pPr>
            <a:endParaRPr lang="ru-RU" sz="24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368"/>
              </a:lnSpc>
              <a:spcAft>
                <a:spcPts val="576"/>
              </a:spcAft>
            </a:pPr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Доброта.</a:t>
            </a:r>
          </a:p>
          <a:p>
            <a:pPr algn="just">
              <a:lnSpc>
                <a:spcPts val="1368"/>
              </a:lnSpc>
              <a:spcAft>
                <a:spcPts val="576"/>
              </a:spcAft>
            </a:pPr>
            <a:endParaRPr lang="ru-RU" sz="24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368"/>
              </a:lnSpc>
              <a:spcAft>
                <a:spcPts val="576"/>
              </a:spcAft>
            </a:pP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чувствовать- сочувствовать,    страдать- сострадать</a:t>
            </a:r>
          </a:p>
          <a:p>
            <a:pPr algn="just">
              <a:lnSpc>
                <a:spcPts val="1368"/>
              </a:lnSpc>
              <a:spcAft>
                <a:spcPts val="576"/>
              </a:spcAft>
            </a:pPr>
            <a:endParaRPr lang="ru-RU" sz="24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368"/>
              </a:lnSpc>
              <a:spcAft>
                <a:spcPts val="576"/>
              </a:spcAft>
            </a:pP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368"/>
              </a:lnSpc>
              <a:spcAft>
                <a:spcPts val="576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начение слова  «страдать»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испытывать боль</a:t>
            </a:r>
          </a:p>
        </p:txBody>
      </p:sp>
    </p:spTree>
    <p:extLst>
      <p:ext uri="{BB962C8B-B14F-4D97-AF65-F5344CB8AC3E}">
        <p14:creationId xmlns:p14="http://schemas.microsoft.com/office/powerpoint/2010/main" val="15781619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E68D8F1-F9C2-4781-B9E3-8FEB630AC4C7}"/>
              </a:ext>
            </a:extLst>
          </p:cNvPr>
          <p:cNvSpPr txBox="1"/>
          <p:nvPr/>
        </p:nvSpPr>
        <p:spPr>
          <a:xfrm>
            <a:off x="633045" y="970671"/>
            <a:ext cx="11043139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3200" b="1" i="0" dirty="0">
                <a:solidFill>
                  <a:srgbClr val="1C00BC"/>
                </a:solidFill>
                <a:effectLst/>
                <a:latin typeface="Tahoma" panose="020B0604030504040204" pitchFamily="34" charset="0"/>
              </a:rPr>
              <a:t>I. Развалины</a:t>
            </a:r>
          </a:p>
          <a:p>
            <a:pPr algn="just"/>
            <a:r>
              <a:rPr lang="ru-RU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 Мать моя умерла, когда мне было шесть лет. Отец, весь отдавшись своему горю, как будто совсем забыл о моём существовании. Порой он ласкал мою маленькую сестру Соню и по-своему заботился о ней, потому что в ней были черты матери. Я же рос, как дикое деревцо в поле, — </a:t>
            </a:r>
            <a:r>
              <a:rPr lang="ru-RU" sz="3200" b="0" i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</a:rPr>
              <a:t>никто не окружал меня особенною заботливостью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но никто и не стеснял моей свободы.</a:t>
            </a:r>
          </a:p>
          <a:p>
            <a:pPr algn="just"/>
            <a:r>
              <a:rPr lang="ru-RU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 Местечко, где мы жили, называлось Княжье-Вено или, проще, </a:t>
            </a:r>
            <a:r>
              <a:rPr lang="ru-RU" sz="32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Княж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-городок...</a:t>
            </a:r>
          </a:p>
        </p:txBody>
      </p:sp>
    </p:spTree>
    <p:extLst>
      <p:ext uri="{BB962C8B-B14F-4D97-AF65-F5344CB8AC3E}">
        <p14:creationId xmlns:p14="http://schemas.microsoft.com/office/powerpoint/2010/main" val="21740881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78436F1-B083-4E07-B590-5749EEE614B8}"/>
              </a:ext>
            </a:extLst>
          </p:cNvPr>
          <p:cNvSpPr txBox="1"/>
          <p:nvPr/>
        </p:nvSpPr>
        <p:spPr>
          <a:xfrm>
            <a:off x="736209" y="1167618"/>
            <a:ext cx="10719582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 Если вы подъезжаете к местечку с востока, вам прежде всего бросается в глаза тюрьма, лучшее архитектурное украшение города. Самый город раскинулся внизу, над сонными, заплесневевшими прудами. </a:t>
            </a:r>
            <a:r>
              <a:rPr lang="ru-RU" sz="28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Серые заборы, пустыри с кучами всякого хлама 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понемногу перемежаются с подслеповатыми, ушедшими в землю хатками. Деревянный </a:t>
            </a:r>
            <a:r>
              <a:rPr lang="ru-RU" sz="28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мост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перекинутый через узкую речушку, </a:t>
            </a:r>
            <a:r>
              <a:rPr lang="ru-RU" sz="28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кряхтит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вздрагивая под колёсами, и </a:t>
            </a:r>
            <a:r>
              <a:rPr lang="ru-RU" sz="28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шатается, точно дряхлый старик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 </a:t>
            </a:r>
            <a:r>
              <a:rPr lang="ru-RU" sz="28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Вонь, грязь, кучи ребят, ползающих в уличной пыли.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Но вот ещё минута — и вы уже за городом. Тихо </a:t>
            </a:r>
            <a:r>
              <a:rPr lang="ru-RU" sz="28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шепчутся берёзы над могилами кладбища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да ветер волнует хлеба на нивах и звенит унылою, бесконечною песней в проволоках придорожного телеграфа.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70589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AE64941-C548-439A-93FE-EA31630DC5FB}"/>
              </a:ext>
            </a:extLst>
          </p:cNvPr>
          <p:cNvSpPr txBox="1"/>
          <p:nvPr/>
        </p:nvSpPr>
        <p:spPr>
          <a:xfrm>
            <a:off x="928467" y="1166842"/>
            <a:ext cx="1091653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 С севера и юга городок ограждался широкими водяными гладями и топями. Пруды год от году мелели, зарастали зеленью, и высокие, густые камыши волновались, как море, на громадных болотах. Посредине одного из прудов находится остров. На острове — </a:t>
            </a:r>
            <a:r>
              <a:rPr lang="ru-RU" sz="36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старый, полуразрушенный замок.</a:t>
            </a:r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О нем ходили предания и рассказы один другого страшнее.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8947851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Иллюстрации к рассказу &amp;quot;В дурном обществе&amp;quot; Короленко: рисунки, картинки,  портреты героев (художник Н. Кустов)">
            <a:extLst>
              <a:ext uri="{FF2B5EF4-FFF2-40B4-BE49-F238E27FC236}">
                <a16:creationId xmlns:a16="http://schemas.microsoft.com/office/drawing/2014/main" id="{D8703DEE-D3D3-4B97-AA21-507ED7D4C7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9810" y="-55582"/>
            <a:ext cx="6400922" cy="6913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25900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4F27A8A-0DE1-486A-9C30-3DF10CD327D2}"/>
              </a:ext>
            </a:extLst>
          </p:cNvPr>
          <p:cNvSpPr txBox="1"/>
          <p:nvPr/>
        </p:nvSpPr>
        <p:spPr>
          <a:xfrm>
            <a:off x="1083211" y="773723"/>
            <a:ext cx="10466363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4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В западной стороне, на горе, среди истлевших крестов и провалившихся могил, стояла давно </a:t>
            </a:r>
            <a:r>
              <a:rPr lang="ru-RU" sz="44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заброшенная часовня</a:t>
            </a:r>
            <a:r>
              <a:rPr lang="ru-RU" sz="4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 У неё кое-где провалилась крыша, стены осыпались, и вместо гулкого медного колокола </a:t>
            </a:r>
            <a:r>
              <a:rPr lang="ru-RU" sz="44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совы заводили в ней по ночам свои зловещие песни</a:t>
            </a:r>
            <a:r>
              <a:rPr lang="ru-RU" sz="4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6593600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B6D0041-3282-4FEC-A117-677B4A3DAA27}"/>
              </a:ext>
            </a:extLst>
          </p:cNvPr>
          <p:cNvSpPr txBox="1"/>
          <p:nvPr/>
        </p:nvSpPr>
        <p:spPr>
          <a:xfrm>
            <a:off x="984738" y="1055076"/>
            <a:ext cx="10381957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4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Было время, когда старый замок служил даровым убежищем всякому бедняку без малейших ограничений... Все эти бедняки терзали внутренности дряхлого здания, обламывая потолки и полы, топили печи, что- то варили и чем-то питались — вообще как-то поддерживали своё существование.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8256003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006C9B0-6C03-45A9-90F1-CB6BA46544DF}"/>
              </a:ext>
            </a:extLst>
          </p:cNvPr>
          <p:cNvSpPr txBox="1"/>
          <p:nvPr/>
        </p:nvSpPr>
        <p:spPr>
          <a:xfrm>
            <a:off x="844061" y="534572"/>
            <a:ext cx="10649243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4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 Однако настали дни, когда среди этого общества, ютившегося под кровом седых развалин, пошли раздоры. Старый </a:t>
            </a:r>
            <a:r>
              <a:rPr lang="ru-RU" sz="40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Я</a:t>
            </a:r>
            <a:r>
              <a:rPr lang="ru-RU" sz="4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нуш, бывший некогда одним из мелких графских служащих, выхлопотал себе нечто вроде звания управляющего и приступил к преобразованиям... Януш оставил в замке преимущественно бывших слуг или потомков слуг графского рода.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362883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A2BFABF-F063-4B0C-AA1B-BCAD41665D97}"/>
              </a:ext>
            </a:extLst>
          </p:cNvPr>
          <p:cNvSpPr txBox="1"/>
          <p:nvPr/>
        </p:nvSpPr>
        <p:spPr>
          <a:xfrm>
            <a:off x="956603" y="779363"/>
            <a:ext cx="700922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Почему дети в семье Короленко затруднялись ответить на вопрос о национальности?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9C209E-B451-4D36-AC14-3DD6D7206072}"/>
              </a:ext>
            </a:extLst>
          </p:cNvPr>
          <p:cNvSpPr txBox="1"/>
          <p:nvPr/>
        </p:nvSpPr>
        <p:spPr>
          <a:xfrm>
            <a:off x="1788355" y="1739067"/>
            <a:ext cx="910179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 семье мирно уживались две религии, две национальности и три языка. Дети знали русский, польский и украинский языки, посещали православный и католический храмы, часто затруднялись с ответом на вопрос о национальности. </a:t>
            </a:r>
            <a:endParaRPr lang="ru-RU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8CEF0D-FEAC-4FCC-8534-251FBABF5676}"/>
              </a:ext>
            </a:extLst>
          </p:cNvPr>
          <p:cNvSpPr txBox="1"/>
          <p:nvPr/>
        </p:nvSpPr>
        <p:spPr>
          <a:xfrm>
            <a:off x="956603" y="3545089"/>
            <a:ext cx="700922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В чём уникальность личности писателя, о которой говорили его современники?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83675F-C57B-418A-9FC8-743FBBFC0A56}"/>
              </a:ext>
            </a:extLst>
          </p:cNvPr>
          <p:cNvSpPr txBox="1"/>
          <p:nvPr/>
        </p:nvSpPr>
        <p:spPr>
          <a:xfrm>
            <a:off x="2053881" y="4643291"/>
            <a:ext cx="857074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Современники не раз отмечали уникальность личности Короленко, называя его «нравственным гением», праведником русской литературы.</a:t>
            </a:r>
            <a:endParaRPr lang="ru-RU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F69A34E-57EA-4E48-9073-CBDD49829C95}"/>
              </a:ext>
            </a:extLst>
          </p:cNvPr>
          <p:cNvSpPr txBox="1"/>
          <p:nvPr/>
        </p:nvSpPr>
        <p:spPr>
          <a:xfrm>
            <a:off x="3921369" y="327492"/>
            <a:ext cx="60983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i="1" dirty="0">
                <a:solidFill>
                  <a:srgbClr val="FF0000"/>
                </a:solidFill>
              </a:rPr>
              <a:t>Проверка выполнения домашнего задания.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7473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7C4E6E6-1B01-421C-9740-C5C062122567}"/>
              </a:ext>
            </a:extLst>
          </p:cNvPr>
          <p:cNvSpPr txBox="1"/>
          <p:nvPr/>
        </p:nvSpPr>
        <p:spPr>
          <a:xfrm>
            <a:off x="998805" y="590843"/>
            <a:ext cx="10466363" cy="6124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 Привлечённые шумом и криками, которые во время этой революции неслись с острова, я и несколько моих товарищей пробрались туда и, спрятавшись за толстыми стволами тополей, </a:t>
            </a:r>
            <a:r>
              <a:rPr lang="ru-RU" sz="28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наблюдали, как Януш во главе целой армии красноносых старцев и безобразных старух гнал из замка последних подлежавших изгнанию жильцов.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Наступал вечер. Туча, нависшая над высокими вершинами тополей, уже сыпала дождиком. </a:t>
            </a:r>
            <a:r>
              <a:rPr lang="ru-RU" sz="28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Какие-то несчастные тёмные личности, запахиваясь изорванными донельзя лохмотьями, жалкие и сконфуженные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совались по острову, точно кроты, выгнанные из нор мальчишками, стараясь вновь незаметно шмыгнуть в какое-нибудь из отверстий замка. Но </a:t>
            </a:r>
            <a:r>
              <a:rPr lang="ru-RU" sz="28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Януш и старые ведьмы с криком и ругательствами гоняли их отовсюду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угрожая кочергами и палками, а в стороне стоял молчаливый будочник</a:t>
            </a:r>
            <a:r>
              <a:rPr lang="ru-RU" sz="2800" b="1" i="0" baseline="30000" dirty="0">
                <a:solidFill>
                  <a:srgbClr val="B03060"/>
                </a:solidFill>
                <a:effectLst/>
                <a:latin typeface="Times New Roman" panose="02020603050405020304" pitchFamily="18" charset="0"/>
              </a:rPr>
              <a:t>1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тоже с увесистою дубиной в руках.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406147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6A0B1D9-39B1-4F7B-9F52-30CF9C808FCA}"/>
              </a:ext>
            </a:extLst>
          </p:cNvPr>
          <p:cNvSpPr txBox="1"/>
          <p:nvPr/>
        </p:nvSpPr>
        <p:spPr>
          <a:xfrm>
            <a:off x="813581" y="787791"/>
            <a:ext cx="10564838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...С того вечера и замок, и Януш явились передо мной в новом свете... Замок стал мне противен... Я не мог забыть холодной жестокости, с которой торжествующие жильцы замка гнали своих несчастных сожителей, а </a:t>
            </a:r>
            <a:r>
              <a:rPr lang="ru-RU" sz="36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при воспоминании о тёмных личностях, оставшихся без крова, у меня сжималось сердце. </a:t>
            </a:r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Несчастные изгнанники нашли приют где-то на горе, около часовни, но как они ухитрились пристроиться там, никто не мог сказать в точности. 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3020967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A9FE4AC-259F-4ED8-AF7F-37135627EA88}"/>
              </a:ext>
            </a:extLst>
          </p:cNvPr>
          <p:cNvSpPr txBox="1"/>
          <p:nvPr/>
        </p:nvSpPr>
        <p:spPr>
          <a:xfrm>
            <a:off x="942535" y="984738"/>
            <a:ext cx="10452296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Все видели только, что с той стороны, с гор и оврагов, окружавших часовню, спускались в город по утрам самые невероятные и подозрительные фигуры, которые в сумерки исчезали в том же направлении. Ходили слухи, что </a:t>
            </a:r>
            <a:r>
              <a:rPr lang="ru-RU" sz="28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эти бедняки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окончательно лишённые всяких средств к жизни со времени изгнания из замка, </a:t>
            </a:r>
            <a:r>
              <a:rPr lang="ru-RU" sz="28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составили дружное сообщество и занимались, </a:t>
            </a:r>
            <a:r>
              <a:rPr lang="ru-RU" sz="2800" b="0" i="0" dirty="0">
                <a:effectLst/>
                <a:latin typeface="Times New Roman" panose="02020603050405020304" pitchFamily="18" charset="0"/>
              </a:rPr>
              <a:t>между прочим,  </a:t>
            </a:r>
            <a:r>
              <a:rPr lang="ru-RU" sz="28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мелким воровством в городе и окрестностях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</a:t>
            </a:r>
          </a:p>
          <a:p>
            <a:pPr algn="just"/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Организатором и руководителем этого сообщества несчастливцев был пан </a:t>
            </a:r>
            <a:r>
              <a:rPr lang="ru-RU" sz="2800" b="1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Тыбурций</a:t>
            </a:r>
            <a:r>
              <a:rPr lang="ru-RU" sz="28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800" b="1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Драб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самая замечательная личность из всех не ужившихся в старом замке.</a:t>
            </a:r>
          </a:p>
        </p:txBody>
      </p:sp>
    </p:spTree>
    <p:extLst>
      <p:ext uri="{BB962C8B-B14F-4D97-AF65-F5344CB8AC3E}">
        <p14:creationId xmlns:p14="http://schemas.microsoft.com/office/powerpoint/2010/main" val="896191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69101EF-F274-4653-A644-5A3E2E41CFB4}"/>
              </a:ext>
            </a:extLst>
          </p:cNvPr>
          <p:cNvSpPr txBox="1"/>
          <p:nvPr/>
        </p:nvSpPr>
        <p:spPr>
          <a:xfrm>
            <a:off x="745588" y="430356"/>
            <a:ext cx="10705514" cy="56630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400" b="1" i="0" dirty="0">
                <a:solidFill>
                  <a:srgbClr val="FF0000"/>
                </a:solidFill>
                <a:effectLst/>
                <a:latin typeface="Calibri, serif"/>
              </a:rPr>
              <a:t>Беседа по прочитанному</a:t>
            </a:r>
            <a:endParaRPr lang="ru-RU" sz="2400" b="0" i="0" dirty="0">
              <a:solidFill>
                <a:srgbClr val="FF0000"/>
              </a:solidFill>
              <a:effectLst/>
              <a:latin typeface="Open Sans" panose="020B0606030504020204" pitchFamily="34" charset="0"/>
            </a:endParaRPr>
          </a:p>
          <a:p>
            <a:pPr algn="l"/>
            <a:endParaRPr lang="ru-RU" b="1" i="0" dirty="0">
              <a:solidFill>
                <a:srgbClr val="181818"/>
              </a:solidFill>
              <a:effectLst/>
              <a:latin typeface="Calibri, serif"/>
            </a:endParaRPr>
          </a:p>
          <a:p>
            <a:pPr algn="l"/>
            <a:r>
              <a:rPr lang="ru-RU" sz="2000" b="1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Кто такой Вася?</a:t>
            </a:r>
            <a:endParaRPr lang="ru-RU" sz="2000" b="0" i="0" dirty="0">
              <a:solidFill>
                <a:srgbClr val="181818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Вася - мальчик 6-8 лет, сын судьи. Судья едва ли не единственный представитель закона в маленьком городке.</a:t>
            </a:r>
          </a:p>
          <a:p>
            <a:pPr algn="just"/>
            <a:endParaRPr lang="ru-RU" sz="2000" b="0" i="0" dirty="0">
              <a:solidFill>
                <a:srgbClr val="181818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Как описывает автор городок, в котором происходит действие?</a:t>
            </a:r>
            <a:endParaRPr lang="ru-RU" sz="2000" b="0" i="0" dirty="0">
              <a:solidFill>
                <a:srgbClr val="181818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царила разруха, он был запущен. </a:t>
            </a:r>
          </a:p>
          <a:p>
            <a:pPr algn="just"/>
            <a:endParaRPr lang="ru-RU" sz="2000" b="0" i="0" dirty="0">
              <a:solidFill>
                <a:srgbClr val="181818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Какие средства художественной изобразительности использует Короленко в этом описании? Найдите эпитеты в этом описании. Образ какого городка создает автор?</a:t>
            </a:r>
          </a:p>
          <a:p>
            <a:pPr algn="just"/>
            <a:endParaRPr lang="ru-RU" sz="2000" b="0" i="0" dirty="0">
              <a:solidFill>
                <a:srgbClr val="181818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Сонные, заплесневевшие пруды; серые заборы; подслеповатые, ушедшие в землю хатки.</a:t>
            </a:r>
          </a:p>
          <a:p>
            <a:pPr algn="just"/>
            <a:endParaRPr lang="ru-RU" sz="2000" b="1" i="0" dirty="0">
              <a:solidFill>
                <a:srgbClr val="181818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Олицетворение и сравнение.</a:t>
            </a:r>
            <a:r>
              <a:rPr lang="ru-RU" sz="20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Мост кряхтел и шатался, точно дряхлый старик.</a:t>
            </a:r>
          </a:p>
          <a:p>
            <a:pPr algn="just"/>
            <a:endParaRPr lang="ru-RU" sz="2000" b="1" i="0" dirty="0">
              <a:solidFill>
                <a:srgbClr val="181818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Всё это создаёт образ городка, живущего мелкой жизнью, в которой нет ярких чувств и событий.</a:t>
            </a:r>
            <a:endParaRPr lang="ru-RU" sz="2000" b="0" i="0" dirty="0">
              <a:solidFill>
                <a:srgbClr val="181818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503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87E7BB4-FCDC-48C9-A991-58F215967330}"/>
              </a:ext>
            </a:extLst>
          </p:cNvPr>
          <p:cNvSpPr txBox="1"/>
          <p:nvPr/>
        </p:nvSpPr>
        <p:spPr>
          <a:xfrm>
            <a:off x="675249" y="302359"/>
            <a:ext cx="11057206" cy="6124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800" b="1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Какие архитектурные сооружения ещё больше подчёркивают, что в городе царила разруха, запустение?</a:t>
            </a:r>
            <a:endParaRPr lang="ru-RU" sz="2800" b="0" i="0" dirty="0">
              <a:solidFill>
                <a:srgbClr val="181818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0" i="0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Разруха, запустение </a:t>
            </a:r>
            <a:r>
              <a:rPr lang="ru-RU" sz="28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ещё больше подчёркиваются видом старого, заброшенного замка и часовни, у которой провалилась крыша, осыпались стены, и вместо гулкого медного колокола совы заводили в ней по ночам свои зловещие песни.</a:t>
            </a:r>
          </a:p>
          <a:p>
            <a:pPr algn="l"/>
            <a:endParaRPr lang="ru-RU" sz="2800" b="1" i="0" dirty="0">
              <a:solidFill>
                <a:srgbClr val="181818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800" b="1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Кто жил в замке?</a:t>
            </a:r>
            <a:r>
              <a:rPr lang="ru-RU" sz="2800" dirty="0">
                <a:solidFill>
                  <a:srgbClr val="181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800" b="0" i="0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Бедняки</a:t>
            </a:r>
          </a:p>
          <a:p>
            <a:pPr algn="l"/>
            <a:endParaRPr lang="ru-RU" sz="2800" b="1" i="0" dirty="0">
              <a:solidFill>
                <a:srgbClr val="181818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800" b="1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им пришлось покинуть своё убежище?</a:t>
            </a:r>
            <a:endParaRPr lang="ru-RU" sz="2800" b="0" i="0" dirty="0">
              <a:solidFill>
                <a:srgbClr val="181818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0" i="0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Старый Януш</a:t>
            </a:r>
            <a:r>
              <a:rPr lang="ru-RU" sz="28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который когда-то был мелким графским служащим, выхлопотал себе нечто звания управляющего и приступил к преобразованиям. Он вместе с целой армией красноносых старцев и безобразных старух </a:t>
            </a:r>
            <a:r>
              <a:rPr lang="ru-RU" sz="2800" b="0" i="0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гнал из замка бедняков</a:t>
            </a:r>
            <a:r>
              <a:rPr lang="ru-RU" sz="28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731952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C90BDD7-5CD2-4CC6-9FF0-02EA8CFE8C34}"/>
              </a:ext>
            </a:extLst>
          </p:cNvPr>
          <p:cNvSpPr txBox="1"/>
          <p:nvPr/>
        </p:nvSpPr>
        <p:spPr>
          <a:xfrm>
            <a:off x="679938" y="797510"/>
            <a:ext cx="10832123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800" b="1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Где нашли приют несчастные изгнанники? Кто из них заслуживает особого внимания?</a:t>
            </a:r>
            <a:endParaRPr lang="ru-RU" sz="2800" b="0" i="0" dirty="0">
              <a:solidFill>
                <a:srgbClr val="181818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горе, около часовни, они составили дружное сообщество и занимались мелким воровством в городе и окрестностях. Организатором и руководителем этого сообщества был </a:t>
            </a:r>
            <a:r>
              <a:rPr lang="ru-RU" sz="2800" b="0" i="0" dirty="0" err="1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Тыбурций</a:t>
            </a:r>
            <a:r>
              <a:rPr lang="ru-RU" sz="28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0" dirty="0" err="1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Драб</a:t>
            </a:r>
            <a:r>
              <a:rPr lang="ru-RU" sz="28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800" b="0" i="1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Разговор об этом герое у нас пойдёт на след уроке.</a:t>
            </a:r>
          </a:p>
          <a:p>
            <a:pPr algn="l"/>
            <a:endParaRPr lang="ru-RU" sz="2800" b="1" i="0" dirty="0">
              <a:solidFill>
                <a:srgbClr val="181818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800" b="1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развернувшаяся перед нашими глазами картина города и жизни его обитателей помогает нам эмоционально воспринять характер взаимоотношений, которые сложились между действующими лицами повести.</a:t>
            </a:r>
            <a:endParaRPr lang="ru-RU" sz="2800" b="0" i="0" dirty="0">
              <a:solidFill>
                <a:srgbClr val="181818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70792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EF58849-9489-4A91-857D-79833A93618D}"/>
              </a:ext>
            </a:extLst>
          </p:cNvPr>
          <p:cNvSpPr txBox="1"/>
          <p:nvPr/>
        </p:nvSpPr>
        <p:spPr>
          <a:xfrm>
            <a:off x="872197" y="520505"/>
            <a:ext cx="10564837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3200" b="1" i="0" dirty="0">
                <a:solidFill>
                  <a:srgbClr val="1C00BC"/>
                </a:solidFill>
                <a:effectLst/>
                <a:latin typeface="Tahoma" panose="020B0604030504040204" pitchFamily="34" charset="0"/>
              </a:rPr>
              <a:t>II. Я и мой отец</a:t>
            </a:r>
          </a:p>
          <a:p>
            <a:pPr algn="just"/>
            <a:r>
              <a:rPr lang="ru-RU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С тех пор как умерла моя мать, а суровое лицо отца стало ещё угрюмее, меня очень редко видели дома. В последние летние вечера </a:t>
            </a:r>
            <a:r>
              <a:rPr lang="ru-RU" sz="32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я прокрадывался по саду, как молодой волчонок, избегая встречи с отцом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отворял посредством особых приспособлений своё окно, полузакрытое густой зеленью сирени, и тихо ложился в постель. Если маленькая сестрёнка ещё не спала в своей качалке в соседней комнате, я подходил к ней, и мы тихо ласкали друг друга и играли, стараясь не разбудить ворчливую старую няньку.</a:t>
            </a:r>
          </a:p>
        </p:txBody>
      </p:sp>
    </p:spTree>
    <p:extLst>
      <p:ext uri="{BB962C8B-B14F-4D97-AF65-F5344CB8AC3E}">
        <p14:creationId xmlns:p14="http://schemas.microsoft.com/office/powerpoint/2010/main" val="6440200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4C447E8-F7EE-4128-860E-EAB79A0BF5E1}"/>
              </a:ext>
            </a:extLst>
          </p:cNvPr>
          <p:cNvSpPr txBox="1"/>
          <p:nvPr/>
        </p:nvSpPr>
        <p:spPr>
          <a:xfrm>
            <a:off x="801858" y="745588"/>
            <a:ext cx="1060704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А утром, чуть свет, когда в доме ещё спали, я уж прокладывал росистый след в густой, высокой траве сада, перелезал через забор и шёл к пруду, где меня ждали с удочками такие же сорванцы-товарищи, или к мельнице, где сонный мельник только что отодвинул шлюзы</a:t>
            </a:r>
            <a:r>
              <a:rPr lang="ru-RU" sz="3600" b="1" i="0" baseline="30000" dirty="0">
                <a:solidFill>
                  <a:srgbClr val="B03060"/>
                </a:solidFill>
                <a:effectLst/>
                <a:latin typeface="Times New Roman" panose="02020603050405020304" pitchFamily="18" charset="0"/>
              </a:rPr>
              <a:t>1</a:t>
            </a:r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и вода, чутко вздрагивая на зеркальной поверхности, кидалась в лотки</a:t>
            </a:r>
            <a:r>
              <a:rPr lang="ru-RU" sz="3600" b="1" i="0" baseline="30000" dirty="0">
                <a:solidFill>
                  <a:srgbClr val="B03060"/>
                </a:solidFill>
                <a:effectLst/>
                <a:latin typeface="Times New Roman" panose="02020603050405020304" pitchFamily="18" charset="0"/>
              </a:rPr>
              <a:t>2</a:t>
            </a:r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и бодро принималась за дневную работу...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5782664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344EDBE-99E4-478C-8F32-B1B9B319ABB7}"/>
              </a:ext>
            </a:extLst>
          </p:cNvPr>
          <p:cNvSpPr txBox="1"/>
          <p:nvPr/>
        </p:nvSpPr>
        <p:spPr>
          <a:xfrm>
            <a:off x="675250" y="535435"/>
            <a:ext cx="10562492" cy="6124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 </a:t>
            </a:r>
            <a:r>
              <a:rPr lang="ru-RU" sz="28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Все меня звали бродягой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</a:t>
            </a:r>
            <a:r>
              <a:rPr lang="ru-RU" sz="28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негодным мальчишкой 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и так часто укоряли в разных дурных наклонностях, что я наконец и сам проникся этим убеждением. Отец также поверил этому и делал иногда попытки заняться моим воспитанием, но попытки всегда кончались неудачей. При виде строгого и угрюмого лица, на котором лежала суровая печать неизлечимого горя, </a:t>
            </a:r>
            <a:r>
              <a:rPr lang="ru-RU" sz="28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я робел и замыкался в себе.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Я стоял перед ним, переминаясь, теребя свои штанишки, и озирался по сторонам. Временами что-то как будто подымалось у меня в груди, </a:t>
            </a:r>
            <a:r>
              <a:rPr lang="ru-RU" sz="28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мне хотелось, чтоб он обнял меня, посадил к себе на колени и приласкал. 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Тогда я прильнул бы к его груди, и, быть может, мы вместе заплакали бы — ребёнок и суровый мужчина — о нашей общей утрате. Но </a:t>
            </a:r>
            <a:r>
              <a:rPr lang="ru-RU" sz="28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он смотрел на меня отуманенными глазами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как будто поверх моей головы, и </a:t>
            </a:r>
            <a:r>
              <a:rPr lang="ru-RU" sz="28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я весь сжимался под этим непонятным для меня взглядом.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4777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Тест по рассказу &amp;quot;в дурном обществе&amp;quot;: вопросы и ответы (викторина) - Лит  Школа">
            <a:extLst>
              <a:ext uri="{FF2B5EF4-FFF2-40B4-BE49-F238E27FC236}">
                <a16:creationId xmlns:a16="http://schemas.microsoft.com/office/drawing/2014/main" id="{6BCCA5F9-1275-41D5-AF2A-92CFAC695F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0764" y="0"/>
            <a:ext cx="685800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8376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B3F1B87-EFC7-4A46-A3D6-0B2D3E4D4920}"/>
              </a:ext>
            </a:extLst>
          </p:cNvPr>
          <p:cNvSpPr txBox="1"/>
          <p:nvPr/>
        </p:nvSpPr>
        <p:spPr>
          <a:xfrm>
            <a:off x="827649" y="804098"/>
            <a:ext cx="10536702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3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     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 </a:t>
            </a:r>
            <a:r>
              <a:rPr lang="ru-RU" sz="32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Галактионович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Короленко - </a:t>
            </a:r>
            <a:r>
              <a:rPr lang="ru-RU" sz="32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«нравственный гений» русской литературы.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Короленко родился в 1853 г. в </a:t>
            </a:r>
            <a:r>
              <a:rPr lang="ru-RU" sz="3200" b="1" i="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Житомире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на Украине. </a:t>
            </a:r>
            <a:r>
              <a:rPr lang="ru-RU" sz="32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Отец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его, уездный судья, был известен своей кристальной честностью. </a:t>
            </a:r>
            <a:r>
              <a:rPr lang="ru-RU" sz="32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Мать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была очень впечатлительна и религиозна. Короленко знал русский, польский и украинский языки, посещал православный и католический храмы. Отец умер, когда Владимиру было только тринадцать лет, и семья осталась без средств к существованию. Вскоре семья переехала в город </a:t>
            </a:r>
            <a:r>
              <a:rPr lang="ru-RU" sz="3200" b="1" i="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Ровно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где Короленко начал учиться </a:t>
            </a:r>
            <a:r>
              <a:rPr lang="ru-RU" sz="32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реальной гимназии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941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589E381-58A8-4710-82E2-C60FDA5693D9}"/>
              </a:ext>
            </a:extLst>
          </p:cNvPr>
          <p:cNvSpPr txBox="1"/>
          <p:nvPr/>
        </p:nvSpPr>
        <p:spPr>
          <a:xfrm>
            <a:off x="497059" y="551289"/>
            <a:ext cx="1060704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Обратимся к тексту </a:t>
            </a:r>
          </a:p>
          <a:p>
            <a:pPr algn="just"/>
            <a:endParaRPr lang="ru-RU" sz="2000" b="1" i="0" dirty="0">
              <a:solidFill>
                <a:srgbClr val="181818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Что в жизни мальчика было самым тяжёлым?</a:t>
            </a:r>
            <a:endParaRPr lang="ru-RU" sz="2000" b="0" i="0" dirty="0">
              <a:solidFill>
                <a:srgbClr val="181818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Как складывались отношения Васи с отцом?</a:t>
            </a:r>
            <a:endParaRPr lang="ru-RU" sz="2000" b="0" i="0" dirty="0">
              <a:solidFill>
                <a:srgbClr val="181818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0" i="0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Непонимание, отчуждённость. </a:t>
            </a:r>
            <a:r>
              <a:rPr lang="ru-RU" sz="20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Мать умерла, когда ему было 6 лет. С этого времени мальчик чувствовал себя чужим, никому ненужным и заброшенным.</a:t>
            </a:r>
          </a:p>
          <a:p>
            <a:pPr algn="just"/>
            <a:endParaRPr lang="ru-RU" sz="2000" b="0" i="0" dirty="0">
              <a:solidFill>
                <a:srgbClr val="181818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Какие представления друг о друге сложились у судьи и его сына?</a:t>
            </a:r>
            <a:endParaRPr lang="ru-RU" sz="2000" b="0" i="0" dirty="0">
              <a:solidFill>
                <a:srgbClr val="181818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«Лицо отца стало угрюмее»; «Вася не возвращался домой, а прокрадывался»;</a:t>
            </a:r>
          </a:p>
          <a:p>
            <a:pPr algn="just"/>
            <a:r>
              <a:rPr lang="ru-RU" sz="20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«между ними стояла какая-то стена», «считал бродягой и негодным мальчишкой» и др.</a:t>
            </a:r>
          </a:p>
          <a:p>
            <a:pPr algn="just"/>
            <a:r>
              <a:rPr lang="ru-RU" sz="20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Все считали Васю бродягой и негодным мальчишкой, и отец тоже привык к этой мысли. Он </a:t>
            </a:r>
            <a:r>
              <a:rPr lang="ru-RU" sz="2000" b="0" i="0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воспринимал сына как чёрствого и бездушного ребёнка</a:t>
            </a:r>
            <a:r>
              <a:rPr lang="ru-RU" sz="20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который легко пережил смерть матери и отдавал всё своё время беззаботным играм с такими же сорванцами, каким был сам.</a:t>
            </a:r>
          </a:p>
          <a:p>
            <a:pPr algn="just"/>
            <a:endParaRPr lang="ru-RU" sz="2000" b="1" i="0" dirty="0">
              <a:solidFill>
                <a:srgbClr val="181818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Можем ли мы согласиться с таким мнением о Васе? Если нет, докажите свою точку зрения.</a:t>
            </a:r>
            <a:endParaRPr lang="ru-RU" sz="2000" b="0" i="0" dirty="0">
              <a:solidFill>
                <a:srgbClr val="181818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0" i="0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Вася жалеет тех, кого обижают, </a:t>
            </a:r>
            <a:r>
              <a:rPr lang="ru-RU" sz="20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он очень любит свою мать, вспоминает её нежные руки, грустные глаза.</a:t>
            </a:r>
          </a:p>
        </p:txBody>
      </p:sp>
    </p:spTree>
    <p:extLst>
      <p:ext uri="{BB962C8B-B14F-4D97-AF65-F5344CB8AC3E}">
        <p14:creationId xmlns:p14="http://schemas.microsoft.com/office/powerpoint/2010/main" val="19087240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6E59625-481C-4712-A198-44C32069C7EC}"/>
              </a:ext>
            </a:extLst>
          </p:cNvPr>
          <p:cNvSpPr txBox="1"/>
          <p:nvPr/>
        </p:nvSpPr>
        <p:spPr>
          <a:xfrm>
            <a:off x="933157" y="407963"/>
            <a:ext cx="10292861" cy="48392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800" b="1" i="0" dirty="0">
                <a:solidFill>
                  <a:srgbClr val="181818"/>
                </a:solidFill>
                <a:effectLst/>
                <a:latin typeface="Calibri, serif"/>
              </a:rPr>
              <a:t>Любит ли Вася своего отца?</a:t>
            </a:r>
          </a:p>
          <a:p>
            <a:pPr algn="just"/>
            <a:endParaRPr lang="ru-RU" sz="28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just"/>
            <a:r>
              <a:rPr lang="ru-RU" sz="2800" b="0" i="0" dirty="0">
                <a:solidFill>
                  <a:srgbClr val="181818"/>
                </a:solidFill>
                <a:effectLst/>
                <a:latin typeface="Calibri, serif"/>
              </a:rPr>
              <a:t>Да, </a:t>
            </a:r>
            <a:r>
              <a:rPr lang="ru-RU" sz="2800" b="0" i="0" dirty="0">
                <a:solidFill>
                  <a:srgbClr val="0070C0"/>
                </a:solidFill>
                <a:effectLst/>
                <a:latin typeface="Calibri, serif"/>
              </a:rPr>
              <a:t>ему хотелось, чтобы отец обратил на него внимание, приласкал.</a:t>
            </a:r>
          </a:p>
          <a:p>
            <a:pPr algn="just"/>
            <a:endParaRPr lang="ru-RU" sz="28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just"/>
            <a:r>
              <a:rPr lang="ru-RU" sz="2800" dirty="0">
                <a:solidFill>
                  <a:srgbClr val="181818"/>
                </a:solidFill>
                <a:latin typeface="Calibri, serif"/>
              </a:rPr>
              <a:t>К</a:t>
            </a:r>
            <a:r>
              <a:rPr lang="ru-RU" sz="2800" b="0" i="0" dirty="0">
                <a:solidFill>
                  <a:srgbClr val="181818"/>
                </a:solidFill>
                <a:effectLst/>
                <a:latin typeface="Calibri, serif"/>
              </a:rPr>
              <a:t>ак </a:t>
            </a:r>
            <a:r>
              <a:rPr lang="ru-RU" sz="2800" b="0" i="0" dirty="0">
                <a:solidFill>
                  <a:srgbClr val="FF0000"/>
                </a:solidFill>
                <a:effectLst/>
                <a:latin typeface="Calibri, serif"/>
              </a:rPr>
              <a:t>тяжело было отцу Васи </a:t>
            </a:r>
            <a:r>
              <a:rPr lang="ru-RU" sz="2800" b="0" i="0" dirty="0">
                <a:solidFill>
                  <a:srgbClr val="181818"/>
                </a:solidFill>
                <a:effectLst/>
                <a:latin typeface="Calibri, serif"/>
              </a:rPr>
              <a:t>переносить смерть любимого человека, каким одиноким он себя чувствовал. Подавленный внутренними переживаниями, отец не мог понять, как можно смеяться, затевать шумные игры. Это вызывало в нём раздражение и неприязнь к сыну,</a:t>
            </a:r>
            <a:r>
              <a:rPr lang="ru-RU" sz="2800" b="1" i="0" dirty="0">
                <a:solidFill>
                  <a:srgbClr val="181818"/>
                </a:solidFill>
                <a:effectLst/>
                <a:latin typeface="Calibri, serif"/>
              </a:rPr>
              <a:t> он не мог подозревать о сложных чувствах мальчика.</a:t>
            </a:r>
            <a:endParaRPr lang="ru-RU" sz="28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19D072-FDCA-4645-AE3F-7005993B5271}"/>
              </a:ext>
            </a:extLst>
          </p:cNvPr>
          <p:cNvSpPr txBox="1"/>
          <p:nvPr/>
        </p:nvSpPr>
        <p:spPr>
          <a:xfrm>
            <a:off x="5314070" y="5249708"/>
            <a:ext cx="609834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«Да, я помнил её!.. Но на вопрос высокого, угрюмого человека, в котором я желал, но не почувствовал родную душу, я съёживался ещё более и тихо выдёргивал из его руки свою ручонку.»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12620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300364-D085-49B1-B538-8B59F930A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Домашнее задание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504E832-8683-4111-8C45-3738E113168D}"/>
              </a:ext>
            </a:extLst>
          </p:cNvPr>
          <p:cNvSpPr txBox="1"/>
          <p:nvPr/>
        </p:nvSpPr>
        <p:spPr>
          <a:xfrm>
            <a:off x="761414" y="2124220"/>
            <a:ext cx="1066917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Прочитать </a:t>
            </a:r>
            <a:r>
              <a:rPr lang="en-US" sz="3600" b="0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III</a:t>
            </a:r>
            <a:r>
              <a:rPr lang="ru-RU" sz="3600" dirty="0">
                <a:solidFill>
                  <a:srgbClr val="FF0000"/>
                </a:solidFill>
                <a:latin typeface="Arial" panose="020B0604020202020204" pitchFamily="34" charset="0"/>
              </a:rPr>
              <a:t>, </a:t>
            </a:r>
            <a:r>
              <a:rPr lang="en-US" sz="3600" b="0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IV</a:t>
            </a:r>
            <a:r>
              <a:rPr lang="ru-RU" sz="3600" b="0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en-US" sz="3600" b="0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V </a:t>
            </a:r>
            <a:r>
              <a:rPr lang="ru-RU" sz="3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главы</a:t>
            </a:r>
            <a:r>
              <a:rPr lang="en-US" sz="3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3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повести.</a:t>
            </a:r>
          </a:p>
          <a:p>
            <a:endParaRPr lang="ru-RU" sz="3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sz="3600" dirty="0">
                <a:solidFill>
                  <a:srgbClr val="000000"/>
                </a:solidFill>
                <a:latin typeface="Arial" panose="020B0604020202020204" pitchFamily="34" charset="0"/>
              </a:rPr>
              <a:t>Подготовить рассказ о семье </a:t>
            </a:r>
            <a:r>
              <a:rPr lang="ru-RU" sz="3600" dirty="0" err="1">
                <a:solidFill>
                  <a:srgbClr val="000000"/>
                </a:solidFill>
                <a:latin typeface="Arial" panose="020B0604020202020204" pitchFamily="34" charset="0"/>
              </a:rPr>
              <a:t>Тыбурция</a:t>
            </a:r>
            <a:r>
              <a:rPr lang="ru-RU" sz="3600" dirty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798132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B6800CD-B88F-4B26-9A4A-BD799A5305E3}"/>
              </a:ext>
            </a:extLst>
          </p:cNvPr>
          <p:cNvSpPr txBox="1"/>
          <p:nvPr/>
        </p:nvSpPr>
        <p:spPr>
          <a:xfrm>
            <a:off x="1041010" y="889843"/>
            <a:ext cx="10410092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Окончив гимназию с серебряной медалью, Короленко </a:t>
            </a:r>
            <a:r>
              <a:rPr lang="ru-RU" sz="36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приехал в Петербург </a:t>
            </a:r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и подал прошение о приёме в </a:t>
            </a:r>
            <a:r>
              <a:rPr lang="ru-RU" sz="36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Технологический институт</a:t>
            </a:r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. Нужда заставляла перебиваться случайными заработками: рисованием географических карт, раскрашиванием ботанических атласов, корректурой и переводами. </a:t>
            </a:r>
            <a:r>
              <a:rPr lang="ru-RU" sz="36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Материальные трудности вынудили его перебраться в Москву</a:t>
            </a:r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, где он был принят на первый курс лесного отделения Петровской академии.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585212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48635DF-8BEE-46AA-B1F3-E8E06305C481}"/>
              </a:ext>
            </a:extLst>
          </p:cNvPr>
          <p:cNvSpPr txBox="1"/>
          <p:nvPr/>
        </p:nvSpPr>
        <p:spPr>
          <a:xfrm>
            <a:off x="1262575" y="624226"/>
            <a:ext cx="609834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i="0" dirty="0">
                <a:solidFill>
                  <a:srgbClr val="323749"/>
                </a:solidFill>
                <a:effectLst/>
                <a:latin typeface="Inter"/>
              </a:rPr>
              <a:t>Кем был Владимир </a:t>
            </a:r>
            <a:r>
              <a:rPr lang="ru-RU" sz="2400" b="1" i="0" dirty="0" err="1">
                <a:solidFill>
                  <a:srgbClr val="323749"/>
                </a:solidFill>
                <a:effectLst/>
                <a:latin typeface="Inter"/>
              </a:rPr>
              <a:t>Галактионович</a:t>
            </a:r>
            <a:r>
              <a:rPr lang="ru-RU" sz="2400" b="1" i="0" dirty="0">
                <a:solidFill>
                  <a:srgbClr val="323749"/>
                </a:solidFill>
                <a:effectLst/>
                <a:latin typeface="Inter"/>
              </a:rPr>
              <a:t> Короленко?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6D4FB32E-48F0-4032-B2B0-8C7B88A3DE6D}"/>
              </a:ext>
            </a:extLst>
          </p:cNvPr>
          <p:cNvSpPr>
            <a:spLocks noChangeArrowheads="1"/>
          </p:cNvSpPr>
          <p:nvPr/>
        </p:nvSpPr>
        <p:spPr bwMode="auto">
          <a:xfrm rot="11353531" flipV="1">
            <a:off x="7219357" y="721476"/>
            <a:ext cx="1866213" cy="1107996"/>
          </a:xfrm>
          <a:prstGeom prst="rect">
            <a:avLst/>
          </a:prstGeom>
          <a:solidFill>
            <a:srgbClr val="F1F4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b="1" i="0" u="none" strike="noStrike" cap="none" normalizeH="0" baseline="0" dirty="0">
                <a:ln>
                  <a:noFill/>
                </a:ln>
                <a:effectLst/>
                <a:latin typeface="Inter"/>
              </a:rPr>
              <a:t>Инженер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b="1" i="0" u="none" strike="noStrike" cap="none" normalizeH="0" baseline="0" dirty="0">
                <a:ln>
                  <a:noFill/>
                </a:ln>
                <a:effectLst/>
                <a:latin typeface="Inter"/>
              </a:rPr>
              <a:t>Авиатор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b="1" i="0" u="none" strike="noStrike" cap="none" normalizeH="0" baseline="0" dirty="0">
                <a:ln>
                  <a:noFill/>
                </a:ln>
                <a:effectLst/>
                <a:latin typeface="Inter"/>
              </a:rPr>
              <a:t>Писатель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b="1" i="0" u="none" strike="noStrike" cap="none" normalizeH="0" baseline="0" dirty="0">
                <a:ln>
                  <a:noFill/>
                </a:ln>
                <a:effectLst/>
                <a:latin typeface="Inter"/>
              </a:rPr>
              <a:t>Биолог</a:t>
            </a:r>
            <a:endParaRPr kumimoji="0" lang="ru-RU" altLang="ru-RU" b="1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0E89A8-5DC2-4A0B-9941-1B04445EBAA9}"/>
              </a:ext>
            </a:extLst>
          </p:cNvPr>
          <p:cNvSpPr txBox="1"/>
          <p:nvPr/>
        </p:nvSpPr>
        <p:spPr>
          <a:xfrm>
            <a:off x="4866031" y="2973851"/>
            <a:ext cx="657286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i="0" dirty="0">
                <a:effectLst/>
                <a:latin typeface="Inter"/>
              </a:rPr>
              <a:t>Владимир </a:t>
            </a:r>
            <a:r>
              <a:rPr lang="ru-RU" sz="2400" b="1" i="0" dirty="0" err="1">
                <a:effectLst/>
                <a:latin typeface="Inter"/>
              </a:rPr>
              <a:t>Галактионович</a:t>
            </a:r>
            <a:r>
              <a:rPr lang="ru-RU" sz="2400" b="1" i="0" dirty="0">
                <a:effectLst/>
                <a:latin typeface="Inter"/>
              </a:rPr>
              <a:t> родился 15 (27) июля 1853 года в Житомире в семье уездного судьи.</a:t>
            </a:r>
            <a:endParaRPr lang="ru-RU" sz="24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1DFA83-34F3-4438-B18F-00752F86D68A}"/>
              </a:ext>
            </a:extLst>
          </p:cNvPr>
          <p:cNvSpPr txBox="1"/>
          <p:nvPr/>
        </p:nvSpPr>
        <p:spPr>
          <a:xfrm>
            <a:off x="826476" y="1558808"/>
            <a:ext cx="609834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i="0" dirty="0">
                <a:effectLst/>
                <a:latin typeface="Inter"/>
              </a:rPr>
              <a:t>Короленко Владимир </a:t>
            </a:r>
            <a:r>
              <a:rPr lang="ru-RU" sz="2400" b="1" i="0" dirty="0" err="1">
                <a:effectLst/>
                <a:latin typeface="Inter"/>
              </a:rPr>
              <a:t>Галактионович</a:t>
            </a:r>
            <a:r>
              <a:rPr lang="ru-RU" sz="2400" b="1" i="0" dirty="0">
                <a:effectLst/>
                <a:latin typeface="Inter"/>
              </a:rPr>
              <a:t> — русский писатель, журналист, публицист, общественный деятель.</a:t>
            </a:r>
            <a:endParaRPr lang="ru-RU" sz="24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352711-3BEF-43F9-B929-BEF283411207}"/>
              </a:ext>
            </a:extLst>
          </p:cNvPr>
          <p:cNvSpPr txBox="1"/>
          <p:nvPr/>
        </p:nvSpPr>
        <p:spPr>
          <a:xfrm>
            <a:off x="275492" y="3865194"/>
            <a:ext cx="609834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i="0" dirty="0">
                <a:effectLst/>
                <a:latin typeface="Inter"/>
              </a:rPr>
              <a:t>Кто оказал большое влияние на формирование личности Короленко?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A02B4C6C-BC15-4474-91C3-84683F8845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67337" y="3804848"/>
            <a:ext cx="922510" cy="1834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000" b="1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effectLst/>
                <a:latin typeface="Inter"/>
              </a:rPr>
              <a:t>Отец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effectLst/>
                <a:latin typeface="Inter"/>
              </a:rPr>
              <a:t>Мать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effectLst/>
                <a:latin typeface="Inter"/>
              </a:rPr>
              <a:t>Тетка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effectLst/>
                <a:latin typeface="Inter"/>
              </a:rPr>
              <a:t>Дед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E6CE56B0-B1A1-4D57-BCC9-795F2F11DB29}"/>
              </a:ext>
            </a:extLst>
          </p:cNvPr>
          <p:cNvSpPr>
            <a:spLocks noChangeArrowheads="1"/>
          </p:cNvSpPr>
          <p:nvPr/>
        </p:nvSpPr>
        <p:spPr bwMode="auto">
          <a:xfrm rot="10582466" flipV="1">
            <a:off x="1427955" y="4760742"/>
            <a:ext cx="6684486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effectLst/>
                <a:latin typeface="Inter"/>
              </a:rPr>
              <a:t>На формирование личности мальчика большое влияние оказал отец — человек замкнутый, суровый, невероятно ответственный и справедливый. В будущем образ отца был запечатлен в самом известном произведении Короленко — рассказе 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effectLst/>
              </a:rPr>
              <a:t>«В дурном обществе»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effectLst/>
                <a:latin typeface="Inter"/>
              </a:rPr>
              <a:t>.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effectLst/>
              </a:rPr>
              <a:t> </a:t>
            </a:r>
            <a:endParaRPr kumimoji="0" lang="ru-RU" altLang="ru-RU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3464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D0EA599-990F-426B-B06C-C808ABD5B8CA}"/>
              </a:ext>
            </a:extLst>
          </p:cNvPr>
          <p:cNvSpPr txBox="1"/>
          <p:nvPr/>
        </p:nvSpPr>
        <p:spPr>
          <a:xfrm>
            <a:off x="947224" y="1167619"/>
            <a:ext cx="10297551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     </a:t>
            </a:r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Первое свое серьёзное произведение 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очерк «Чудная» 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— Короленко написал по пути в очередную ссылку в Вышневолоцкой политической тюрьме. В 1881 г. был убит император Александр II. Все жители России должны были принести присягу верности новому императору — Александру III. Это была формальная процедура, но Короленко был человеком, который ни в чем не мог пойти против своей совести, и </a:t>
            </a:r>
            <a:r>
              <a:rPr lang="ru-RU" sz="24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отказался присягать на верность новому императору.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Он написал: </a:t>
            </a:r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«Я испытал лично и видел столько неправды от существующего строя, что дать обещание в верности самодержавию не могу».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За это он был отправлен в самую тяжелую и длительную ссылку — в Якутию, в слободу Амга. Именно там, в далекой-далекой Якутии, Короленко стал настоящим писателем, именно там создал </a:t>
            </a:r>
            <a:r>
              <a:rPr lang="ru-RU" sz="24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повесть «В дурном обществе» 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(произведение много лет называлось </a:t>
            </a:r>
            <a:r>
              <a:rPr lang="ru-RU" sz="24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«Дети подземелья»).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182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11684DD-760A-4501-B383-6CEFD91D010A}"/>
              </a:ext>
            </a:extLst>
          </p:cNvPr>
          <p:cNvSpPr txBox="1"/>
          <p:nvPr/>
        </p:nvSpPr>
        <p:spPr>
          <a:xfrm>
            <a:off x="436099" y="713356"/>
            <a:ext cx="92987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2400" b="1" i="0" dirty="0">
                <a:effectLst/>
                <a:latin typeface="Inter"/>
              </a:rPr>
              <a:t>Как называется первое произведение Владимира Короленко?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18FD3C-8FCD-413D-BA00-10FE67D5C837}"/>
              </a:ext>
            </a:extLst>
          </p:cNvPr>
          <p:cNvSpPr txBox="1"/>
          <p:nvPr/>
        </p:nvSpPr>
        <p:spPr>
          <a:xfrm>
            <a:off x="7512149" y="1294995"/>
            <a:ext cx="285574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0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effectLst/>
                <a:latin typeface="Inter"/>
              </a:rPr>
              <a:t>«Сон Макара»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effectLst/>
                <a:latin typeface="Inter"/>
              </a:rPr>
              <a:t>«В дурном обществе»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effectLst/>
                <a:latin typeface="Inter"/>
              </a:rPr>
              <a:t>«Эпизоды из жизни «искателя»»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effectLst/>
                <a:latin typeface="Inter"/>
              </a:rPr>
              <a:t>«Павловские очерки»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8711018F-7BC9-482A-AF89-CD56B12583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6816" y="1653388"/>
            <a:ext cx="623550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323749"/>
                </a:solidFill>
                <a:effectLst/>
                <a:latin typeface="Inter"/>
              </a:rPr>
              <a:t>В 1879 году Короленко опубликовал свое первое произведение — новеллу 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«Эпизоды из жизни «искателя»»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323749"/>
                </a:solidFill>
                <a:effectLst/>
                <a:latin typeface="Inter"/>
              </a:rPr>
              <a:t>.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alt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04AD84-A10D-446C-B5EF-689BA9094F14}"/>
              </a:ext>
            </a:extLst>
          </p:cNvPr>
          <p:cNvSpPr txBox="1"/>
          <p:nvPr/>
        </p:nvSpPr>
        <p:spPr>
          <a:xfrm>
            <a:off x="896816" y="3429000"/>
            <a:ext cx="609834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i="0" dirty="0">
                <a:effectLst/>
                <a:latin typeface="Inter"/>
              </a:rPr>
              <a:t>От присяги какому императору отказался Короленко, за что был сослан в Сибирь?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680BA75-4C85-43A9-8B14-CFC91EE7E1D6}"/>
              </a:ext>
            </a:extLst>
          </p:cNvPr>
          <p:cNvSpPr txBox="1"/>
          <p:nvPr/>
        </p:nvSpPr>
        <p:spPr>
          <a:xfrm>
            <a:off x="7512149" y="2968283"/>
            <a:ext cx="261659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8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effectLst/>
                <a:latin typeface="Inter"/>
              </a:rPr>
              <a:t>Николаю I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effectLst/>
                <a:latin typeface="Inter"/>
              </a:rPr>
              <a:t>Александру II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effectLst/>
                <a:latin typeface="Inter"/>
              </a:rPr>
              <a:t>Александру III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effectLst/>
                <a:latin typeface="Inter"/>
              </a:rPr>
              <a:t>Николаю II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62E19BF-948C-4F04-9075-FF0417631EEC}"/>
              </a:ext>
            </a:extLst>
          </p:cNvPr>
          <p:cNvSpPr txBox="1"/>
          <p:nvPr/>
        </p:nvSpPr>
        <p:spPr>
          <a:xfrm>
            <a:off x="1188720" y="4924012"/>
            <a:ext cx="758951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0" i="0" dirty="0">
                <a:effectLst/>
                <a:latin typeface="Inter"/>
              </a:rPr>
              <a:t>В 1881 году Владимир </a:t>
            </a:r>
            <a:r>
              <a:rPr lang="ru-RU" sz="2400" b="0" i="0" dirty="0" err="1">
                <a:effectLst/>
                <a:latin typeface="Inter"/>
              </a:rPr>
              <a:t>Галактионович</a:t>
            </a:r>
            <a:r>
              <a:rPr lang="ru-RU" sz="2400" b="0" i="0" dirty="0">
                <a:effectLst/>
                <a:latin typeface="Inter"/>
              </a:rPr>
              <a:t> Короленко отказался от присяги новому императору Александру III. В результате он был выслан в Сибирь.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932298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3417A92-E070-4636-9C5A-71E22E6F9F21}"/>
              </a:ext>
            </a:extLst>
          </p:cNvPr>
          <p:cNvSpPr txBox="1"/>
          <p:nvPr/>
        </p:nvSpPr>
        <p:spPr>
          <a:xfrm>
            <a:off x="900332" y="587552"/>
            <a:ext cx="10241280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800" b="0" i="0" dirty="0">
                <a:effectLst/>
                <a:latin typeface="Calibri, serif"/>
              </a:rPr>
              <a:t>     </a:t>
            </a:r>
            <a:r>
              <a:rPr lang="ru-RU" sz="3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 конца жизни Короленко остается защитником справедливости, в своих произведениях всегда выступая на стороне тех, кто несчастен. В этой верности правде и голосу своей совести заключалась уникальность личности Короленко, стойкость и мужество которого удивляли современников и могут служить примером для нас с вами. Он – Человек с большой буквы. </a:t>
            </a:r>
          </a:p>
          <a:p>
            <a:pPr algn="just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Его повесть</a:t>
            </a:r>
            <a:r>
              <a:rPr lang="ru-RU" sz="32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«В дурном обществе</a:t>
            </a:r>
            <a:r>
              <a:rPr lang="ru-RU" sz="3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 - повесть о детской дружбе, о жизни бедняков в царской России.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3159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В дурном обществе | Русская Литература вики | Fandom">
            <a:extLst>
              <a:ext uri="{FF2B5EF4-FFF2-40B4-BE49-F238E27FC236}">
                <a16:creationId xmlns:a16="http://schemas.microsoft.com/office/drawing/2014/main" id="{14D2C628-5CDE-4ED5-8293-47033ED242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372" y="-110901"/>
            <a:ext cx="5237627" cy="7137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Просмотр Архив оцифрованных материалов РГДБ по ...">
            <a:extLst>
              <a:ext uri="{FF2B5EF4-FFF2-40B4-BE49-F238E27FC236}">
                <a16:creationId xmlns:a16="http://schemas.microsoft.com/office/drawing/2014/main" id="{DC8D6A95-EDF7-4814-B55F-2CB71B1FF3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266" y="-394904"/>
            <a:ext cx="4855039" cy="742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33690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2444</Words>
  <Application>Microsoft Office PowerPoint</Application>
  <PresentationFormat>Широкоэкранный</PresentationFormat>
  <Paragraphs>141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41" baseType="lpstr">
      <vt:lpstr>Arial</vt:lpstr>
      <vt:lpstr>Calibri</vt:lpstr>
      <vt:lpstr>Calibri Light</vt:lpstr>
      <vt:lpstr>Calibri, serif</vt:lpstr>
      <vt:lpstr>Inter</vt:lpstr>
      <vt:lpstr>Open Sans</vt:lpstr>
      <vt:lpstr>Tahoma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tomilen.553@yandex.ru</dc:creator>
  <cp:lastModifiedBy>tomilen.553@yandex.ru</cp:lastModifiedBy>
  <cp:revision>9</cp:revision>
  <dcterms:created xsi:type="dcterms:W3CDTF">2022-01-31T19:14:37Z</dcterms:created>
  <dcterms:modified xsi:type="dcterms:W3CDTF">2022-02-03T15:46:44Z</dcterms:modified>
</cp:coreProperties>
</file>