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1" r:id="rId2"/>
    <p:sldId id="267" r:id="rId3"/>
    <p:sldId id="284" r:id="rId4"/>
    <p:sldId id="286" r:id="rId5"/>
    <p:sldId id="285" r:id="rId6"/>
    <p:sldId id="258" r:id="rId7"/>
    <p:sldId id="265" r:id="rId8"/>
    <p:sldId id="256" r:id="rId9"/>
    <p:sldId id="259" r:id="rId10"/>
    <p:sldId id="288" r:id="rId11"/>
    <p:sldId id="289" r:id="rId12"/>
    <p:sldId id="270" r:id="rId13"/>
    <p:sldId id="273" r:id="rId14"/>
    <p:sldId id="277" r:id="rId15"/>
    <p:sldId id="278" r:id="rId16"/>
    <p:sldId id="260" r:id="rId17"/>
    <p:sldId id="272" r:id="rId18"/>
    <p:sldId id="283" r:id="rId19"/>
    <p:sldId id="261" r:id="rId20"/>
    <p:sldId id="290" r:id="rId21"/>
    <p:sldId id="294" r:id="rId22"/>
    <p:sldId id="295" r:id="rId23"/>
    <p:sldId id="293" r:id="rId24"/>
    <p:sldId id="291" r:id="rId25"/>
    <p:sldId id="292" r:id="rId26"/>
    <p:sldId id="257" r:id="rId27"/>
    <p:sldId id="287" r:id="rId28"/>
    <p:sldId id="296" r:id="rId29"/>
    <p:sldId id="263" r:id="rId3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0663" autoAdjust="0"/>
  </p:normalViewPr>
  <p:slideViewPr>
    <p:cSldViewPr snapToGrid="0">
      <p:cViewPr varScale="1">
        <p:scale>
          <a:sx n="58" d="100"/>
          <a:sy n="58" d="100"/>
        </p:scale>
        <p:origin x="119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5957C29-6866-4B8A-ABC6-645DF20BF63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8CB4049B-31AB-4C9E-9CFB-8032E5495EB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B068E30-0B7B-461E-97B5-23630E6E0C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AA14E-8E63-4F88-9ADB-3295E9E2ED1A}" type="datetimeFigureOut">
              <a:rPr lang="ru-RU" smtClean="0"/>
              <a:t>08.02.2022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BFB8863-C86F-4740-99E0-0E9200C34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DB00E00-8FAC-4232-BE47-B7925ACD17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D2451-7DBE-48D6-B9BA-12D2AFD7CF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27561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FA41DBC-5596-4FC0-AC34-550756BA32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210E8692-FC5E-46C7-9CAB-4713D2FF754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D6B5E1B-F884-4158-94EE-D1643CAB48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AA14E-8E63-4F88-9ADB-3295E9E2ED1A}" type="datetimeFigureOut">
              <a:rPr lang="ru-RU" smtClean="0"/>
              <a:t>08.02.2022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A08D703-E699-4A70-B988-3B28FF4752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5AB9CD6-7617-4EF9-A41A-2242F1F982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D2451-7DBE-48D6-B9BA-12D2AFD7CF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59507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376FFA16-583E-45E8-931B-41276587DEA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F0B3DE9B-8A83-4708-A417-2558155D929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55DAC7D-CEA2-4DD8-991B-BC650E8A5A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AA14E-8E63-4F88-9ADB-3295E9E2ED1A}" type="datetimeFigureOut">
              <a:rPr lang="ru-RU" smtClean="0"/>
              <a:t>08.02.2022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678DDE4-0DD1-4EE5-89B5-6D1D10DAC5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8F0A575-EBAE-40E2-9A4D-226043E870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D2451-7DBE-48D6-B9BA-12D2AFD7CF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22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E4659C0-D473-4C2D-9E97-A60C3CC013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2208FA5-98E5-4F13-A58F-E23F5CED2A4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8725B17-D50F-4A88-AA1A-48EC4A8E8C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AA14E-8E63-4F88-9ADB-3295E9E2ED1A}" type="datetimeFigureOut">
              <a:rPr lang="ru-RU" smtClean="0"/>
              <a:t>08.02.2022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DF6669E-C794-4364-A471-08456E66C1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26D3E43-FAD7-42AF-965D-06DA5DAC7E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D2451-7DBE-48D6-B9BA-12D2AFD7CF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1513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EC48008-3B14-45E0-9428-DD3CCC17B6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FC1F875-5175-4AF0-A15A-CC4DB7CBCEE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F9A08CB-FFF1-478B-949F-1D9BA7B348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AA14E-8E63-4F88-9ADB-3295E9E2ED1A}" type="datetimeFigureOut">
              <a:rPr lang="ru-RU" smtClean="0"/>
              <a:t>08.02.2022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7EF58C0-1A9D-4B53-A022-3E474F5DE8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D0ECBBF-9598-41C4-86AC-F3B4D4CDE6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D2451-7DBE-48D6-B9BA-12D2AFD7CF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86717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9D65B89-78B6-4908-B6E6-C83049BD62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CABD703-020A-4F8E-A9E2-F588BADFDD5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280BB6C9-11F5-4921-AE24-272EC009698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2E748926-8188-40E9-82F3-FBDF9B1E0A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AA14E-8E63-4F88-9ADB-3295E9E2ED1A}" type="datetimeFigureOut">
              <a:rPr lang="ru-RU" smtClean="0"/>
              <a:t>08.02.2022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0E8D4E53-75D5-4317-905A-3D4ABC61C5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82E1F75D-E4B3-4701-9F27-AE6DFBD758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D2451-7DBE-48D6-B9BA-12D2AFD7CF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06429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CAA8F65-920D-4E90-8742-2226063297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4420582C-0900-4FBA-AA27-484CCB23EE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4B0BED52-BE17-4116-927C-6B34BFF4927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EF1459AA-65AB-4DC1-97D8-94A22E0725C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31A3ABFD-10D0-44D8-8ABB-FE0FCA2DCA4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3F33BA9B-C656-4B50-8BE2-47A0FBC2DE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AA14E-8E63-4F88-9ADB-3295E9E2ED1A}" type="datetimeFigureOut">
              <a:rPr lang="ru-RU" smtClean="0"/>
              <a:t>08.02.2022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99383409-56C7-4EF5-B802-F72FF47A98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B53E3EDD-88F7-4B79-9293-F6AEF694B9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D2451-7DBE-48D6-B9BA-12D2AFD7CF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87473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707C711-FCC0-4D49-9354-8EC987C52F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9003661C-E949-4FA6-94CC-1BACCC683F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AA14E-8E63-4F88-9ADB-3295E9E2ED1A}" type="datetimeFigureOut">
              <a:rPr lang="ru-RU" smtClean="0"/>
              <a:t>08.02.2022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1414BACB-99A8-48C9-A83E-0D77A1BC6F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7DB40434-A142-4C8E-853E-8FC6AC3BE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D2451-7DBE-48D6-B9BA-12D2AFD7CF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7366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E39CB093-4E3C-4257-A2BF-47986EED34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AA14E-8E63-4F88-9ADB-3295E9E2ED1A}" type="datetimeFigureOut">
              <a:rPr lang="ru-RU" smtClean="0"/>
              <a:t>08.02.2022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AC4AAC7C-1BBE-4AC7-AEAD-9E0D03429B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449D3396-C80B-4756-BAF8-959A1F8C10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D2451-7DBE-48D6-B9BA-12D2AFD7CF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61091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97D65DB-A2C5-4760-A0CB-A346F088AD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9F06766-D394-40DF-B9EA-AB1BDB6AEC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FA5BE8C0-631E-4058-B8A9-2851D8A7104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EF5435C4-966A-47A9-A001-8C3C6DE831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AA14E-8E63-4F88-9ADB-3295E9E2ED1A}" type="datetimeFigureOut">
              <a:rPr lang="ru-RU" smtClean="0"/>
              <a:t>08.02.2022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2D969F98-AA1D-483E-B875-455FE8B70D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42DC5ACD-265E-4B1C-84FE-AF77ED667B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D2451-7DBE-48D6-B9BA-12D2AFD7CF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30299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05EB6D4-A8F4-4DC7-B933-B0355536DA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11E35208-C617-47CF-9C14-C860F6DD7A5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6A41C627-5C6B-4592-A7E0-81453F1C980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974B354D-F779-449E-B1BA-29E7E4A4D4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AA14E-8E63-4F88-9ADB-3295E9E2ED1A}" type="datetimeFigureOut">
              <a:rPr lang="ru-RU" smtClean="0"/>
              <a:t>08.02.2022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26F17A1D-8A59-4BF1-B21D-E01C83A5AC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9247D564-6B3C-4C96-9630-BD7F5DABE3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D2451-7DBE-48D6-B9BA-12D2AFD7CF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79629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3B59767-4728-432A-A9F7-8C2B98F3D2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0809495B-5158-4CEF-B648-D0F07712A27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0EFC022-D260-4CFE-A0C5-1E1966E9A19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2AA14E-8E63-4F88-9ADB-3295E9E2ED1A}" type="datetimeFigureOut">
              <a:rPr lang="ru-RU" smtClean="0"/>
              <a:t>08.02.2022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84C45AC-4C9B-426D-A887-DE21DEF1365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B1D2156-FAEE-4BEE-B079-FB324C34587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AD2451-7DBE-48D6-B9BA-12D2AFD7CF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06040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Просмотр Архив оцифрованных материалов РГДБ по ...">
            <a:extLst>
              <a:ext uri="{FF2B5EF4-FFF2-40B4-BE49-F238E27FC236}">
                <a16:creationId xmlns:a16="http://schemas.microsoft.com/office/drawing/2014/main" id="{1E62A755-8E2D-4030-8675-4774AE19B0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5325" y="448886"/>
            <a:ext cx="3733928" cy="57079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139E06A-347D-4513-ADC2-37AE6C32D8F0}"/>
              </a:ext>
            </a:extLst>
          </p:cNvPr>
          <p:cNvSpPr txBox="1"/>
          <p:nvPr/>
        </p:nvSpPr>
        <p:spPr>
          <a:xfrm>
            <a:off x="5424055" y="2617371"/>
            <a:ext cx="609322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3200" dirty="0"/>
              <a:t>    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8DC1C74-3A46-404F-A2AF-173B35C22824}"/>
              </a:ext>
            </a:extLst>
          </p:cNvPr>
          <p:cNvSpPr txBox="1"/>
          <p:nvPr/>
        </p:nvSpPr>
        <p:spPr>
          <a:xfrm>
            <a:off x="5996676" y="2129089"/>
            <a:ext cx="5159004" cy="35394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3200" dirty="0"/>
              <a:t>Тема урока:</a:t>
            </a:r>
          </a:p>
          <a:p>
            <a:endParaRPr lang="ru-RU" sz="3200" dirty="0"/>
          </a:p>
          <a:p>
            <a:r>
              <a:rPr lang="ru-RU" sz="3200" b="1" dirty="0">
                <a:solidFill>
                  <a:srgbClr val="FF0000"/>
                </a:solidFill>
              </a:rPr>
              <a:t>«В дурном обществе». Мир детей и мир взрослых. Жизнь детей из благополучной и обездоленной семей» </a:t>
            </a:r>
          </a:p>
        </p:txBody>
      </p:sp>
    </p:spTree>
    <p:extLst>
      <p:ext uri="{BB962C8B-B14F-4D97-AF65-F5344CB8AC3E}">
        <p14:creationId xmlns:p14="http://schemas.microsoft.com/office/powerpoint/2010/main" val="283519555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62E2EFE3-975F-4F53-B199-3C82E49E6D6D}"/>
              </a:ext>
            </a:extLst>
          </p:cNvPr>
          <p:cNvSpPr txBox="1"/>
          <p:nvPr/>
        </p:nvSpPr>
        <p:spPr>
          <a:xfrm>
            <a:off x="764771" y="865831"/>
            <a:ext cx="10424160" cy="39703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181818"/>
                </a:solidFill>
                <a:latin typeface="Open Sans" panose="020B0606030504020204" pitchFamily="34" charset="0"/>
              </a:rPr>
              <a:t>-</a:t>
            </a:r>
            <a:r>
              <a:rPr lang="ru-RU" sz="2800" b="1" i="0" dirty="0">
                <a:solidFill>
                  <a:srgbClr val="181818"/>
                </a:solidFill>
                <a:effectLst/>
                <a:latin typeface="Open Sans" panose="020B0606030504020204" pitchFamily="34" charset="0"/>
              </a:rPr>
              <a:t> Что мы узнаем о Марусе?</a:t>
            </a:r>
          </a:p>
          <a:p>
            <a:endParaRPr lang="ru-RU" sz="2800" b="1" dirty="0">
              <a:solidFill>
                <a:srgbClr val="181818"/>
              </a:solidFill>
              <a:latin typeface="Open Sans" panose="020B0606030504020204" pitchFamily="34" charset="0"/>
            </a:endParaRPr>
          </a:p>
          <a:p>
            <a:r>
              <a:rPr lang="ru-RU" sz="2800" b="0" i="0" dirty="0">
                <a:solidFill>
                  <a:srgbClr val="181818"/>
                </a:solidFill>
                <a:effectLst/>
                <a:latin typeface="Open Sans" panose="020B0606030504020204" pitchFamily="34" charset="0"/>
              </a:rPr>
              <a:t>«Это было бледное, крошечное создание, напоминавшее </a:t>
            </a:r>
            <a:r>
              <a:rPr lang="ru-RU" sz="2800" b="0" i="0" dirty="0">
                <a:solidFill>
                  <a:srgbClr val="0070C0"/>
                </a:solidFill>
                <a:effectLst/>
                <a:latin typeface="Open Sans" panose="020B0606030504020204" pitchFamily="34" charset="0"/>
              </a:rPr>
              <a:t>цветок, выросший без лучей солнца</a:t>
            </a:r>
            <a:r>
              <a:rPr lang="ru-RU" sz="2800" b="0" i="0" dirty="0">
                <a:solidFill>
                  <a:srgbClr val="181818"/>
                </a:solidFill>
                <a:effectLst/>
                <a:latin typeface="Open Sans" panose="020B0606030504020204" pitchFamily="34" charset="0"/>
              </a:rPr>
              <a:t>, — пишет Короленко в главе „Знакомство продолжается“.  — Несмотря на свои четыре года, она </a:t>
            </a:r>
            <a:r>
              <a:rPr lang="ru-RU" sz="2800" b="0" i="0" dirty="0">
                <a:solidFill>
                  <a:srgbClr val="0070C0"/>
                </a:solidFill>
                <a:effectLst/>
                <a:latin typeface="Open Sans" panose="020B0606030504020204" pitchFamily="34" charset="0"/>
              </a:rPr>
              <a:t>ходила еще плохо</a:t>
            </a:r>
            <a:r>
              <a:rPr lang="ru-RU" sz="2800" b="0" i="0" dirty="0">
                <a:solidFill>
                  <a:srgbClr val="181818"/>
                </a:solidFill>
                <a:effectLst/>
                <a:latin typeface="Open Sans" panose="020B0606030504020204" pitchFamily="34" charset="0"/>
              </a:rPr>
              <a:t>, неуверенно ступая кривыми ножками и шатаясь, как былинка; руки ее были тонки и прозрачны; головка покачивалась на тонкой шее, как головка полевого колокольчика...»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1345839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D80E4167-7D06-47EB-BFB1-252310F90226}"/>
              </a:ext>
            </a:extLst>
          </p:cNvPr>
          <p:cNvSpPr txBox="1"/>
          <p:nvPr/>
        </p:nvSpPr>
        <p:spPr>
          <a:xfrm>
            <a:off x="831272" y="838213"/>
            <a:ext cx="10008524" cy="48320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buFontTx/>
              <a:buChar char="-"/>
            </a:pPr>
            <a:r>
              <a:rPr lang="ru-RU" sz="2800" b="1" i="0" dirty="0">
                <a:solidFill>
                  <a:srgbClr val="181818"/>
                </a:solidFill>
                <a:effectLst/>
                <a:latin typeface="Open Sans" panose="020B0606030504020204" pitchFamily="34" charset="0"/>
              </a:rPr>
              <a:t>С кем сравнивал Вася Марусю?</a:t>
            </a:r>
          </a:p>
          <a:p>
            <a:pPr algn="just"/>
            <a:endParaRPr lang="ru-RU" sz="2800" dirty="0">
              <a:solidFill>
                <a:srgbClr val="181818"/>
              </a:solidFill>
              <a:latin typeface="Open Sans" panose="020B0606030504020204" pitchFamily="34" charset="0"/>
            </a:endParaRPr>
          </a:p>
          <a:p>
            <a:pPr algn="just"/>
            <a:r>
              <a:rPr lang="ru-RU" sz="2800" b="0" i="0" dirty="0">
                <a:solidFill>
                  <a:srgbClr val="181818"/>
                </a:solidFill>
                <a:effectLst/>
                <a:latin typeface="Open Sans" panose="020B0606030504020204" pitchFamily="34" charset="0"/>
              </a:rPr>
              <a:t>Вася сравнивал Марусю со своей сестрой Соней, которой тоже было четыре года: «...моя Соня была кругла, как пышка, и упруга, как мячик. Она так резво бегала, когда, бывало, разыграется, так звонко смеялась, на ней всегда были такие красивые платья, и в темные косы ей каждый день горничная вплетала алую ленту». Соня, сестра Васи, росла в достатке, за ней ухаживала горничная. Маруся росла в нищете и часто бывала голодна. За Марусей ухаживал брат Валек.  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26506661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CF8CE680-9769-4EF2-AB3E-A3C7C5C34DF5}"/>
              </a:ext>
            </a:extLst>
          </p:cNvPr>
          <p:cNvSpPr txBox="1"/>
          <p:nvPr/>
        </p:nvSpPr>
        <p:spPr>
          <a:xfrm>
            <a:off x="814647" y="1275833"/>
            <a:ext cx="10191403" cy="35394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3200" b="0" i="1" dirty="0">
                <a:solidFill>
                  <a:srgbClr val="FF0000"/>
                </a:solidFill>
                <a:effectLst/>
                <a:latin typeface="Times New Roman, serif"/>
              </a:rPr>
              <a:t>Среди серых камней.</a:t>
            </a:r>
            <a:r>
              <a:rPr lang="ru-RU" sz="3200" b="0" i="0" dirty="0">
                <a:solidFill>
                  <a:srgbClr val="FF0000"/>
                </a:solidFill>
                <a:effectLst/>
                <a:latin typeface="Times New Roman, serif"/>
              </a:rPr>
              <a:t> (</a:t>
            </a:r>
            <a:r>
              <a:rPr lang="ru-RU" sz="3200" b="1" i="0" dirty="0">
                <a:solidFill>
                  <a:srgbClr val="FF0000"/>
                </a:solidFill>
                <a:effectLst/>
                <a:latin typeface="Times New Roman, serif"/>
              </a:rPr>
              <a:t>Развитие действия</a:t>
            </a:r>
            <a:r>
              <a:rPr lang="ru-RU" sz="3200" b="0" i="0" dirty="0">
                <a:solidFill>
                  <a:srgbClr val="FF0000"/>
                </a:solidFill>
                <a:effectLst/>
                <a:latin typeface="Times New Roman, serif"/>
              </a:rPr>
              <a:t>.)</a:t>
            </a:r>
          </a:p>
          <a:p>
            <a:br>
              <a:rPr lang="ru-RU" sz="3200" b="0" i="0" dirty="0">
                <a:solidFill>
                  <a:srgbClr val="181818"/>
                </a:solidFill>
                <a:effectLst/>
                <a:latin typeface="Times New Roman, serif"/>
              </a:rPr>
            </a:br>
            <a:r>
              <a:rPr lang="ru-RU" sz="3200" b="0" i="0" dirty="0">
                <a:solidFill>
                  <a:srgbClr val="181818"/>
                </a:solidFill>
                <a:effectLst/>
                <a:latin typeface="Times New Roman, serif"/>
              </a:rPr>
              <a:t>      1. Встреча Васи с </a:t>
            </a:r>
            <a:r>
              <a:rPr lang="ru-RU" sz="3200" b="0" i="0" dirty="0" err="1">
                <a:solidFill>
                  <a:srgbClr val="181818"/>
                </a:solidFill>
                <a:effectLst/>
                <a:latin typeface="Times New Roman, serif"/>
              </a:rPr>
              <a:t>Валеком</a:t>
            </a:r>
            <a:r>
              <a:rPr lang="ru-RU" sz="3200" b="0" i="0" dirty="0">
                <a:solidFill>
                  <a:srgbClr val="181818"/>
                </a:solidFill>
                <a:effectLst/>
                <a:latin typeface="Times New Roman, serif"/>
              </a:rPr>
              <a:t> в городе.</a:t>
            </a:r>
            <a:br>
              <a:rPr lang="ru-RU" sz="3200" b="0" i="0" dirty="0">
                <a:solidFill>
                  <a:srgbClr val="181818"/>
                </a:solidFill>
                <a:effectLst/>
                <a:latin typeface="Times New Roman, serif"/>
              </a:rPr>
            </a:br>
            <a:r>
              <a:rPr lang="ru-RU" sz="3200" b="0" i="0" dirty="0">
                <a:solidFill>
                  <a:srgbClr val="181818"/>
                </a:solidFill>
                <a:effectLst/>
                <a:latin typeface="Times New Roman, serif"/>
              </a:rPr>
              <a:t>      2. Ожидание на кладбище.</a:t>
            </a:r>
            <a:br>
              <a:rPr lang="ru-RU" sz="3200" b="0" i="0" dirty="0">
                <a:solidFill>
                  <a:srgbClr val="181818"/>
                </a:solidFill>
                <a:effectLst/>
                <a:latin typeface="Times New Roman, serif"/>
              </a:rPr>
            </a:br>
            <a:r>
              <a:rPr lang="ru-RU" sz="3200" b="0" i="0" dirty="0">
                <a:solidFill>
                  <a:srgbClr val="181818"/>
                </a:solidFill>
                <a:effectLst/>
                <a:latin typeface="Times New Roman, serif"/>
              </a:rPr>
              <a:t>      3. Спуск в подземелье. Маруся.</a:t>
            </a:r>
            <a:br>
              <a:rPr lang="ru-RU" sz="3200" b="0" i="0" dirty="0">
                <a:solidFill>
                  <a:srgbClr val="181818"/>
                </a:solidFill>
                <a:effectLst/>
                <a:latin typeface="Times New Roman, serif"/>
              </a:rPr>
            </a:br>
            <a:r>
              <a:rPr lang="ru-RU" sz="3200" b="0" i="0" dirty="0">
                <a:solidFill>
                  <a:srgbClr val="181818"/>
                </a:solidFill>
                <a:effectLst/>
                <a:latin typeface="Times New Roman, serif"/>
              </a:rPr>
              <a:t>      4. Разговор с </a:t>
            </a:r>
            <a:r>
              <a:rPr lang="ru-RU" sz="3200" b="0" i="0" dirty="0" err="1">
                <a:solidFill>
                  <a:srgbClr val="181818"/>
                </a:solidFill>
                <a:effectLst/>
                <a:latin typeface="Times New Roman, serif"/>
              </a:rPr>
              <a:t>Валеком</a:t>
            </a:r>
            <a:r>
              <a:rPr lang="ru-RU" sz="3200" b="0" i="0" dirty="0">
                <a:solidFill>
                  <a:srgbClr val="181818"/>
                </a:solidFill>
                <a:effectLst/>
                <a:latin typeface="Times New Roman, serif"/>
              </a:rPr>
              <a:t> о воровстве и нищете.</a:t>
            </a:r>
            <a:br>
              <a:rPr lang="ru-RU" sz="3200" b="0" i="0" dirty="0">
                <a:solidFill>
                  <a:srgbClr val="181818"/>
                </a:solidFill>
                <a:effectLst/>
                <a:latin typeface="Times New Roman, serif"/>
              </a:rPr>
            </a:br>
            <a:r>
              <a:rPr lang="ru-RU" sz="3200" b="0" i="0" dirty="0">
                <a:solidFill>
                  <a:srgbClr val="181818"/>
                </a:solidFill>
                <a:effectLst/>
                <a:latin typeface="Times New Roman, serif"/>
              </a:rPr>
              <a:t>      5. Новые чувства Васи.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09817821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3293B504-3F43-4331-A255-9AF6D9608A4B}"/>
              </a:ext>
            </a:extLst>
          </p:cNvPr>
          <p:cNvSpPr txBox="1"/>
          <p:nvPr/>
        </p:nvSpPr>
        <p:spPr>
          <a:xfrm>
            <a:off x="1197033" y="1309498"/>
            <a:ext cx="10307782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endParaRPr lang="ru-RU" sz="2400" b="1" i="0" cap="all" dirty="0">
              <a:solidFill>
                <a:srgbClr val="5F5F77"/>
              </a:solidFill>
              <a:effectLst/>
              <a:latin typeface="Times New Roman" panose="02020603050405020304" pitchFamily="18" charset="0"/>
            </a:endParaRPr>
          </a:p>
          <a:p>
            <a:r>
              <a:rPr lang="ru-RU" sz="24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Я совсем соскучился, так как не видеть </a:t>
            </a:r>
            <a:r>
              <a:rPr lang="ru-RU" sz="2400" b="0" i="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Валека</a:t>
            </a:r>
            <a:r>
              <a:rPr lang="ru-RU" sz="24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 и Марусю стало уже для меня большим лишением. </a:t>
            </a:r>
            <a:endParaRPr lang="ru-RU" sz="24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36C14EF-06DD-4638-B037-6BD699F0484A}"/>
              </a:ext>
            </a:extLst>
          </p:cNvPr>
          <p:cNvSpPr txBox="1"/>
          <p:nvPr/>
        </p:nvSpPr>
        <p:spPr>
          <a:xfrm>
            <a:off x="1197033" y="3009346"/>
            <a:ext cx="10307782" cy="2677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</a:rPr>
              <a:t>Шатаясь таким образом от могилы к могиле, я наткнулся на полуразрушенный просторный склеп. Крыша его была сброшена или сорвана непогодой и валялась тут же. Дверь была заколочена. Из любопытства я приставил к стене старый крест и, взобравшись по нему, заглянул внутрь. Гробница была пуста, только в середине пола была вделана оконная рама со стеклами, и сквозь эти стекла зияла темная пустота подземелья.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C3B17E8-C250-4ADD-A054-4CD6F3BC4BD8}"/>
              </a:ext>
            </a:extLst>
          </p:cNvPr>
          <p:cNvSpPr txBox="1"/>
          <p:nvPr/>
        </p:nvSpPr>
        <p:spPr>
          <a:xfrm>
            <a:off x="1367443" y="583749"/>
            <a:ext cx="920634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181818"/>
                </a:solidFill>
                <a:latin typeface="Open Sans" panose="020B0606030504020204" pitchFamily="34" charset="0"/>
              </a:rPr>
              <a:t>Комментированное чтение главы </a:t>
            </a:r>
            <a:r>
              <a:rPr lang="ru-RU" b="0" i="0" dirty="0">
                <a:solidFill>
                  <a:srgbClr val="181818"/>
                </a:solidFill>
                <a:effectLst/>
                <a:latin typeface="Open Sans" panose="020B0606030504020204" pitchFamily="34" charset="0"/>
              </a:rPr>
              <a:t>   </a:t>
            </a:r>
            <a:r>
              <a:rPr lang="ru-RU" b="1" cap="all" dirty="0">
                <a:solidFill>
                  <a:srgbClr val="5F5F77"/>
                </a:solidFill>
                <a:latin typeface="Times New Roman" panose="02020603050405020304" pitchFamily="18" charset="0"/>
              </a:rPr>
              <a:t>СРЕДИ «СЕРЫХ КАМНЕЙ»</a:t>
            </a:r>
          </a:p>
          <a:p>
            <a:r>
              <a:rPr lang="ru-RU" b="0" i="0" dirty="0">
                <a:solidFill>
                  <a:srgbClr val="181818"/>
                </a:solidFill>
                <a:effectLst/>
                <a:latin typeface="Open Sans" panose="020B0606030504020204" pitchFamily="34" charset="0"/>
              </a:rPr>
              <a:t>  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6785775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5F70ED44-424D-4DE9-9415-E2E03D0063EF}"/>
              </a:ext>
            </a:extLst>
          </p:cNvPr>
          <p:cNvSpPr txBox="1"/>
          <p:nvPr/>
        </p:nvSpPr>
        <p:spPr>
          <a:xfrm>
            <a:off x="1197032" y="533735"/>
            <a:ext cx="10374284" cy="553997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181818"/>
                </a:solidFill>
                <a:latin typeface="Open Sans" panose="020B0606030504020204" pitchFamily="34" charset="0"/>
              </a:rPr>
              <a:t>Комментированное чтение главы </a:t>
            </a:r>
            <a:r>
              <a:rPr lang="ru-RU" b="0" i="0" dirty="0">
                <a:solidFill>
                  <a:srgbClr val="181818"/>
                </a:solidFill>
                <a:effectLst/>
                <a:latin typeface="Open Sans" panose="020B0606030504020204" pitchFamily="34" charset="0"/>
              </a:rPr>
              <a:t>   </a:t>
            </a:r>
            <a:r>
              <a:rPr lang="ru-RU" b="1" cap="all" dirty="0">
                <a:solidFill>
                  <a:srgbClr val="5F5F77"/>
                </a:solidFill>
                <a:latin typeface="Times New Roman" panose="02020603050405020304" pitchFamily="18" charset="0"/>
              </a:rPr>
              <a:t>СРЕДИ «СЕРЫХ КАМНЕЙ»</a:t>
            </a:r>
          </a:p>
          <a:p>
            <a:endParaRPr lang="ru-RU" sz="2400" dirty="0"/>
          </a:p>
          <a:p>
            <a:pPr algn="just"/>
            <a:r>
              <a:rPr lang="ru-RU" sz="24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Под другим окном сидела с кучкой цветов, перебирая их, по своему обыкновению, Маруся. Струя света падала на ее белокурую головку, заливала ее всю, но, несмотря на это, она как-то слабо выделялась на фоне серого камня странным и маленьким туманным пятнышком, которое, казалось, вот-вот расплывется и исчезнет. Когда там, вверху, над землей, пробегали облака, затеняя солнечный свет, стены подземелья тонули совсем в темноте, как будто раздвигались, уходили куда-то, а потом опять выступали жесткими, холодными камнями, смыкаясь крепкими объятиями над крохотною фигуркой девочки. Я поневоле вспомнил слова </a:t>
            </a:r>
            <a:r>
              <a:rPr lang="ru-RU" sz="2400" b="0" i="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Валека</a:t>
            </a:r>
            <a:r>
              <a:rPr lang="ru-RU" sz="24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 о «сером камне», высасывавшем из Маруси ее веселье, и чувство суеверного страха закралось в мое сердце; мне казалось, что я ощущаю на ней и на себе невидимый каменный взгляд, пристальный и жадный. Мне казалось, что это подземелье чутко сторожит свою жертву.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42554397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9B60B9F-F281-4C00-8D42-42962C58C595}"/>
              </a:ext>
            </a:extLst>
          </p:cNvPr>
          <p:cNvSpPr txBox="1"/>
          <p:nvPr/>
        </p:nvSpPr>
        <p:spPr>
          <a:xfrm>
            <a:off x="917171" y="1059158"/>
            <a:ext cx="10435241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240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Я не з</a:t>
            </a:r>
            <a:r>
              <a:rPr lang="ru-RU" sz="2000" dirty="0">
                <a:latin typeface="Arial" panose="020B0604020202020204" pitchFamily="34" charset="0"/>
              </a:rPr>
              <a:t>нал </a:t>
            </a:r>
            <a:r>
              <a:rPr lang="ru-RU" sz="240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еще, что такое голод, но при последних словах девочки у меня что-то повернулось в груди, и я посмотрел на своих друзей, точно увидал их впервые.</a:t>
            </a:r>
            <a:endParaRPr lang="ru-RU" sz="24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7D8A2FB-C1EC-45AF-9EAC-1043059A5D7C}"/>
              </a:ext>
            </a:extLst>
          </p:cNvPr>
          <p:cNvSpPr txBox="1"/>
          <p:nvPr/>
        </p:nvSpPr>
        <p:spPr>
          <a:xfrm>
            <a:off x="1064030" y="551724"/>
            <a:ext cx="1014152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b="1" i="0" dirty="0">
                <a:effectLst/>
                <a:latin typeface="Times New Roman" panose="02020603050405020304" pitchFamily="18" charset="0"/>
              </a:rPr>
              <a:t>- Как отнесся Вася к тому, что Валек украл булку?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B9E2970-935D-4F08-8213-6303872D4366}"/>
              </a:ext>
            </a:extLst>
          </p:cNvPr>
          <p:cNvSpPr txBox="1"/>
          <p:nvPr/>
        </p:nvSpPr>
        <p:spPr>
          <a:xfrm>
            <a:off x="897775" y="3443954"/>
            <a:ext cx="10474035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- Что</a:t>
            </a:r>
            <a:r>
              <a:rPr lang="ru-RU" sz="2400" b="1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 чувствовал Вася, когда узнал, что дети голодают, что они нищие?</a:t>
            </a:r>
            <a:endParaRPr lang="ru-RU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algn="just"/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</a:rPr>
              <a:t>..</a:t>
            </a:r>
            <a:r>
              <a:rPr lang="ru-RU" sz="24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. при взгляде на Марусю, державшую обеими руками кусок булки, у меня заныло сердце. </a:t>
            </a:r>
            <a:endParaRPr lang="ru-RU" sz="24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53D04D9-69DC-457E-9DD3-7F5646D63EC3}"/>
              </a:ext>
            </a:extLst>
          </p:cNvPr>
          <p:cNvSpPr txBox="1"/>
          <p:nvPr/>
        </p:nvSpPr>
        <p:spPr>
          <a:xfrm>
            <a:off x="858983" y="4644283"/>
            <a:ext cx="10474034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24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      Хотя любовь моя к </a:t>
            </a:r>
            <a:r>
              <a:rPr lang="ru-RU" sz="2400" b="0" i="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Валеку</a:t>
            </a:r>
            <a:r>
              <a:rPr lang="ru-RU" sz="24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 и Марусе не стала слабее, но к ней примешалась острая струя сожаления, доходившая до сердечной боли. </a:t>
            </a:r>
            <a:r>
              <a:rPr lang="ru-RU" sz="2400" b="1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Дома я рано лег в постель, потому что не знал, куда уложить новое болезненное чувство, переполнявшее душу. </a:t>
            </a:r>
            <a:r>
              <a:rPr lang="ru-RU" sz="2400" b="1" i="0" dirty="0">
                <a:solidFill>
                  <a:srgbClr val="FF0000"/>
                </a:solidFill>
                <a:effectLst/>
                <a:latin typeface="Times New Roman" panose="02020603050405020304" pitchFamily="18" charset="0"/>
              </a:rPr>
              <a:t>Уткнувшись в подушку, я горько плакал, пока крепкий сон не прогнал своим веянием моего глубокого горя.</a:t>
            </a:r>
            <a:endParaRPr lang="ru-RU" sz="24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F2DBAB3-8E27-400B-9BAA-51379F2F1C63}"/>
              </a:ext>
            </a:extLst>
          </p:cNvPr>
          <p:cNvSpPr txBox="1"/>
          <p:nvPr/>
        </p:nvSpPr>
        <p:spPr>
          <a:xfrm>
            <a:off x="961505" y="2228671"/>
            <a:ext cx="10268989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Валек признался, что бегал в город за булкой, которую вынужден был украсть – денег у него нет и никогда не было, а сестренка была очень голодна.</a:t>
            </a:r>
          </a:p>
        </p:txBody>
      </p:sp>
    </p:spTree>
    <p:extLst>
      <p:ext uri="{BB962C8B-B14F-4D97-AF65-F5344CB8AC3E}">
        <p14:creationId xmlns:p14="http://schemas.microsoft.com/office/powerpoint/2010/main" val="216768024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EB412029-1FC3-471B-9475-386F0BB92C0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5141" y="788973"/>
            <a:ext cx="10573789" cy="59093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altLang="ru-RU" sz="2400" b="1" dirty="0">
                <a:latin typeface="Arial" panose="020B0604020202020204" pitchFamily="34" charset="0"/>
              </a:rPr>
              <a:t>- Какую </a:t>
            </a:r>
            <a:r>
              <a:rPr kumimoji="0" lang="ru-RU" altLang="ru-RU" sz="2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главную тайну местного «дурного общества» раскрыл Валек Васе?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24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Валек полностью доверился новому другу и раскрыл ему главную тайну местного «дурного общества» – </a:t>
            </a:r>
            <a:r>
              <a:rPr kumimoji="0" lang="ru-RU" altLang="ru-RU" sz="2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подземелье</a:t>
            </a:r>
            <a:r>
              <a:rPr kumimoji="0" lang="ru-RU" alt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.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altLang="ru-RU" sz="2400" dirty="0">
              <a:latin typeface="Arial" panose="020B0604020202020204" pitchFamily="34" charset="0"/>
            </a:endParaRPr>
          </a:p>
          <a:p>
            <a:pPr marL="457200" marR="0" lvl="0" indent="-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altLang="ru-RU" sz="2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Чем поразило Васю подземелье?</a:t>
            </a:r>
          </a:p>
          <a:p>
            <a:pPr marL="457200" marR="0" lvl="0" indent="-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endParaRPr kumimoji="0" lang="ru-RU" altLang="ru-RU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Ему стало худо внутри, и он попросил </a:t>
            </a:r>
            <a:r>
              <a:rPr kumimoji="0" lang="ru-RU" altLang="ru-RU" sz="2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Валека</a:t>
            </a:r>
            <a:r>
              <a:rPr kumimoji="0" lang="ru-RU" alt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и Марусю побыстрее подняться наверх, к солнцу.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Уйдем... уйдем отсюда, — дернул я </a:t>
            </a:r>
            <a:r>
              <a:rPr lang="ru-RU" sz="2400" b="0" i="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Валека</a:t>
            </a:r>
            <a:r>
              <a:rPr lang="ru-RU" sz="24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. — Уведи ее...— Пойдем, Маруся, наверх, — позвал Валек сестру. И мы втроем поднялись из подземелья, но и здесь, наверху, </a:t>
            </a:r>
            <a:r>
              <a:rPr lang="ru-RU" sz="2400" b="0" i="0" dirty="0">
                <a:solidFill>
                  <a:srgbClr val="0070C0"/>
                </a:solidFill>
                <a:effectLst/>
                <a:latin typeface="Times New Roman" panose="02020603050405020304" pitchFamily="18" charset="0"/>
              </a:rPr>
              <a:t>меня не оставляло ощущение какой-то напряженной неловкости. </a:t>
            </a:r>
            <a:r>
              <a:rPr lang="ru-RU" sz="24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Валек был грустнее и молчаливее обыкновенного.</a:t>
            </a:r>
            <a:endParaRPr kumimoji="0" lang="ru-RU" altLang="ru-RU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331951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84DA404E-7B9A-4CAF-8F91-AD1026CFCD31}"/>
              </a:ext>
            </a:extLst>
          </p:cNvPr>
          <p:cNvSpPr txBox="1"/>
          <p:nvPr/>
        </p:nvSpPr>
        <p:spPr>
          <a:xfrm>
            <a:off x="831273" y="582067"/>
            <a:ext cx="10507287" cy="526297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2800" b="0" i="0" dirty="0">
                <a:solidFill>
                  <a:srgbClr val="181818"/>
                </a:solidFill>
                <a:effectLst/>
                <a:latin typeface="Times New Roman, serif"/>
              </a:rPr>
              <a:t>1) Как звали героя, у которого была болезнь «серых камней»?</a:t>
            </a:r>
            <a:endParaRPr lang="ru-RU" sz="2800" b="0" i="0" dirty="0">
              <a:solidFill>
                <a:srgbClr val="181818"/>
              </a:solidFill>
              <a:effectLst/>
              <a:latin typeface="Open Sans" panose="020B0606030504020204" pitchFamily="34" charset="0"/>
            </a:endParaRPr>
          </a:p>
          <a:p>
            <a:pPr algn="just"/>
            <a:r>
              <a:rPr lang="ru-RU" sz="2800" dirty="0">
                <a:solidFill>
                  <a:srgbClr val="181818"/>
                </a:solidFill>
                <a:latin typeface="Times New Roman, serif"/>
              </a:rPr>
              <a:t>2</a:t>
            </a:r>
            <a:r>
              <a:rPr lang="ru-RU" sz="2800" b="0" i="0" dirty="0">
                <a:solidFill>
                  <a:srgbClr val="181818"/>
                </a:solidFill>
                <a:effectLst/>
                <a:latin typeface="Times New Roman, serif"/>
              </a:rPr>
              <a:t>) Какого цвета были глаза </a:t>
            </a:r>
            <a:r>
              <a:rPr lang="ru-RU" sz="2800" b="0" i="0" dirty="0" err="1">
                <a:solidFill>
                  <a:srgbClr val="181818"/>
                </a:solidFill>
                <a:effectLst/>
                <a:latin typeface="Times New Roman, serif"/>
              </a:rPr>
              <a:t>Валека</a:t>
            </a:r>
            <a:r>
              <a:rPr lang="ru-RU" sz="2800" b="0" i="0" dirty="0">
                <a:solidFill>
                  <a:srgbClr val="181818"/>
                </a:solidFill>
                <a:effectLst/>
                <a:latin typeface="Times New Roman, serif"/>
              </a:rPr>
              <a:t>? </a:t>
            </a:r>
            <a:endParaRPr lang="ru-RU" sz="2800" b="0" i="0" dirty="0">
              <a:solidFill>
                <a:srgbClr val="181818"/>
              </a:solidFill>
              <a:effectLst/>
              <a:latin typeface="Open Sans" panose="020B0606030504020204" pitchFamily="34" charset="0"/>
            </a:endParaRPr>
          </a:p>
          <a:p>
            <a:pPr algn="just"/>
            <a:r>
              <a:rPr lang="ru-RU" sz="2800" dirty="0">
                <a:solidFill>
                  <a:srgbClr val="181818"/>
                </a:solidFill>
                <a:latin typeface="Times New Roman, serif"/>
              </a:rPr>
              <a:t>3</a:t>
            </a:r>
            <a:r>
              <a:rPr lang="ru-RU" sz="2800" b="0" i="0" dirty="0">
                <a:solidFill>
                  <a:srgbClr val="181818"/>
                </a:solidFill>
                <a:effectLst/>
                <a:latin typeface="Times New Roman, serif"/>
              </a:rPr>
              <a:t>) У кого из героев в волосы была вплетена алая лента? </a:t>
            </a:r>
            <a:endParaRPr lang="ru-RU" sz="2800" b="0" i="0" dirty="0">
              <a:solidFill>
                <a:srgbClr val="181818"/>
              </a:solidFill>
              <a:effectLst/>
              <a:latin typeface="Open Sans" panose="020B0606030504020204" pitchFamily="34" charset="0"/>
            </a:endParaRPr>
          </a:p>
          <a:p>
            <a:pPr algn="just"/>
            <a:r>
              <a:rPr lang="ru-RU" sz="2800" dirty="0">
                <a:solidFill>
                  <a:srgbClr val="181818"/>
                </a:solidFill>
                <a:latin typeface="Times New Roman, serif"/>
              </a:rPr>
              <a:t>4</a:t>
            </a:r>
            <a:r>
              <a:rPr lang="ru-RU" sz="2800" b="0" i="0" dirty="0">
                <a:solidFill>
                  <a:srgbClr val="181818"/>
                </a:solidFill>
                <a:effectLst/>
                <a:latin typeface="Times New Roman, serif"/>
              </a:rPr>
              <a:t>) Что Вася считал самым лучшим архитектурным украшением города? </a:t>
            </a:r>
            <a:endParaRPr lang="ru-RU" sz="2800" b="0" i="0" dirty="0">
              <a:solidFill>
                <a:srgbClr val="181818"/>
              </a:solidFill>
              <a:effectLst/>
              <a:latin typeface="Open Sans" panose="020B0606030504020204" pitchFamily="34" charset="0"/>
            </a:endParaRPr>
          </a:p>
          <a:p>
            <a:pPr algn="just"/>
            <a:r>
              <a:rPr lang="ru-RU" sz="2800" b="0" i="0" dirty="0">
                <a:solidFill>
                  <a:srgbClr val="181818"/>
                </a:solidFill>
                <a:effectLst/>
                <a:latin typeface="Times New Roman, serif"/>
              </a:rPr>
              <a:t>5) Кого из героев звали бродягой? </a:t>
            </a:r>
            <a:endParaRPr lang="ru-RU" sz="2800" b="0" i="0" dirty="0">
              <a:solidFill>
                <a:srgbClr val="181818"/>
              </a:solidFill>
              <a:effectLst/>
              <a:latin typeface="Open Sans" panose="020B0606030504020204" pitchFamily="34" charset="0"/>
            </a:endParaRPr>
          </a:p>
          <a:p>
            <a:pPr algn="just"/>
            <a:r>
              <a:rPr lang="ru-RU" sz="2800" b="0" i="0" dirty="0">
                <a:solidFill>
                  <a:srgbClr val="181818"/>
                </a:solidFill>
                <a:effectLst/>
                <a:latin typeface="Times New Roman, serif"/>
              </a:rPr>
              <a:t>6) Как звали героя, который рассказывал детям различные истории о криках, доносящихся из-под земли? </a:t>
            </a:r>
            <a:endParaRPr lang="ru-RU" sz="2800" b="0" i="0" dirty="0">
              <a:solidFill>
                <a:srgbClr val="181818"/>
              </a:solidFill>
              <a:effectLst/>
              <a:latin typeface="Open Sans" panose="020B0606030504020204" pitchFamily="34" charset="0"/>
            </a:endParaRPr>
          </a:p>
          <a:p>
            <a:pPr algn="just"/>
            <a:r>
              <a:rPr lang="ru-RU" sz="2800" b="0" i="0" dirty="0">
                <a:solidFill>
                  <a:srgbClr val="181818"/>
                </a:solidFill>
                <a:effectLst/>
                <a:latin typeface="Times New Roman, serif"/>
              </a:rPr>
              <a:t>7) Что в </a:t>
            </a:r>
            <a:r>
              <a:rPr lang="ru-RU" sz="2800" b="0" i="0" dirty="0" err="1">
                <a:solidFill>
                  <a:srgbClr val="181818"/>
                </a:solidFill>
                <a:effectLst/>
                <a:latin typeface="Times New Roman, serif"/>
              </a:rPr>
              <a:t>Валеке</a:t>
            </a:r>
            <a:r>
              <a:rPr lang="ru-RU" sz="2800" b="0" i="0" dirty="0">
                <a:solidFill>
                  <a:srgbClr val="181818"/>
                </a:solidFill>
                <a:effectLst/>
                <a:latin typeface="Times New Roman, serif"/>
              </a:rPr>
              <a:t> восхищало Васю?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dirty="0">
                <a:solidFill>
                  <a:srgbClr val="181818"/>
                </a:solidFill>
                <a:latin typeface="Times New Roman, serif"/>
              </a:rPr>
              <a:t>8) </a:t>
            </a:r>
            <a:r>
              <a:rPr lang="ru-RU" altLang="ru-RU" sz="2800" dirty="0">
                <a:latin typeface="Arial" panose="020B0604020202020204" pitchFamily="34" charset="0"/>
              </a:rPr>
              <a:t>Какая причина заставила детей спуститься в подземелье?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altLang="ru-RU" sz="2800" dirty="0">
                <a:latin typeface="Arial" panose="020B0604020202020204" pitchFamily="34" charset="0"/>
              </a:rPr>
              <a:t>Сильная гроза вынудила детей, резвившихся на улице, спуститься в подземелье. </a:t>
            </a:r>
            <a:endParaRPr lang="ru-RU" sz="2800" b="0" i="0" dirty="0">
              <a:solidFill>
                <a:srgbClr val="181818"/>
              </a:solidFill>
              <a:effectLst/>
              <a:latin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941135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8DB547D3-2138-4DCD-AF10-006E6084D554}"/>
              </a:ext>
            </a:extLst>
          </p:cNvPr>
          <p:cNvSpPr txBox="1"/>
          <p:nvPr/>
        </p:nvSpPr>
        <p:spPr>
          <a:xfrm>
            <a:off x="731520" y="617001"/>
            <a:ext cx="10873047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- В какую игру предложил играть Вася, когда пришёл в гости к </a:t>
            </a:r>
            <a:r>
              <a:rPr lang="ru-RU" sz="2400" b="1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Валеку</a:t>
            </a:r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 и Марусе?</a:t>
            </a:r>
            <a:endParaRPr lang="ru-RU" sz="2400" b="0" i="0" dirty="0">
              <a:solidFill>
                <a:srgbClr val="000000"/>
              </a:solidFill>
              <a:effectLst/>
              <a:latin typeface="Times New Roman" panose="02020603050405020304" pitchFamily="18" charset="0"/>
            </a:endParaRPr>
          </a:p>
          <a:p>
            <a:pPr algn="just"/>
            <a:r>
              <a:rPr lang="ru-RU" sz="24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— Давайте играть в жмурки, — предложил я. Мне завязали глаза; Маруся звенела слабыми переливами своего жалкого смеха и шлепала по каменному полу непроворными ножонками, а я делал вид, что не могу поймать ее…</a:t>
            </a:r>
          </a:p>
          <a:p>
            <a:pPr algn="just"/>
            <a:endParaRPr lang="ru-RU" sz="240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algn="just"/>
            <a:r>
              <a:rPr lang="ru-RU" sz="2400" b="1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- </a:t>
            </a:r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На кого ( на чью мокрую фигуру)  наткнулся Вася и </a:t>
            </a:r>
            <a:r>
              <a:rPr lang="ru-RU" sz="2400" b="1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в ту же минуту почувствовал, что кто-то схватил </a:t>
            </a:r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его</a:t>
            </a:r>
            <a:r>
              <a:rPr lang="ru-RU" sz="2400" b="1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 за ногу? Чья  </a:t>
            </a:r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с</a:t>
            </a:r>
            <a:r>
              <a:rPr lang="ru-RU" sz="2400" b="1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ильная рука приподняла </a:t>
            </a:r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его</a:t>
            </a:r>
            <a:r>
              <a:rPr lang="ru-RU" sz="2400" b="1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 с полу?</a:t>
            </a:r>
            <a:endParaRPr lang="ru-RU" sz="2400" b="1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30934C3-E1A7-4024-98F7-EB00E8279054}"/>
              </a:ext>
            </a:extLst>
          </p:cNvPr>
          <p:cNvSpPr txBox="1"/>
          <p:nvPr/>
        </p:nvSpPr>
        <p:spPr>
          <a:xfrm>
            <a:off x="731520" y="4033321"/>
            <a:ext cx="10623665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2400" b="0" i="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Тыбурций</a:t>
            </a:r>
            <a:r>
              <a:rPr lang="ru-RU" sz="24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, мокрый и сердитый, страшнее еще оттого, что я глядел на него снизу, держал меня за ноги и дико вращал зрачками.— Это что́ еще, а? — строго спрашивал он, глядя на </a:t>
            </a:r>
            <a:r>
              <a:rPr lang="ru-RU" sz="2400" b="0" i="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Валека</a:t>
            </a:r>
            <a:r>
              <a:rPr lang="ru-RU" sz="24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. — Вы тут, я вижу, весело проводите время... </a:t>
            </a:r>
          </a:p>
          <a:p>
            <a:pPr algn="just"/>
            <a:r>
              <a:rPr lang="ru-RU" sz="24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— Эге-</a:t>
            </a:r>
            <a:r>
              <a:rPr lang="ru-RU" sz="2400" b="0" i="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ге</a:t>
            </a:r>
            <a:r>
              <a:rPr lang="ru-RU" sz="24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! Пан судья, если меня не обманывают глаза... Зачем это изволили пожаловать?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30428059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FD47DED-759D-442F-B036-0B2A5B84EB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965899" y="392155"/>
            <a:ext cx="10726057" cy="56938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1"/>
            <a:r>
              <a:rPr lang="ru-RU" sz="2400" b="1" dirty="0">
                <a:latin typeface="Arial" panose="020B0604020202020204" pitchFamily="34" charset="0"/>
              </a:rPr>
              <a:t>- Кто заступился за Васю?</a:t>
            </a:r>
          </a:p>
          <a:p>
            <a:pPr lvl="1"/>
            <a:endParaRPr lang="ru-RU" sz="2400" dirty="0">
              <a:latin typeface="Arial" panose="020B0604020202020204" pitchFamily="34" charset="0"/>
            </a:endParaRPr>
          </a:p>
          <a:p>
            <a:r>
              <a:rPr lang="ru-RU" sz="2400" dirty="0">
                <a:latin typeface="Arial" panose="020B0604020202020204" pitchFamily="34" charset="0"/>
              </a:rPr>
              <a:t>К счастью, на выручку подоспела Маруся.— Не бойся, Вася, не бойся! — ободрила она меня, подойдя к самым ногам </a:t>
            </a:r>
            <a:r>
              <a:rPr lang="ru-RU" sz="2400" dirty="0" err="1">
                <a:latin typeface="Arial" panose="020B0604020202020204" pitchFamily="34" charset="0"/>
              </a:rPr>
              <a:t>Тыбурция</a:t>
            </a:r>
            <a:r>
              <a:rPr lang="ru-RU" sz="2400" dirty="0">
                <a:latin typeface="Arial" panose="020B0604020202020204" pitchFamily="34" charset="0"/>
              </a:rPr>
              <a:t>. — Он никогда не жарит мальчиков на огне... Это неправда!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altLang="ru-RU" sz="2800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altLang="ru-RU" sz="2400" dirty="0">
                <a:latin typeface="Arial" panose="020B0604020202020204" pitchFamily="34" charset="0"/>
              </a:rPr>
              <a:t>Пан </a:t>
            </a:r>
            <a:r>
              <a:rPr lang="ru-RU" altLang="ru-RU" sz="2400" dirty="0" err="1">
                <a:latin typeface="Arial" panose="020B0604020202020204" pitchFamily="34" charset="0"/>
              </a:rPr>
              <a:t>Тыбурций</a:t>
            </a:r>
            <a:r>
              <a:rPr lang="ru-RU" altLang="ru-RU" sz="2400" dirty="0">
                <a:latin typeface="Arial" panose="020B0604020202020204" pitchFamily="34" charset="0"/>
              </a:rPr>
              <a:t>  никак не мог взять в толк, что делает в компании нищих сын городского судьи.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altLang="ru-RU" sz="2400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altLang="ru-RU" sz="2400" dirty="0">
                <a:latin typeface="Arial" panose="020B0604020202020204" pitchFamily="34" charset="0"/>
              </a:rPr>
              <a:t>Наскоро приготовив обед, пан </a:t>
            </a:r>
            <a:r>
              <a:rPr lang="ru-RU" altLang="ru-RU" sz="2400" dirty="0" err="1">
                <a:latin typeface="Arial" panose="020B0604020202020204" pitchFamily="34" charset="0"/>
              </a:rPr>
              <a:t>Тыбурций</a:t>
            </a:r>
            <a:r>
              <a:rPr lang="ru-RU" altLang="ru-RU" sz="2400" dirty="0">
                <a:latin typeface="Arial" panose="020B0604020202020204" pitchFamily="34" charset="0"/>
              </a:rPr>
              <a:t> пригласил к «застолью» и Васю, предварительно взяв с него обещание, что он никому не расскажет, куда ходит.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altLang="ru-RU" sz="2400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altLang="ru-RU" sz="2400" dirty="0">
                <a:solidFill>
                  <a:srgbClr val="FF0000"/>
                </a:solidFill>
                <a:latin typeface="Arial" panose="020B0604020202020204" pitchFamily="34" charset="0"/>
              </a:rPr>
              <a:t>Вася впервые осознал, что связался с кастой отверженных, но </a:t>
            </a:r>
            <a:r>
              <a:rPr kumimoji="0" lang="ru-RU" altLang="ru-RU" sz="2400" b="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Arial" panose="020B0604020202020204" pitchFamily="34" charset="0"/>
              </a:rPr>
              <a:t>«изменить этому обществу, изменить </a:t>
            </a:r>
            <a:r>
              <a:rPr kumimoji="0" lang="ru-RU" altLang="ru-RU" sz="2400" b="0" i="0" u="none" strike="noStrike" cap="none" normalizeH="0" baseline="0" dirty="0" err="1">
                <a:ln>
                  <a:noFill/>
                </a:ln>
                <a:solidFill>
                  <a:srgbClr val="FF0000"/>
                </a:solidFill>
                <a:effectLst/>
                <a:latin typeface="Arial" panose="020B0604020202020204" pitchFamily="34" charset="0"/>
              </a:rPr>
              <a:t>Валеку</a:t>
            </a:r>
            <a:r>
              <a:rPr kumimoji="0" lang="ru-RU" altLang="ru-RU" sz="2400" b="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Arial" panose="020B0604020202020204" pitchFamily="34" charset="0"/>
              </a:rPr>
              <a:t> и Марусе» он уже не мог.</a:t>
            </a:r>
          </a:p>
        </p:txBody>
      </p:sp>
    </p:spTree>
    <p:extLst>
      <p:ext uri="{BB962C8B-B14F-4D97-AF65-F5344CB8AC3E}">
        <p14:creationId xmlns:p14="http://schemas.microsoft.com/office/powerpoint/2010/main" val="28637148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A4FFD2CA-FB6B-4178-A77E-DE6FED82B4B9}"/>
              </a:ext>
            </a:extLst>
          </p:cNvPr>
          <p:cNvSpPr txBox="1"/>
          <p:nvPr/>
        </p:nvSpPr>
        <p:spPr>
          <a:xfrm>
            <a:off x="1251065" y="612844"/>
            <a:ext cx="6093228" cy="56323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000" b="1" i="0" dirty="0">
                <a:solidFill>
                  <a:srgbClr val="FF0000"/>
                </a:solidFill>
                <a:effectLst/>
                <a:latin typeface="Times New Roman, serif"/>
              </a:rPr>
              <a:t>Сюжетно-композиционный план повести</a:t>
            </a:r>
          </a:p>
          <a:p>
            <a:pPr algn="ctr"/>
            <a:endParaRPr lang="ru-RU" sz="2000" b="1" i="0" dirty="0">
              <a:solidFill>
                <a:srgbClr val="181818"/>
              </a:solidFill>
              <a:effectLst/>
              <a:latin typeface="Open Sans" panose="020B0606030504020204" pitchFamily="34" charset="0"/>
            </a:endParaRPr>
          </a:p>
          <a:p>
            <a:pPr algn="l"/>
            <a:r>
              <a:rPr lang="ru-RU" sz="2000" b="0" i="0" dirty="0">
                <a:solidFill>
                  <a:srgbClr val="181818"/>
                </a:solidFill>
                <a:effectLst/>
                <a:latin typeface="Open Sans" panose="020B0606030504020204" pitchFamily="34" charset="0"/>
              </a:rPr>
              <a:t>      </a:t>
            </a:r>
            <a:r>
              <a:rPr lang="ru-RU" sz="2000" b="0" i="1" dirty="0">
                <a:solidFill>
                  <a:srgbClr val="FF0000"/>
                </a:solidFill>
                <a:effectLst/>
                <a:latin typeface="Times New Roman, serif"/>
              </a:rPr>
              <a:t>I. Развалины.</a:t>
            </a:r>
            <a:r>
              <a:rPr lang="ru-RU" sz="2000" b="0" i="0" dirty="0">
                <a:solidFill>
                  <a:srgbClr val="FF0000"/>
                </a:solidFill>
                <a:effectLst/>
                <a:latin typeface="Times New Roman, serif"/>
              </a:rPr>
              <a:t> (</a:t>
            </a:r>
            <a:r>
              <a:rPr lang="ru-RU" sz="2000" b="1" i="0" dirty="0">
                <a:solidFill>
                  <a:srgbClr val="FF0000"/>
                </a:solidFill>
                <a:effectLst/>
                <a:latin typeface="Times New Roman, serif"/>
              </a:rPr>
              <a:t>Экспозиция</a:t>
            </a:r>
            <a:r>
              <a:rPr lang="ru-RU" sz="2000" b="0" i="0" dirty="0">
                <a:solidFill>
                  <a:srgbClr val="FF0000"/>
                </a:solidFill>
                <a:effectLst/>
                <a:latin typeface="Times New Roman, serif"/>
              </a:rPr>
              <a:t>.)</a:t>
            </a:r>
            <a:br>
              <a:rPr lang="ru-RU" sz="2000" b="0" i="0" dirty="0">
                <a:solidFill>
                  <a:srgbClr val="FF0000"/>
                </a:solidFill>
                <a:effectLst/>
                <a:latin typeface="Times New Roman, serif"/>
              </a:rPr>
            </a:br>
            <a:r>
              <a:rPr lang="ru-RU" sz="2000" b="0" i="0" dirty="0">
                <a:solidFill>
                  <a:srgbClr val="181818"/>
                </a:solidFill>
                <a:effectLst/>
                <a:latin typeface="Times New Roman, serif"/>
              </a:rPr>
              <a:t>      1. Смерть матери.</a:t>
            </a:r>
            <a:br>
              <a:rPr lang="ru-RU" sz="2000" b="0" i="0" dirty="0">
                <a:solidFill>
                  <a:srgbClr val="181818"/>
                </a:solidFill>
                <a:effectLst/>
                <a:latin typeface="Times New Roman, serif"/>
              </a:rPr>
            </a:br>
            <a:r>
              <a:rPr lang="ru-RU" sz="2000" b="0" i="0" dirty="0">
                <a:solidFill>
                  <a:srgbClr val="181818"/>
                </a:solidFill>
                <a:effectLst/>
                <a:latin typeface="Times New Roman, serif"/>
              </a:rPr>
              <a:t>      2. </a:t>
            </a:r>
            <a:r>
              <a:rPr lang="ru-RU" sz="2000" b="0" i="0" dirty="0" err="1">
                <a:solidFill>
                  <a:srgbClr val="181818"/>
                </a:solidFill>
                <a:effectLst/>
                <a:latin typeface="Times New Roman, serif"/>
              </a:rPr>
              <a:t>Княж</a:t>
            </a:r>
            <a:r>
              <a:rPr lang="ru-RU" sz="2000" b="0" i="0" dirty="0">
                <a:solidFill>
                  <a:srgbClr val="181818"/>
                </a:solidFill>
                <a:effectLst/>
                <a:latin typeface="Times New Roman, serif"/>
              </a:rPr>
              <a:t>-городок.</a:t>
            </a:r>
            <a:br>
              <a:rPr lang="ru-RU" sz="2000" b="0" i="0" dirty="0">
                <a:solidFill>
                  <a:srgbClr val="181818"/>
                </a:solidFill>
                <a:effectLst/>
                <a:latin typeface="Times New Roman, serif"/>
              </a:rPr>
            </a:br>
            <a:r>
              <a:rPr lang="ru-RU" sz="2000" b="0" i="0" dirty="0">
                <a:solidFill>
                  <a:srgbClr val="181818"/>
                </a:solidFill>
                <a:effectLst/>
                <a:latin typeface="Times New Roman, serif"/>
              </a:rPr>
              <a:t>      3. Замок на острове.</a:t>
            </a:r>
            <a:br>
              <a:rPr lang="ru-RU" sz="2000" b="0" i="0" dirty="0">
                <a:solidFill>
                  <a:srgbClr val="181818"/>
                </a:solidFill>
                <a:effectLst/>
                <a:latin typeface="Times New Roman, serif"/>
              </a:rPr>
            </a:br>
            <a:r>
              <a:rPr lang="ru-RU" sz="2000" b="0" i="0" dirty="0">
                <a:solidFill>
                  <a:srgbClr val="181818"/>
                </a:solidFill>
                <a:effectLst/>
                <a:latin typeface="Times New Roman, serif"/>
              </a:rPr>
              <a:t>      4. Изгнание жильцов из замка.</a:t>
            </a:r>
            <a:br>
              <a:rPr lang="ru-RU" sz="2000" b="0" i="0" dirty="0">
                <a:solidFill>
                  <a:srgbClr val="181818"/>
                </a:solidFill>
                <a:effectLst/>
                <a:latin typeface="Times New Roman, serif"/>
              </a:rPr>
            </a:br>
            <a:r>
              <a:rPr lang="ru-RU" sz="2000" b="0" i="0" dirty="0">
                <a:solidFill>
                  <a:srgbClr val="181818"/>
                </a:solidFill>
                <a:effectLst/>
                <a:latin typeface="Times New Roman, serif"/>
              </a:rPr>
              <a:t>      5. Новый приют изгнанников.</a:t>
            </a:r>
            <a:br>
              <a:rPr lang="ru-RU" sz="2000" b="0" i="0" dirty="0">
                <a:solidFill>
                  <a:srgbClr val="181818"/>
                </a:solidFill>
                <a:effectLst/>
                <a:latin typeface="Times New Roman, serif"/>
              </a:rPr>
            </a:br>
            <a:r>
              <a:rPr lang="ru-RU" sz="2000" b="0" i="0" dirty="0">
                <a:solidFill>
                  <a:srgbClr val="181818"/>
                </a:solidFill>
                <a:effectLst/>
                <a:latin typeface="Times New Roman, serif"/>
              </a:rPr>
              <a:t>      6. </a:t>
            </a:r>
            <a:r>
              <a:rPr lang="ru-RU" sz="2000" b="0" i="0" dirty="0" err="1">
                <a:solidFill>
                  <a:srgbClr val="181818"/>
                </a:solidFill>
                <a:effectLst/>
                <a:latin typeface="Times New Roman, serif"/>
              </a:rPr>
              <a:t>Тыбурций</a:t>
            </a:r>
            <a:r>
              <a:rPr lang="ru-RU" sz="2000" b="0" i="0" dirty="0">
                <a:solidFill>
                  <a:srgbClr val="181818"/>
                </a:solidFill>
                <a:effectLst/>
                <a:latin typeface="Times New Roman, serif"/>
              </a:rPr>
              <a:t> </a:t>
            </a:r>
            <a:r>
              <a:rPr lang="ru-RU" sz="2000" b="0" i="0" dirty="0" err="1">
                <a:solidFill>
                  <a:srgbClr val="181818"/>
                </a:solidFill>
                <a:effectLst/>
                <a:latin typeface="Times New Roman, serif"/>
              </a:rPr>
              <a:t>Драб</a:t>
            </a:r>
            <a:r>
              <a:rPr lang="ru-RU" sz="2000" b="0" i="0" dirty="0">
                <a:solidFill>
                  <a:srgbClr val="181818"/>
                </a:solidFill>
                <a:effectLst/>
                <a:latin typeface="Times New Roman, serif"/>
              </a:rPr>
              <a:t>.</a:t>
            </a:r>
            <a:br>
              <a:rPr lang="ru-RU" sz="2000" b="0" i="0" dirty="0">
                <a:solidFill>
                  <a:srgbClr val="181818"/>
                </a:solidFill>
                <a:effectLst/>
                <a:latin typeface="Times New Roman, serif"/>
              </a:rPr>
            </a:br>
            <a:r>
              <a:rPr lang="ru-RU" sz="2000" b="0" i="0" dirty="0">
                <a:solidFill>
                  <a:srgbClr val="181818"/>
                </a:solidFill>
                <a:effectLst/>
                <a:latin typeface="Times New Roman, serif"/>
              </a:rPr>
              <a:t>      7. Дети </a:t>
            </a:r>
            <a:r>
              <a:rPr lang="ru-RU" sz="2000" b="0" i="0" dirty="0" err="1">
                <a:solidFill>
                  <a:srgbClr val="181818"/>
                </a:solidFill>
                <a:effectLst/>
                <a:latin typeface="Times New Roman, serif"/>
              </a:rPr>
              <a:t>Тыбурция</a:t>
            </a:r>
            <a:r>
              <a:rPr lang="ru-RU" sz="2000" b="0" i="0" dirty="0">
                <a:solidFill>
                  <a:srgbClr val="181818"/>
                </a:solidFill>
                <a:effectLst/>
                <a:latin typeface="Times New Roman, serif"/>
              </a:rPr>
              <a:t>.</a:t>
            </a:r>
          </a:p>
          <a:p>
            <a:pPr algn="l"/>
            <a:br>
              <a:rPr lang="ru-RU" sz="2000" b="0" i="0" dirty="0">
                <a:solidFill>
                  <a:srgbClr val="181818"/>
                </a:solidFill>
                <a:effectLst/>
                <a:latin typeface="Times New Roman, serif"/>
              </a:rPr>
            </a:br>
            <a:r>
              <a:rPr lang="ru-RU" sz="2000" b="0" i="0" dirty="0">
                <a:solidFill>
                  <a:srgbClr val="181818"/>
                </a:solidFill>
                <a:effectLst/>
                <a:latin typeface="Times New Roman, serif"/>
              </a:rPr>
              <a:t>     </a:t>
            </a:r>
            <a:r>
              <a:rPr lang="ru-RU" sz="2000" b="0" i="0" dirty="0">
                <a:solidFill>
                  <a:srgbClr val="FF0000"/>
                </a:solidFill>
                <a:effectLst/>
                <a:latin typeface="Times New Roman, serif"/>
              </a:rPr>
              <a:t> </a:t>
            </a:r>
            <a:r>
              <a:rPr lang="ru-RU" sz="2000" b="0" i="1" dirty="0">
                <a:solidFill>
                  <a:srgbClr val="FF0000"/>
                </a:solidFill>
                <a:effectLst/>
                <a:latin typeface="Times New Roman, serif"/>
              </a:rPr>
              <a:t>II. Я и мой отец.</a:t>
            </a:r>
            <a:r>
              <a:rPr lang="ru-RU" sz="2000" b="0" i="0" dirty="0">
                <a:solidFill>
                  <a:srgbClr val="FF0000"/>
                </a:solidFill>
                <a:effectLst/>
                <a:latin typeface="Times New Roman, serif"/>
              </a:rPr>
              <a:t> (</a:t>
            </a:r>
            <a:r>
              <a:rPr lang="ru-RU" sz="2000" b="1" i="0" dirty="0">
                <a:solidFill>
                  <a:srgbClr val="FF0000"/>
                </a:solidFill>
                <a:effectLst/>
                <a:latin typeface="Times New Roman, serif"/>
              </a:rPr>
              <a:t>Экспозиция</a:t>
            </a:r>
            <a:r>
              <a:rPr lang="ru-RU" sz="2000" b="0" i="0" dirty="0">
                <a:solidFill>
                  <a:srgbClr val="FF0000"/>
                </a:solidFill>
                <a:effectLst/>
                <a:latin typeface="Times New Roman, serif"/>
              </a:rPr>
              <a:t>.)</a:t>
            </a:r>
            <a:br>
              <a:rPr lang="ru-RU" sz="2000" b="0" i="0" dirty="0">
                <a:solidFill>
                  <a:srgbClr val="FF0000"/>
                </a:solidFill>
                <a:effectLst/>
                <a:latin typeface="Times New Roman, serif"/>
              </a:rPr>
            </a:br>
            <a:r>
              <a:rPr lang="ru-RU" sz="2000" b="0" i="0" dirty="0">
                <a:solidFill>
                  <a:srgbClr val="181818"/>
                </a:solidFill>
                <a:effectLst/>
                <a:latin typeface="Times New Roman, serif"/>
              </a:rPr>
              <a:t>      1. Жизнь Васи после смерти матери.</a:t>
            </a:r>
            <a:br>
              <a:rPr lang="ru-RU" sz="2000" b="0" i="0" dirty="0">
                <a:solidFill>
                  <a:srgbClr val="181818"/>
                </a:solidFill>
                <a:effectLst/>
                <a:latin typeface="Times New Roman, serif"/>
              </a:rPr>
            </a:br>
            <a:r>
              <a:rPr lang="ru-RU" sz="2000" b="0" i="0" dirty="0">
                <a:solidFill>
                  <a:srgbClr val="181818"/>
                </a:solidFill>
                <a:effectLst/>
                <a:latin typeface="Times New Roman, serif"/>
              </a:rPr>
              <a:t>      2. Отношение отца к сыну.</a:t>
            </a:r>
            <a:br>
              <a:rPr lang="ru-RU" sz="2000" b="0" i="0" dirty="0">
                <a:solidFill>
                  <a:srgbClr val="181818"/>
                </a:solidFill>
                <a:effectLst/>
                <a:latin typeface="Times New Roman, serif"/>
              </a:rPr>
            </a:br>
            <a:r>
              <a:rPr lang="ru-RU" sz="2000" b="0" i="0" dirty="0">
                <a:solidFill>
                  <a:srgbClr val="181818"/>
                </a:solidFill>
                <a:effectLst/>
                <a:latin typeface="Times New Roman, serif"/>
              </a:rPr>
              <a:t>      3. Двойное горе мальчика. «Ужас одиночества».</a:t>
            </a:r>
            <a:br>
              <a:rPr lang="ru-RU" sz="2000" b="0" i="0" dirty="0">
                <a:solidFill>
                  <a:srgbClr val="181818"/>
                </a:solidFill>
                <a:effectLst/>
                <a:latin typeface="Times New Roman, serif"/>
              </a:rPr>
            </a:br>
            <a:r>
              <a:rPr lang="ru-RU" sz="2000" b="0" i="0" dirty="0">
                <a:solidFill>
                  <a:srgbClr val="181818"/>
                </a:solidFill>
                <a:effectLst/>
                <a:latin typeface="Times New Roman, serif"/>
              </a:rPr>
              <a:t>      4. Переживания отца.</a:t>
            </a:r>
            <a:br>
              <a:rPr lang="ru-RU" sz="2000" b="0" i="0" dirty="0">
                <a:solidFill>
                  <a:srgbClr val="181818"/>
                </a:solidFill>
                <a:effectLst/>
                <a:latin typeface="Times New Roman, serif"/>
              </a:rPr>
            </a:br>
            <a:r>
              <a:rPr lang="ru-RU" sz="2000" b="0" i="0" dirty="0">
                <a:solidFill>
                  <a:srgbClr val="181818"/>
                </a:solidFill>
                <a:effectLst/>
                <a:latin typeface="Times New Roman, serif"/>
              </a:rPr>
              <a:t>      5. Вася и его сестра Соня.</a:t>
            </a:r>
            <a:br>
              <a:rPr lang="ru-RU" sz="2000" b="0" i="0" dirty="0">
                <a:solidFill>
                  <a:srgbClr val="181818"/>
                </a:solidFill>
                <a:effectLst/>
                <a:latin typeface="Times New Roman, serif"/>
              </a:rPr>
            </a:br>
            <a:r>
              <a:rPr lang="ru-RU" sz="2000" b="0" i="0" dirty="0">
                <a:solidFill>
                  <a:srgbClr val="181818"/>
                </a:solidFill>
                <a:effectLst/>
                <a:latin typeface="Times New Roman, serif"/>
              </a:rPr>
              <a:t>      6. Вася исследует жизнь города.</a:t>
            </a:r>
            <a:endParaRPr lang="ru-RU" sz="2000" b="0" i="0" dirty="0">
              <a:solidFill>
                <a:srgbClr val="181818"/>
              </a:solidFill>
              <a:effectLst/>
              <a:latin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308713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C689098F-1CCF-4535-9E44-F27F85F70A21}"/>
              </a:ext>
            </a:extLst>
          </p:cNvPr>
          <p:cNvSpPr txBox="1"/>
          <p:nvPr/>
        </p:nvSpPr>
        <p:spPr>
          <a:xfrm>
            <a:off x="834044" y="1165088"/>
            <a:ext cx="10523912" cy="50167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buFontTx/>
              <a:buChar char="-"/>
            </a:pPr>
            <a:r>
              <a:rPr lang="ru-RU" sz="3200" b="1" i="0" dirty="0">
                <a:solidFill>
                  <a:srgbClr val="181818"/>
                </a:solidFill>
                <a:effectLst/>
                <a:latin typeface="Open Sans" panose="020B0606030504020204" pitchFamily="34" charset="0"/>
              </a:rPr>
              <a:t>Как Вася относился к </a:t>
            </a:r>
            <a:r>
              <a:rPr lang="ru-RU" sz="3200" b="1" i="0" dirty="0" err="1">
                <a:solidFill>
                  <a:srgbClr val="181818"/>
                </a:solidFill>
                <a:effectLst/>
                <a:latin typeface="Open Sans" panose="020B0606030504020204" pitchFamily="34" charset="0"/>
              </a:rPr>
              <a:t>Тыбурцию</a:t>
            </a:r>
            <a:r>
              <a:rPr lang="ru-RU" sz="3200" b="1" i="0" dirty="0">
                <a:solidFill>
                  <a:srgbClr val="181818"/>
                </a:solidFill>
                <a:effectLst/>
                <a:latin typeface="Open Sans" panose="020B0606030504020204" pitchFamily="34" charset="0"/>
              </a:rPr>
              <a:t>?</a:t>
            </a:r>
          </a:p>
          <a:p>
            <a:endParaRPr lang="ru-RU" sz="3200" dirty="0">
              <a:solidFill>
                <a:srgbClr val="181818"/>
              </a:solidFill>
              <a:latin typeface="Open Sans" panose="020B0606030504020204" pitchFamily="34" charset="0"/>
            </a:endParaRPr>
          </a:p>
          <a:p>
            <a:pPr algn="just"/>
            <a:r>
              <a:rPr lang="ru-RU" sz="3200" b="0" i="0" dirty="0">
                <a:solidFill>
                  <a:srgbClr val="0070C0"/>
                </a:solidFill>
                <a:effectLst/>
                <a:latin typeface="Open Sans" panose="020B0606030504020204" pitchFamily="34" charset="0"/>
              </a:rPr>
              <a:t>Сначала</a:t>
            </a:r>
            <a:r>
              <a:rPr lang="ru-RU" sz="3200" b="0" i="0" dirty="0">
                <a:solidFill>
                  <a:srgbClr val="181818"/>
                </a:solidFill>
                <a:effectLst/>
                <a:latin typeface="Open Sans" panose="020B0606030504020204" pitchFamily="34" charset="0"/>
              </a:rPr>
              <a:t> мальчик </a:t>
            </a:r>
            <a:r>
              <a:rPr lang="ru-RU" sz="3200" b="0" i="0" dirty="0">
                <a:solidFill>
                  <a:srgbClr val="0070C0"/>
                </a:solidFill>
                <a:effectLst/>
                <a:latin typeface="Open Sans" panose="020B0606030504020204" pitchFamily="34" charset="0"/>
              </a:rPr>
              <a:t>боялся</a:t>
            </a:r>
            <a:r>
              <a:rPr lang="ru-RU" sz="3200" b="0" i="0" dirty="0">
                <a:solidFill>
                  <a:srgbClr val="181818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ru-RU" sz="3200" b="0" i="0" dirty="0" err="1">
                <a:solidFill>
                  <a:srgbClr val="181818"/>
                </a:solidFill>
                <a:effectLst/>
                <a:latin typeface="Open Sans" panose="020B0606030504020204" pitchFamily="34" charset="0"/>
              </a:rPr>
              <a:t>Тыбурция</a:t>
            </a:r>
            <a:r>
              <a:rPr lang="ru-RU" sz="3200" b="0" i="0" dirty="0">
                <a:solidFill>
                  <a:srgbClr val="181818"/>
                </a:solidFill>
                <a:effectLst/>
                <a:latin typeface="Open Sans" panose="020B0606030504020204" pitchFamily="34" charset="0"/>
              </a:rPr>
              <a:t>, но после обещания никому не рассказывать о новом знакомстве Вася увидел в </a:t>
            </a:r>
            <a:r>
              <a:rPr lang="ru-RU" sz="3200" b="0" i="0" dirty="0" err="1">
                <a:solidFill>
                  <a:srgbClr val="181818"/>
                </a:solidFill>
                <a:effectLst/>
                <a:latin typeface="Open Sans" panose="020B0606030504020204" pitchFamily="34" charset="0"/>
              </a:rPr>
              <a:t>Тыбурции</a:t>
            </a:r>
            <a:r>
              <a:rPr lang="ru-RU" sz="3200" b="0" i="0" dirty="0">
                <a:solidFill>
                  <a:srgbClr val="181818"/>
                </a:solidFill>
                <a:effectLst/>
                <a:latin typeface="Open Sans" panose="020B0606030504020204" pitchFamily="34" charset="0"/>
              </a:rPr>
              <a:t> другого человека: «Он распоряжался, как хозяин и глава семейства, вернувшийся с работы и отдающий приказания домочадцам». </a:t>
            </a:r>
            <a:r>
              <a:rPr lang="ru-RU" sz="3200" b="0" i="0" dirty="0">
                <a:solidFill>
                  <a:srgbClr val="0070C0"/>
                </a:solidFill>
                <a:effectLst/>
                <a:latin typeface="Open Sans" panose="020B0606030504020204" pitchFamily="34" charset="0"/>
              </a:rPr>
              <a:t>Вася почувствовал себя членом нищей, но дружной семьи и перестал бояться</a:t>
            </a:r>
            <a:r>
              <a:rPr lang="ru-RU" sz="3200" b="0" i="0" dirty="0">
                <a:solidFill>
                  <a:srgbClr val="181818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ru-RU" sz="3200" b="0" i="0" dirty="0" err="1">
                <a:solidFill>
                  <a:srgbClr val="181818"/>
                </a:solidFill>
                <a:effectLst/>
                <a:latin typeface="Open Sans" panose="020B0606030504020204" pitchFamily="34" charset="0"/>
              </a:rPr>
              <a:t>Тыбурция</a:t>
            </a:r>
            <a:r>
              <a:rPr lang="ru-RU" sz="3200" b="0" i="0" dirty="0">
                <a:solidFill>
                  <a:srgbClr val="181818"/>
                </a:solidFill>
                <a:effectLst/>
                <a:latin typeface="Open Sans" panose="020B0606030504020204" pitchFamily="34" charset="0"/>
              </a:rPr>
              <a:t>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60129549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95F6908D-F4FA-4CFB-8BDF-81A31AAC6FC7}"/>
              </a:ext>
            </a:extLst>
          </p:cNvPr>
          <p:cNvSpPr txBox="1"/>
          <p:nvPr/>
        </p:nvSpPr>
        <p:spPr>
          <a:xfrm>
            <a:off x="1097280" y="1309498"/>
            <a:ext cx="10324407" cy="41549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2400" b="0" i="0" dirty="0">
                <a:effectLst/>
                <a:latin typeface="Roboto" panose="02000000000000000000" pitchFamily="2" charset="0"/>
              </a:rPr>
              <a:t>Мальчик чувствовал постоянную глубокую печаль в душе этого человека. </a:t>
            </a:r>
            <a:r>
              <a:rPr lang="ru-RU" sz="2400" b="0" i="0" dirty="0" err="1">
                <a:effectLst/>
                <a:latin typeface="Roboto" panose="02000000000000000000" pitchFamily="2" charset="0"/>
              </a:rPr>
              <a:t>Тыбурций</a:t>
            </a:r>
            <a:r>
              <a:rPr lang="ru-RU" sz="2400" b="0" i="0" dirty="0">
                <a:effectLst/>
                <a:latin typeface="Roboto" panose="02000000000000000000" pitchFamily="2" charset="0"/>
              </a:rPr>
              <a:t> рассказывал Васе, что у него когда-то давно вышло с законом “некоторое столкновение... то есть, понимаешь, неожиданная ссора... ах, малый, очень это была крупная ссора!”</a:t>
            </a:r>
          </a:p>
          <a:p>
            <a:pPr algn="just"/>
            <a:endParaRPr lang="ru-RU" sz="2400" b="0" i="0" dirty="0">
              <a:effectLst/>
              <a:latin typeface="Roboto" panose="02000000000000000000" pitchFamily="2" charset="0"/>
            </a:endParaRPr>
          </a:p>
          <a:p>
            <a:pPr algn="just"/>
            <a:r>
              <a:rPr lang="ru-RU" sz="2400" b="0" i="0" dirty="0" err="1">
                <a:effectLst/>
                <a:latin typeface="Roboto" panose="02000000000000000000" pitchFamily="2" charset="0"/>
              </a:rPr>
              <a:t>Тыбурций</a:t>
            </a:r>
            <a:r>
              <a:rPr lang="ru-RU" sz="2400" b="0" i="0" dirty="0">
                <a:effectLst/>
                <a:latin typeface="Roboto" panose="02000000000000000000" pitchFamily="2" charset="0"/>
              </a:rPr>
              <a:t> непреднамеренно нарушил закон, и теперь он и его дети (жена, видимо, умерла) оказались вне закона, </a:t>
            </a:r>
            <a:r>
              <a:rPr lang="ru-RU" sz="2400" b="0" i="0" dirty="0">
                <a:solidFill>
                  <a:srgbClr val="0070C0"/>
                </a:solidFill>
                <a:effectLst/>
                <a:latin typeface="Roboto" panose="02000000000000000000" pitchFamily="2" charset="0"/>
              </a:rPr>
              <a:t>без документов, без права на жительство и без средств к существованию</a:t>
            </a:r>
            <a:r>
              <a:rPr lang="ru-RU" sz="2400" b="0" i="0" dirty="0">
                <a:effectLst/>
                <a:latin typeface="Roboto" panose="02000000000000000000" pitchFamily="2" charset="0"/>
              </a:rPr>
              <a:t>. </a:t>
            </a:r>
            <a:r>
              <a:rPr lang="ru-RU" sz="2400" b="0" i="0" dirty="0">
                <a:solidFill>
                  <a:srgbClr val="0070C0"/>
                </a:solidFill>
                <a:effectLst/>
                <a:latin typeface="Roboto" panose="02000000000000000000" pitchFamily="2" charset="0"/>
              </a:rPr>
              <a:t>Он</a:t>
            </a:r>
            <a:r>
              <a:rPr lang="ru-RU" sz="2400" b="0" i="0" dirty="0">
                <a:effectLst/>
                <a:latin typeface="Roboto" panose="02000000000000000000" pitchFamily="2" charset="0"/>
              </a:rPr>
              <a:t> чувствует себя “старым беззубым зверем в его последней берлоге”, </a:t>
            </a:r>
            <a:r>
              <a:rPr lang="ru-RU" sz="2400" b="0" i="0" dirty="0">
                <a:solidFill>
                  <a:srgbClr val="0070C0"/>
                </a:solidFill>
                <a:effectLst/>
                <a:latin typeface="Roboto" panose="02000000000000000000" pitchFamily="2" charset="0"/>
              </a:rPr>
              <a:t>не имеет возможностей и средств начать новую жизнь, хотя видно, что он человек образованный и такая жизнь ему не по душе.</a:t>
            </a:r>
          </a:p>
        </p:txBody>
      </p:sp>
    </p:spTree>
    <p:extLst>
      <p:ext uri="{BB962C8B-B14F-4D97-AF65-F5344CB8AC3E}">
        <p14:creationId xmlns:p14="http://schemas.microsoft.com/office/powerpoint/2010/main" val="357110684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64A52171-0253-4537-B7D0-1F02386A6818}"/>
              </a:ext>
            </a:extLst>
          </p:cNvPr>
          <p:cNvSpPr txBox="1"/>
          <p:nvPr/>
        </p:nvSpPr>
        <p:spPr>
          <a:xfrm>
            <a:off x="1183178" y="582067"/>
            <a:ext cx="10058400" cy="56938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2800" b="0" i="0" dirty="0">
                <a:effectLst/>
                <a:latin typeface="Roboto" panose="02000000000000000000" pitchFamily="2" charset="0"/>
              </a:rPr>
              <a:t>Несмотря на то, что ему приходится воровать, </a:t>
            </a:r>
            <a:r>
              <a:rPr lang="ru-RU" sz="2800" b="0" i="0" dirty="0" err="1">
                <a:solidFill>
                  <a:srgbClr val="0070C0"/>
                </a:solidFill>
                <a:effectLst/>
                <a:latin typeface="Roboto" panose="02000000000000000000" pitchFamily="2" charset="0"/>
              </a:rPr>
              <a:t>Тыбурций</a:t>
            </a:r>
            <a:r>
              <a:rPr lang="ru-RU" sz="2800" b="0" i="0" dirty="0">
                <a:solidFill>
                  <a:srgbClr val="0070C0"/>
                </a:solidFill>
                <a:effectLst/>
                <a:latin typeface="Roboto" panose="02000000000000000000" pitchFamily="2" charset="0"/>
              </a:rPr>
              <a:t> остро чувствует несправедливость.</a:t>
            </a:r>
            <a:r>
              <a:rPr lang="ru-RU" sz="2800" b="0" i="0" dirty="0">
                <a:effectLst/>
                <a:latin typeface="Roboto" panose="02000000000000000000" pitchFamily="2" charset="0"/>
              </a:rPr>
              <a:t> </a:t>
            </a:r>
            <a:r>
              <a:rPr lang="ru-RU" sz="2800" b="0" i="0" dirty="0">
                <a:solidFill>
                  <a:srgbClr val="0070C0"/>
                </a:solidFill>
                <a:effectLst/>
                <a:latin typeface="Roboto" panose="02000000000000000000" pitchFamily="2" charset="0"/>
              </a:rPr>
              <a:t>Он уважает отца В</a:t>
            </a:r>
            <a:r>
              <a:rPr lang="ru-RU" sz="2800" b="0" i="0" dirty="0">
                <a:effectLst/>
                <a:latin typeface="Roboto" panose="02000000000000000000" pitchFamily="2" charset="0"/>
              </a:rPr>
              <a:t>аси, который не делает разницы между бедными и богатыми и не продаёт свою совесть за деньги. </a:t>
            </a:r>
            <a:r>
              <a:rPr lang="ru-RU" sz="2800" b="0" i="0" dirty="0" err="1">
                <a:solidFill>
                  <a:srgbClr val="0070C0"/>
                </a:solidFill>
                <a:effectLst/>
                <a:latin typeface="Roboto" panose="02000000000000000000" pitchFamily="2" charset="0"/>
              </a:rPr>
              <a:t>Тыбурций</a:t>
            </a:r>
            <a:r>
              <a:rPr lang="ru-RU" sz="2800" b="0" i="0" dirty="0">
                <a:solidFill>
                  <a:srgbClr val="0070C0"/>
                </a:solidFill>
                <a:effectLst/>
                <a:latin typeface="Roboto" panose="02000000000000000000" pitchFamily="2" charset="0"/>
              </a:rPr>
              <a:t> уважает дружбу</a:t>
            </a:r>
            <a:r>
              <a:rPr lang="ru-RU" sz="2800" b="0" i="0" dirty="0">
                <a:effectLst/>
                <a:latin typeface="Roboto" panose="02000000000000000000" pitchFamily="2" charset="0"/>
              </a:rPr>
              <a:t>, которая завязалась между Васей, </a:t>
            </a:r>
            <a:r>
              <a:rPr lang="ru-RU" sz="2800" b="0" i="0" dirty="0" err="1">
                <a:effectLst/>
                <a:latin typeface="Roboto" panose="02000000000000000000" pitchFamily="2" charset="0"/>
              </a:rPr>
              <a:t>Валеком</a:t>
            </a:r>
            <a:r>
              <a:rPr lang="ru-RU" sz="2800" b="0" i="0" dirty="0">
                <a:effectLst/>
                <a:latin typeface="Roboto" panose="02000000000000000000" pitchFamily="2" charset="0"/>
              </a:rPr>
              <a:t> и Марусей, и </a:t>
            </a:r>
            <a:r>
              <a:rPr lang="ru-RU" sz="2800" b="0" i="0" dirty="0">
                <a:solidFill>
                  <a:srgbClr val="0070C0"/>
                </a:solidFill>
                <a:effectLst/>
                <a:latin typeface="Roboto" panose="02000000000000000000" pitchFamily="2" charset="0"/>
              </a:rPr>
              <a:t>в критический момент приходит Васе на помощь</a:t>
            </a:r>
            <a:r>
              <a:rPr lang="ru-RU" sz="2800" b="0" i="0" dirty="0">
                <a:effectLst/>
                <a:latin typeface="Roboto" panose="02000000000000000000" pitchFamily="2" charset="0"/>
              </a:rPr>
              <a:t>. Он находит нужные слова, чтобы убедить судью в чистоте намерений Васи. </a:t>
            </a:r>
            <a:r>
              <a:rPr lang="ru-RU" sz="2800" b="0" i="0" dirty="0">
                <a:solidFill>
                  <a:srgbClr val="FF0000"/>
                </a:solidFill>
                <a:effectLst/>
                <a:latin typeface="Roboto" panose="02000000000000000000" pitchFamily="2" charset="0"/>
              </a:rPr>
              <a:t>С помощью этого человека отец по-новому смотрит на своего сына и начинает понимать его.</a:t>
            </a:r>
          </a:p>
          <a:p>
            <a:pPr algn="just"/>
            <a:r>
              <a:rPr lang="ru-RU" sz="2800" b="0" i="0" dirty="0" err="1">
                <a:effectLst/>
                <a:latin typeface="Roboto" panose="02000000000000000000" pitchFamily="2" charset="0"/>
              </a:rPr>
              <a:t>Тыбурций</a:t>
            </a:r>
            <a:r>
              <a:rPr lang="ru-RU" sz="2800" b="0" i="0" dirty="0">
                <a:effectLst/>
                <a:latin typeface="Roboto" panose="02000000000000000000" pitchFamily="2" charset="0"/>
              </a:rPr>
              <a:t> понимает, что судья как представитель закона должен будет его арестовать, когда узнаёт о том, где он скрывается.</a:t>
            </a:r>
            <a:r>
              <a:rPr lang="ru-RU" sz="2400" b="0" i="0" dirty="0">
                <a:effectLst/>
                <a:latin typeface="Roboto" panose="02000000000000000000" pitchFamily="2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273319853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E7A55791-4C00-4165-86AC-8F8B6284F68A}"/>
              </a:ext>
            </a:extLst>
          </p:cNvPr>
          <p:cNvSpPr txBox="1"/>
          <p:nvPr/>
        </p:nvSpPr>
        <p:spPr>
          <a:xfrm>
            <a:off x="734291" y="243512"/>
            <a:ext cx="10723418" cy="63709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buFontTx/>
              <a:buChar char="-"/>
            </a:pPr>
            <a:r>
              <a:rPr lang="ru-RU" sz="2400" b="1" i="0" dirty="0">
                <a:solidFill>
                  <a:srgbClr val="181818"/>
                </a:solidFill>
                <a:effectLst/>
                <a:latin typeface="Times New Roman, serif"/>
              </a:rPr>
              <a:t>Похожи ли взаимоотношения в семьях пана </a:t>
            </a:r>
            <a:r>
              <a:rPr lang="ru-RU" sz="2400" b="1" i="0" dirty="0" err="1">
                <a:solidFill>
                  <a:srgbClr val="181818"/>
                </a:solidFill>
                <a:effectLst/>
                <a:latin typeface="Times New Roman, serif"/>
              </a:rPr>
              <a:t>Тыбурция</a:t>
            </a:r>
            <a:r>
              <a:rPr lang="ru-RU" sz="2400" b="1" i="0" dirty="0">
                <a:solidFill>
                  <a:srgbClr val="181818"/>
                </a:solidFill>
                <a:effectLst/>
                <a:latin typeface="Times New Roman, serif"/>
              </a:rPr>
              <a:t> и пана судьи между отцами и детьми?</a:t>
            </a:r>
          </a:p>
          <a:p>
            <a:pPr marL="285750" indent="-285750" algn="just">
              <a:buFontTx/>
              <a:buChar char="-"/>
            </a:pPr>
            <a:endParaRPr lang="ru-RU" sz="1200" b="0" i="0" dirty="0">
              <a:solidFill>
                <a:srgbClr val="181818"/>
              </a:solidFill>
              <a:effectLst/>
              <a:latin typeface="Open Sans" panose="020B0606030504020204" pitchFamily="34" charset="0"/>
            </a:endParaRPr>
          </a:p>
          <a:p>
            <a:pPr algn="just"/>
            <a:r>
              <a:rPr lang="ru-RU" sz="2400" b="0" i="0" dirty="0">
                <a:solidFill>
                  <a:srgbClr val="181818"/>
                </a:solidFill>
                <a:effectLst/>
                <a:latin typeface="Times New Roman, serif"/>
              </a:rPr>
              <a:t>Нет, поскольку они живут в разных условиях, занимают разные социальные положения, но между тем </a:t>
            </a:r>
            <a:r>
              <a:rPr lang="ru-RU" sz="2400" b="0" i="0" dirty="0" err="1">
                <a:solidFill>
                  <a:srgbClr val="181818"/>
                </a:solidFill>
                <a:effectLst/>
                <a:latin typeface="Times New Roman, serif"/>
              </a:rPr>
              <a:t>Тыбурций</a:t>
            </a:r>
            <a:r>
              <a:rPr lang="ru-RU" sz="2400" b="0" i="0" dirty="0">
                <a:solidFill>
                  <a:srgbClr val="181818"/>
                </a:solidFill>
                <a:effectLst/>
                <a:latin typeface="Times New Roman, serif"/>
              </a:rPr>
              <a:t> уделяет своим детям внимание, целует их, что мы узнаем из рассказа </a:t>
            </a:r>
            <a:r>
              <a:rPr lang="ru-RU" sz="2400" b="0" i="0" dirty="0" err="1">
                <a:solidFill>
                  <a:srgbClr val="181818"/>
                </a:solidFill>
                <a:effectLst/>
                <a:latin typeface="Times New Roman, serif"/>
              </a:rPr>
              <a:t>Валека</a:t>
            </a:r>
            <a:r>
              <a:rPr lang="ru-RU" sz="2400" b="0" i="0" dirty="0">
                <a:solidFill>
                  <a:srgbClr val="181818"/>
                </a:solidFill>
                <a:effectLst/>
                <a:latin typeface="Times New Roman, serif"/>
              </a:rPr>
              <a:t>. Вася же уверен, что отец его не любит, поскольку отец не уделяет ему никакого внимания: «А отец меня не любит, - сказал я грустно. – Он никогда не целовал меня… Он нехороший».</a:t>
            </a:r>
          </a:p>
          <a:p>
            <a:pPr algn="just"/>
            <a:endParaRPr lang="ru-RU" sz="2400" b="0" i="0" dirty="0">
              <a:solidFill>
                <a:srgbClr val="181818"/>
              </a:solidFill>
              <a:effectLst/>
              <a:latin typeface="Open Sans" panose="020B0606030504020204" pitchFamily="34" charset="0"/>
            </a:endParaRPr>
          </a:p>
          <a:p>
            <a:pPr marL="285750" indent="-285750" algn="just">
              <a:buFontTx/>
              <a:buChar char="-"/>
            </a:pPr>
            <a:r>
              <a:rPr lang="ru-RU" sz="2400" b="1" i="0" dirty="0">
                <a:solidFill>
                  <a:srgbClr val="181818"/>
                </a:solidFill>
                <a:effectLst/>
                <a:latin typeface="Times New Roman, serif"/>
              </a:rPr>
              <a:t>В чьей семье больше терпимости, доброты: в семье пана судьи или в семье пана </a:t>
            </a:r>
            <a:r>
              <a:rPr lang="ru-RU" sz="2400" b="1" i="0" dirty="0" err="1">
                <a:solidFill>
                  <a:srgbClr val="181818"/>
                </a:solidFill>
                <a:effectLst/>
                <a:latin typeface="Times New Roman, serif"/>
              </a:rPr>
              <a:t>Тыбурция</a:t>
            </a:r>
            <a:r>
              <a:rPr lang="ru-RU" sz="2400" b="1" i="0" dirty="0">
                <a:solidFill>
                  <a:srgbClr val="181818"/>
                </a:solidFill>
                <a:effectLst/>
                <a:latin typeface="Times New Roman, serif"/>
              </a:rPr>
              <a:t>? Зависит ли счастье только от материального достатка семьи?</a:t>
            </a:r>
          </a:p>
          <a:p>
            <a:pPr marL="285750" indent="-285750" algn="just">
              <a:buFontTx/>
              <a:buChar char="-"/>
            </a:pPr>
            <a:endParaRPr lang="ru-RU" sz="1200" b="0" i="0" dirty="0">
              <a:solidFill>
                <a:srgbClr val="181818"/>
              </a:solidFill>
              <a:effectLst/>
              <a:latin typeface="Open Sans" panose="020B0606030504020204" pitchFamily="34" charset="0"/>
            </a:endParaRPr>
          </a:p>
          <a:p>
            <a:pPr algn="just"/>
            <a:r>
              <a:rPr lang="ru-RU" sz="2400" b="0" i="0" dirty="0">
                <a:solidFill>
                  <a:srgbClr val="181818"/>
                </a:solidFill>
                <a:effectLst/>
                <a:latin typeface="Times New Roman, serif"/>
              </a:rPr>
              <a:t>Материальное богатство не всегда определяет счастье. На примере семьи Васи мы видим, что в этой семье есть всё: и положение в обществе, и материальный достаток. Но нет главного: взаимопонимания, душевной теплоты, терпимости и доброты, в то время как в обездоленной материально семье </a:t>
            </a:r>
            <a:r>
              <a:rPr lang="ru-RU" sz="2400" b="0" i="0" dirty="0" err="1">
                <a:solidFill>
                  <a:srgbClr val="181818"/>
                </a:solidFill>
                <a:effectLst/>
                <a:latin typeface="Times New Roman, serif"/>
              </a:rPr>
              <a:t>Тыбурция</a:t>
            </a:r>
            <a:r>
              <a:rPr lang="ru-RU" sz="2400" b="0" i="0" dirty="0">
                <a:solidFill>
                  <a:srgbClr val="181818"/>
                </a:solidFill>
                <a:effectLst/>
                <a:latin typeface="Times New Roman, serif"/>
              </a:rPr>
              <a:t> все эти качества присутствуют сполна.</a:t>
            </a:r>
            <a:endParaRPr lang="ru-RU" sz="2400" b="0" i="0" dirty="0">
              <a:solidFill>
                <a:srgbClr val="181818"/>
              </a:solidFill>
              <a:effectLst/>
              <a:latin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750435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3AC9942B-1CAF-4F71-B80B-080F5EDCF625}"/>
              </a:ext>
            </a:extLst>
          </p:cNvPr>
          <p:cNvSpPr txBox="1"/>
          <p:nvPr/>
        </p:nvSpPr>
        <p:spPr>
          <a:xfrm>
            <a:off x="714895" y="881149"/>
            <a:ext cx="10341032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2800" b="1" dirty="0">
                <a:solidFill>
                  <a:srgbClr val="181818"/>
                </a:solidFill>
                <a:latin typeface="Open Sans" panose="020B0606030504020204" pitchFamily="34" charset="0"/>
              </a:rPr>
              <a:t>- К</a:t>
            </a:r>
            <a:r>
              <a:rPr lang="ru-RU" sz="2800" b="1" i="0" dirty="0">
                <a:solidFill>
                  <a:srgbClr val="181818"/>
                </a:solidFill>
                <a:effectLst/>
                <a:latin typeface="Open Sans" panose="020B0606030504020204" pitchFamily="34" charset="0"/>
              </a:rPr>
              <a:t>ак менялся характер Васи во время дружбы с </a:t>
            </a:r>
            <a:r>
              <a:rPr lang="ru-RU" sz="2800" b="1" i="0" dirty="0" err="1">
                <a:solidFill>
                  <a:srgbClr val="181818"/>
                </a:solidFill>
                <a:effectLst/>
                <a:latin typeface="Open Sans" panose="020B0606030504020204" pitchFamily="34" charset="0"/>
              </a:rPr>
              <a:t>Валеком</a:t>
            </a:r>
            <a:r>
              <a:rPr lang="ru-RU" sz="2800" b="1" i="0" dirty="0">
                <a:solidFill>
                  <a:srgbClr val="181818"/>
                </a:solidFill>
                <a:effectLst/>
                <a:latin typeface="Open Sans" panose="020B0606030504020204" pitchFamily="34" charset="0"/>
              </a:rPr>
              <a:t> и Марусей?</a:t>
            </a:r>
            <a:endParaRPr lang="ru-RU" sz="2800" b="1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C073BAE-DDC5-4175-8970-C5FFA7C3C553}"/>
              </a:ext>
            </a:extLst>
          </p:cNvPr>
          <p:cNvSpPr txBox="1"/>
          <p:nvPr/>
        </p:nvSpPr>
        <p:spPr>
          <a:xfrm>
            <a:off x="714895" y="2197200"/>
            <a:ext cx="10341032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2400" b="0" i="0" dirty="0">
                <a:solidFill>
                  <a:srgbClr val="181818"/>
                </a:solidFill>
                <a:effectLst/>
                <a:latin typeface="Open Sans" panose="020B0606030504020204" pitchFamily="34" charset="0"/>
              </a:rPr>
              <a:t>Вася научился проявлять терпение. Когда Маруся не могла бегать и играть, Вася терпеливо сидел с ней рядом и приносил ей цветы.</a:t>
            </a:r>
            <a:endParaRPr lang="ru-RU" sz="24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592D11B-3093-4C6C-83D6-33E97E557175}"/>
              </a:ext>
            </a:extLst>
          </p:cNvPr>
          <p:cNvSpPr txBox="1"/>
          <p:nvPr/>
        </p:nvSpPr>
        <p:spPr>
          <a:xfrm>
            <a:off x="698271" y="3215580"/>
            <a:ext cx="10590413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2400" b="0" i="0" dirty="0">
                <a:solidFill>
                  <a:srgbClr val="181818"/>
                </a:solidFill>
                <a:effectLst/>
                <a:latin typeface="Open Sans" panose="020B0606030504020204" pitchFamily="34" charset="0"/>
              </a:rPr>
              <a:t>В характере мальчика проявилось … Он почувствовал… Понял… Начал задумываться над понятиями…</a:t>
            </a:r>
            <a:endParaRPr lang="ru-RU" sz="24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8587E6E-D7FE-44B1-A1D7-6A3F430E9FCA}"/>
              </a:ext>
            </a:extLst>
          </p:cNvPr>
          <p:cNvSpPr txBox="1"/>
          <p:nvPr/>
        </p:nvSpPr>
        <p:spPr>
          <a:xfrm>
            <a:off x="714895" y="4168523"/>
            <a:ext cx="10823169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2400" b="0" i="0" dirty="0">
                <a:solidFill>
                  <a:srgbClr val="181818"/>
                </a:solidFill>
                <a:effectLst/>
                <a:latin typeface="Open Sans" panose="020B0606030504020204" pitchFamily="34" charset="0"/>
              </a:rPr>
              <a:t>Он начал испытывать сострадание и </a:t>
            </a:r>
            <a:r>
              <a:rPr lang="ru-RU" sz="2400" dirty="0">
                <a:solidFill>
                  <a:srgbClr val="181818"/>
                </a:solidFill>
                <a:latin typeface="Open Sans" panose="020B0606030504020204" pitchFamily="34" charset="0"/>
              </a:rPr>
              <a:t>чувствовать </a:t>
            </a:r>
            <a:r>
              <a:rPr lang="ru-RU" sz="2400" b="0" i="0" dirty="0">
                <a:solidFill>
                  <a:srgbClr val="181818"/>
                </a:solidFill>
                <a:effectLst/>
                <a:latin typeface="Open Sans" panose="020B0606030504020204" pitchFamily="34" charset="0"/>
              </a:rPr>
              <a:t>чужую боль</a:t>
            </a:r>
            <a:r>
              <a:rPr lang="ru-RU" sz="2400" dirty="0">
                <a:solidFill>
                  <a:srgbClr val="181818"/>
                </a:solidFill>
                <a:latin typeface="Open Sans" panose="020B0606030504020204" pitchFamily="34" charset="0"/>
              </a:rPr>
              <a:t>, п</a:t>
            </a:r>
            <a:r>
              <a:rPr lang="ru-RU" sz="2400" b="0" i="0" dirty="0">
                <a:solidFill>
                  <a:srgbClr val="181818"/>
                </a:solidFill>
                <a:effectLst/>
                <a:latin typeface="Open Sans" panose="020B0606030504020204" pitchFamily="34" charset="0"/>
              </a:rPr>
              <a:t>очувствовал глубину социальных различий и понял, что люди иногда совершают плохие поступки (например, воруют) по необходимости. Вася увидел сложность жизни, начал задумываться над понятиями справедливости, верности и человеческой любви.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53212182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F2B7EA8E-CAB8-4134-B719-0D8FFD20C5C3}"/>
              </a:ext>
            </a:extLst>
          </p:cNvPr>
          <p:cNvSpPr txBox="1"/>
          <p:nvPr/>
        </p:nvSpPr>
        <p:spPr>
          <a:xfrm>
            <a:off x="1330038" y="1065060"/>
            <a:ext cx="10257904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3200" b="0" i="0" dirty="0">
                <a:solidFill>
                  <a:srgbClr val="181818"/>
                </a:solidFill>
                <a:effectLst/>
                <a:latin typeface="Times New Roman" panose="02020603050405020304" pitchFamily="18" charset="0"/>
              </a:rPr>
              <a:t>- Как вы думаете, какой прием для изображения семей использовал автор? </a:t>
            </a:r>
            <a:r>
              <a:rPr lang="ru-RU" sz="3200" dirty="0">
                <a:solidFill>
                  <a:srgbClr val="181818"/>
                </a:solidFill>
                <a:latin typeface="Times New Roman" panose="02020603050405020304" pitchFamily="18" charset="0"/>
              </a:rPr>
              <a:t>Этот приём</a:t>
            </a:r>
            <a:r>
              <a:rPr lang="ru-RU" sz="3200" b="0" i="0" dirty="0">
                <a:solidFill>
                  <a:srgbClr val="181818"/>
                </a:solidFill>
                <a:effectLst/>
                <a:latin typeface="Times New Roman" panose="02020603050405020304" pitchFamily="18" charset="0"/>
              </a:rPr>
              <a:t> основан на резком противопоставлении.</a:t>
            </a:r>
            <a:endParaRPr lang="ru-RU" sz="3200" dirty="0"/>
          </a:p>
        </p:txBody>
      </p:sp>
      <p:pic>
        <p:nvPicPr>
          <p:cNvPr id="1026" name="Picture 2" descr="Презентация на тему &amp;quot;Анализ эпических, лирических и драматических  произведений&amp;quot; - скачать бесплатно презентации по Литературе">
            <a:extLst>
              <a:ext uri="{FF2B5EF4-FFF2-40B4-BE49-F238E27FC236}">
                <a16:creationId xmlns:a16="http://schemas.microsoft.com/office/drawing/2014/main" id="{C016CABD-0A89-4F58-A2E7-48D1A4D0E1F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30" t="31057" r="2625" b="21049"/>
          <a:stretch/>
        </p:blipFill>
        <p:spPr bwMode="auto">
          <a:xfrm>
            <a:off x="2685227" y="2868306"/>
            <a:ext cx="7057289" cy="2709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2248274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9044DCFC-55A2-4BFD-9A96-F1045E83116A}"/>
              </a:ext>
            </a:extLst>
          </p:cNvPr>
          <p:cNvSpPr txBox="1"/>
          <p:nvPr/>
        </p:nvSpPr>
        <p:spPr>
          <a:xfrm>
            <a:off x="1280160" y="529441"/>
            <a:ext cx="9973993" cy="56938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FF0000"/>
                </a:solidFill>
              </a:rPr>
              <a:t>Главные герои рассказа «В дурном обществе»</a:t>
            </a:r>
            <a:endParaRPr lang="ru-RU" sz="2800" b="1" dirty="0"/>
          </a:p>
          <a:p>
            <a:pPr>
              <a:buFont typeface="Arial" panose="020B0604020202020204" pitchFamily="34" charset="0"/>
              <a:buChar char="•"/>
            </a:pPr>
            <a:r>
              <a:rPr lang="ru-RU" sz="2800" b="1" dirty="0"/>
              <a:t>Вася</a:t>
            </a:r>
            <a:r>
              <a:rPr lang="ru-RU" sz="2800" dirty="0"/>
              <a:t> – девятилетний мальчик с добрым и чутким сердцем.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800" b="1" dirty="0"/>
              <a:t>Валек </a:t>
            </a:r>
            <a:r>
              <a:rPr lang="ru-RU" sz="2800" dirty="0"/>
              <a:t>– нищий, бездомный мальчик, самостоятельный и ответственный, ровесник Васи.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800" b="1" dirty="0"/>
              <a:t>Маруся</a:t>
            </a:r>
            <a:r>
              <a:rPr lang="ru-RU" sz="2800" dirty="0"/>
              <a:t> – младшая сестра </a:t>
            </a:r>
            <a:r>
              <a:rPr lang="ru-RU" sz="2800" dirty="0" err="1"/>
              <a:t>Валека</a:t>
            </a:r>
            <a:r>
              <a:rPr lang="ru-RU" sz="2800" dirty="0"/>
              <a:t>, болезненная, слабая девочка четырех лет.</a:t>
            </a:r>
          </a:p>
          <a:p>
            <a:endParaRPr lang="ru-RU" sz="2800" b="1" dirty="0">
              <a:solidFill>
                <a:srgbClr val="FF0000"/>
              </a:solidFill>
            </a:endParaRPr>
          </a:p>
          <a:p>
            <a:r>
              <a:rPr lang="ru-RU" sz="2800" b="1" dirty="0">
                <a:solidFill>
                  <a:srgbClr val="FF0000"/>
                </a:solidFill>
              </a:rPr>
              <a:t>Другие персонажи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800" b="1" dirty="0" err="1"/>
              <a:t>Тыбурций</a:t>
            </a:r>
            <a:r>
              <a:rPr lang="ru-RU" sz="2800" dirty="0"/>
              <a:t> – бездомный мужчина, с чистой доброй душой, приемный отец Маруси и </a:t>
            </a:r>
            <a:r>
              <a:rPr lang="ru-RU" sz="2800" dirty="0" err="1"/>
              <a:t>Валека</a:t>
            </a:r>
            <a:r>
              <a:rPr lang="ru-RU" sz="2800" dirty="0"/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800" b="1" dirty="0"/>
              <a:t>Отец Васи</a:t>
            </a:r>
            <a:r>
              <a:rPr lang="ru-RU" sz="2800" dirty="0"/>
              <a:t> – средних лет мужчина, городской судья, вдовец, отец Васи и Сони.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800" b="1" dirty="0"/>
              <a:t>Соня</a:t>
            </a:r>
            <a:r>
              <a:rPr lang="ru-RU" sz="2800" dirty="0"/>
              <a:t> – младшая сестра Васи.</a:t>
            </a:r>
          </a:p>
        </p:txBody>
      </p:sp>
    </p:spTree>
    <p:extLst>
      <p:ext uri="{BB962C8B-B14F-4D97-AF65-F5344CB8AC3E}">
        <p14:creationId xmlns:p14="http://schemas.microsoft.com/office/powerpoint/2010/main" val="386834726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2C728637-15B5-4A44-A8C5-C0732A001411}"/>
              </a:ext>
            </a:extLst>
          </p:cNvPr>
          <p:cNvSpPr txBox="1"/>
          <p:nvPr/>
        </p:nvSpPr>
        <p:spPr>
          <a:xfrm>
            <a:off x="814647" y="997527"/>
            <a:ext cx="10557164" cy="48320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2800" b="1" i="0" dirty="0">
                <a:solidFill>
                  <a:srgbClr val="333333"/>
                </a:solidFill>
                <a:effectLst/>
                <a:latin typeface="Helvetica Neue"/>
              </a:rPr>
              <a:t>- Как вы думаете, какова главная мысль повести Владимира </a:t>
            </a:r>
            <a:r>
              <a:rPr lang="ru-RU" sz="2800" b="1" i="0" dirty="0" err="1">
                <a:solidFill>
                  <a:srgbClr val="333333"/>
                </a:solidFill>
                <a:effectLst/>
                <a:latin typeface="Helvetica Neue"/>
              </a:rPr>
              <a:t>Галактионовича</a:t>
            </a:r>
            <a:r>
              <a:rPr lang="ru-RU" sz="2800" b="1" i="0" dirty="0">
                <a:solidFill>
                  <a:srgbClr val="333333"/>
                </a:solidFill>
                <a:effectLst/>
                <a:latin typeface="Helvetica Neue"/>
              </a:rPr>
              <a:t> Короленко «В дурном обществе»? </a:t>
            </a:r>
          </a:p>
          <a:p>
            <a:endParaRPr lang="ru-RU" sz="2800" b="1" i="0" dirty="0">
              <a:solidFill>
                <a:srgbClr val="333333"/>
              </a:solidFill>
              <a:effectLst/>
              <a:latin typeface="Helvetica Neue"/>
            </a:endParaRPr>
          </a:p>
          <a:p>
            <a:pPr algn="just"/>
            <a:r>
              <a:rPr lang="ru-RU" sz="2800" b="0" i="0" dirty="0">
                <a:solidFill>
                  <a:srgbClr val="333333"/>
                </a:solidFill>
                <a:effectLst/>
                <a:latin typeface="Helvetica Neue"/>
              </a:rPr>
              <a:t>(Он написал о жизни мальчика, жизнь которого была скучна и бессмысленна до встречи с </a:t>
            </a:r>
            <a:r>
              <a:rPr lang="ru-RU" sz="2800" b="0" i="0" dirty="0" err="1">
                <a:solidFill>
                  <a:srgbClr val="333333"/>
                </a:solidFill>
                <a:effectLst/>
                <a:latin typeface="Helvetica Neue"/>
              </a:rPr>
              <a:t>Валеком</a:t>
            </a:r>
            <a:r>
              <a:rPr lang="ru-RU" sz="2800" b="0" i="0" dirty="0">
                <a:solidFill>
                  <a:srgbClr val="333333"/>
                </a:solidFill>
                <a:effectLst/>
                <a:latin typeface="Helvetica Neue"/>
              </a:rPr>
              <a:t> и Марусей. </a:t>
            </a:r>
            <a:r>
              <a:rPr lang="ru-RU" sz="2800" b="1" i="0" dirty="0">
                <a:solidFill>
                  <a:schemeClr val="accent1"/>
                </a:solidFill>
                <a:effectLst/>
                <a:latin typeface="Helvetica Neue"/>
              </a:rPr>
              <a:t>Дружба с ними изменила Васю, его отношение к родному отцу.</a:t>
            </a:r>
            <a:r>
              <a:rPr lang="ru-RU" sz="2800" b="1" i="0" dirty="0">
                <a:solidFill>
                  <a:srgbClr val="333333"/>
                </a:solidFill>
                <a:effectLst/>
                <a:latin typeface="Helvetica Neue"/>
              </a:rPr>
              <a:t> </a:t>
            </a:r>
            <a:r>
              <a:rPr lang="ru-RU" sz="2800" b="0" i="0" dirty="0">
                <a:solidFill>
                  <a:srgbClr val="333333"/>
                </a:solidFill>
                <a:effectLst/>
                <a:latin typeface="Helvetica Neue"/>
              </a:rPr>
              <a:t>Он </a:t>
            </a:r>
            <a:r>
              <a:rPr lang="ru-RU" sz="2800" b="0" i="0" dirty="0">
                <a:solidFill>
                  <a:srgbClr val="FF0000"/>
                </a:solidFill>
                <a:effectLst/>
                <a:latin typeface="Helvetica Neue"/>
              </a:rPr>
              <a:t>приобрел такие качества, как доброта, сочувствие, терпение, уважение к старшим, смысл жизни.</a:t>
            </a:r>
            <a:r>
              <a:rPr lang="ru-RU" sz="2800" b="0" i="0" dirty="0">
                <a:solidFill>
                  <a:srgbClr val="333333"/>
                </a:solidFill>
                <a:effectLst/>
                <a:latin typeface="Helvetica Neue"/>
              </a:rPr>
              <a:t> Автор хотел показать нам, что </a:t>
            </a:r>
            <a:r>
              <a:rPr lang="ru-RU" sz="2800" b="1" i="0" dirty="0">
                <a:solidFill>
                  <a:schemeClr val="accent1"/>
                </a:solidFill>
                <a:effectLst/>
                <a:latin typeface="Helvetica Neue"/>
              </a:rPr>
              <a:t>дружба может возникнуть между богатыми и бедными</a:t>
            </a:r>
            <a:r>
              <a:rPr lang="ru-RU" sz="2800" b="0" i="0" dirty="0">
                <a:solidFill>
                  <a:srgbClr val="333333"/>
                </a:solidFill>
                <a:effectLst/>
                <a:latin typeface="Helvetica Neue"/>
              </a:rPr>
              <a:t>).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10923010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DFC134D9-D69C-4D32-B34C-12BE25238AFA}"/>
              </a:ext>
            </a:extLst>
          </p:cNvPr>
          <p:cNvSpPr txBox="1"/>
          <p:nvPr/>
        </p:nvSpPr>
        <p:spPr>
          <a:xfrm>
            <a:off x="1113905" y="1043076"/>
            <a:ext cx="9958648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3600" b="0" i="0" dirty="0">
                <a:solidFill>
                  <a:srgbClr val="181818"/>
                </a:solidFill>
                <a:effectLst/>
                <a:latin typeface="Times New Roman" panose="02020603050405020304" pitchFamily="18" charset="0"/>
              </a:rPr>
              <a:t>Предлагаю посмотреть </a:t>
            </a:r>
            <a:r>
              <a:rPr lang="ru-RU" sz="3600" b="0" i="0" dirty="0">
                <a:solidFill>
                  <a:srgbClr val="0070C0"/>
                </a:solidFill>
                <a:effectLst/>
                <a:latin typeface="Times New Roman" panose="02020603050405020304" pitchFamily="18" charset="0"/>
              </a:rPr>
              <a:t>фрагменты фильма </a:t>
            </a:r>
            <a:r>
              <a:rPr lang="ru-RU" sz="3600" b="0" i="0" dirty="0">
                <a:solidFill>
                  <a:srgbClr val="181818"/>
                </a:solidFill>
                <a:effectLst/>
                <a:latin typeface="Times New Roman" panose="02020603050405020304" pitchFamily="18" charset="0"/>
              </a:rPr>
              <a:t>«</a:t>
            </a:r>
            <a:r>
              <a:rPr lang="ru-RU" sz="3600" b="1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Среди серых камней</a:t>
            </a:r>
            <a:r>
              <a:rPr lang="ru-RU" sz="3600" b="0" i="0" dirty="0">
                <a:solidFill>
                  <a:srgbClr val="181818"/>
                </a:solidFill>
                <a:effectLst/>
                <a:latin typeface="Times New Roman" panose="02020603050405020304" pitchFamily="18" charset="0"/>
              </a:rPr>
              <a:t>» </a:t>
            </a:r>
            <a:r>
              <a:rPr lang="ru-RU" sz="3600" b="0" i="0" dirty="0">
                <a:solidFill>
                  <a:srgbClr val="0070C0"/>
                </a:solidFill>
                <a:effectLst/>
                <a:latin typeface="Times New Roman" panose="02020603050405020304" pitchFamily="18" charset="0"/>
              </a:rPr>
              <a:t>режиссера Киры Муратовой </a:t>
            </a:r>
            <a:r>
              <a:rPr lang="ru-RU" sz="3600" b="0" i="0" dirty="0">
                <a:effectLst/>
                <a:latin typeface="Times New Roman" panose="02020603050405020304" pitchFamily="18" charset="0"/>
              </a:rPr>
              <a:t>(1983), </a:t>
            </a:r>
            <a:r>
              <a:rPr lang="ru-RU" sz="3600" b="0" i="0" dirty="0">
                <a:solidFill>
                  <a:srgbClr val="181818"/>
                </a:solidFill>
                <a:effectLst/>
                <a:latin typeface="Times New Roman" panose="02020603050405020304" pitchFamily="18" charset="0"/>
              </a:rPr>
              <a:t>снятый по повести Короленко «В дурном обществе», в которых вы увидите обстановку, в которой живут дети.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23912153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82750D5F-BD37-402F-8F34-0AF6365F62A4}"/>
              </a:ext>
            </a:extLst>
          </p:cNvPr>
          <p:cNvSpPr txBox="1"/>
          <p:nvPr/>
        </p:nvSpPr>
        <p:spPr>
          <a:xfrm>
            <a:off x="581890" y="669782"/>
            <a:ext cx="11421687" cy="50783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3600" dirty="0">
                <a:solidFill>
                  <a:srgbClr val="FF0000"/>
                </a:solidFill>
              </a:rPr>
              <a:t>Домашнее задание.</a:t>
            </a:r>
          </a:p>
          <a:p>
            <a:endParaRPr lang="ru-RU" sz="3600" dirty="0"/>
          </a:p>
          <a:p>
            <a:r>
              <a:rPr lang="ru-RU" sz="3600" dirty="0">
                <a:solidFill>
                  <a:schemeClr val="accent1">
                    <a:lumMod val="50000"/>
                  </a:schemeClr>
                </a:solidFill>
              </a:rPr>
              <a:t>Прочитать 8, 9 </a:t>
            </a:r>
            <a:r>
              <a:rPr lang="ru-RU" sz="3600" dirty="0"/>
              <a:t>(заключительные) главы повести.</a:t>
            </a:r>
          </a:p>
          <a:p>
            <a:r>
              <a:rPr lang="ru-RU" sz="3600" dirty="0"/>
              <a:t>Подготовить выразительное чтение глав </a:t>
            </a:r>
            <a:r>
              <a:rPr lang="ru-RU" sz="3600" dirty="0">
                <a:solidFill>
                  <a:srgbClr val="0070C0"/>
                </a:solidFill>
              </a:rPr>
              <a:t>«Кукла»</a:t>
            </a:r>
            <a:r>
              <a:rPr lang="ru-RU" sz="3600" dirty="0"/>
              <a:t> и </a:t>
            </a:r>
            <a:r>
              <a:rPr lang="ru-RU" sz="3600" dirty="0">
                <a:solidFill>
                  <a:srgbClr val="0070C0"/>
                </a:solidFill>
              </a:rPr>
              <a:t>«Заключение»</a:t>
            </a:r>
            <a:r>
              <a:rPr lang="ru-RU" sz="3600" dirty="0"/>
              <a:t>. </a:t>
            </a:r>
            <a:r>
              <a:rPr lang="ru-RU" sz="3600" dirty="0">
                <a:solidFill>
                  <a:srgbClr val="0070C0"/>
                </a:solidFill>
              </a:rPr>
              <a:t>     </a:t>
            </a:r>
          </a:p>
          <a:p>
            <a:endParaRPr lang="ru-RU" sz="3600" dirty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ru-RU" sz="3600" dirty="0">
                <a:solidFill>
                  <a:schemeClr val="accent1">
                    <a:lumMod val="50000"/>
                  </a:schemeClr>
                </a:solidFill>
              </a:rPr>
              <a:t>Письменно ответить на вопрос: </a:t>
            </a:r>
          </a:p>
          <a:p>
            <a:r>
              <a:rPr lang="ru-RU" sz="3600" dirty="0"/>
              <a:t>«Чему учит повесть В.Г. Короленко «В дурном обществе»? </a:t>
            </a:r>
          </a:p>
        </p:txBody>
      </p:sp>
    </p:spTree>
    <p:extLst>
      <p:ext uri="{BB962C8B-B14F-4D97-AF65-F5344CB8AC3E}">
        <p14:creationId xmlns:p14="http://schemas.microsoft.com/office/powerpoint/2010/main" val="1477523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350D79D7-CA0B-491F-BC4E-5AD0166899C7}"/>
              </a:ext>
            </a:extLst>
          </p:cNvPr>
          <p:cNvSpPr txBox="1"/>
          <p:nvPr/>
        </p:nvSpPr>
        <p:spPr>
          <a:xfrm>
            <a:off x="642851" y="711258"/>
            <a:ext cx="10906297" cy="45243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2400" b="0" i="0" dirty="0">
                <a:solidFill>
                  <a:srgbClr val="333333"/>
                </a:solidFill>
                <a:effectLst/>
                <a:latin typeface="Helvetica Neue"/>
              </a:rPr>
              <a:t>«Моя </a:t>
            </a:r>
            <a:r>
              <a:rPr lang="ru-RU" sz="2400" b="0" i="0" dirty="0">
                <a:solidFill>
                  <a:schemeClr val="accent1"/>
                </a:solidFill>
                <a:effectLst/>
                <a:latin typeface="Helvetica Neue"/>
              </a:rPr>
              <a:t>мать умерла</a:t>
            </a:r>
            <a:r>
              <a:rPr lang="ru-RU" sz="2400" b="0" i="0" dirty="0">
                <a:solidFill>
                  <a:srgbClr val="333333"/>
                </a:solidFill>
                <a:effectLst/>
                <a:latin typeface="Helvetica Neue"/>
              </a:rPr>
              <a:t>, когда мне было шесть лет. Отец, весь отдавшись своему горю, как будто совсем забыл о моем существовании. Порой он ласкал мою маленькую сестру и по-своему заботился о ней, потому что в ней были черты матери. </a:t>
            </a:r>
            <a:r>
              <a:rPr lang="ru-RU" sz="2400" b="0" i="0" dirty="0">
                <a:solidFill>
                  <a:schemeClr val="accent1"/>
                </a:solidFill>
                <a:effectLst/>
                <a:latin typeface="Helvetica Neue"/>
              </a:rPr>
              <a:t>Я же рос, как дикое деревцо в поле</a:t>
            </a:r>
            <a:r>
              <a:rPr lang="ru-RU" sz="2400" b="0" i="0" dirty="0">
                <a:solidFill>
                  <a:srgbClr val="333333"/>
                </a:solidFill>
                <a:effectLst/>
                <a:latin typeface="Helvetica Neue"/>
              </a:rPr>
              <a:t>, — </a:t>
            </a:r>
            <a:r>
              <a:rPr lang="ru-RU" sz="2400" b="0" i="0" dirty="0">
                <a:solidFill>
                  <a:schemeClr val="accent1"/>
                </a:solidFill>
                <a:effectLst/>
                <a:latin typeface="Helvetica Neue"/>
              </a:rPr>
              <a:t>никто не окружал меня особенною заботливостью, но никто и не стеснял моей свободы.</a:t>
            </a:r>
          </a:p>
          <a:p>
            <a:pPr algn="just"/>
            <a:r>
              <a:rPr lang="ru-RU" sz="2400" b="0" i="0" dirty="0">
                <a:solidFill>
                  <a:srgbClr val="333333"/>
                </a:solidFill>
                <a:effectLst/>
                <a:latin typeface="Helvetica Neue"/>
              </a:rPr>
              <a:t>Местечко, где мы жили, называлось Княжье-Вено, или, проще, </a:t>
            </a:r>
            <a:r>
              <a:rPr lang="ru-RU" sz="2400" b="0" i="0" dirty="0" err="1">
                <a:solidFill>
                  <a:srgbClr val="333333"/>
                </a:solidFill>
                <a:effectLst/>
                <a:latin typeface="Helvetica Neue"/>
              </a:rPr>
              <a:t>Княж</a:t>
            </a:r>
            <a:r>
              <a:rPr lang="ru-RU" sz="2400" b="0" i="0" dirty="0">
                <a:solidFill>
                  <a:srgbClr val="333333"/>
                </a:solidFill>
                <a:effectLst/>
                <a:latin typeface="Helvetica Neue"/>
              </a:rPr>
              <a:t>-городок. </a:t>
            </a:r>
          </a:p>
          <a:p>
            <a:pPr algn="just"/>
            <a:r>
              <a:rPr lang="ru-RU" sz="2400" b="0" i="0" dirty="0">
                <a:solidFill>
                  <a:srgbClr val="333333"/>
                </a:solidFill>
                <a:effectLst/>
                <a:latin typeface="Helvetica Neue"/>
              </a:rPr>
              <a:t>Если вы подъезжаете к местечку с востока, вам, прежде всего, бросается в глаза </a:t>
            </a:r>
            <a:r>
              <a:rPr lang="ru-RU" sz="2400" b="0" i="0" dirty="0">
                <a:solidFill>
                  <a:schemeClr val="accent1"/>
                </a:solidFill>
                <a:effectLst/>
                <a:latin typeface="Helvetica Neue"/>
              </a:rPr>
              <a:t>тюрьма</a:t>
            </a:r>
            <a:r>
              <a:rPr lang="ru-RU" sz="2400" b="0" i="0" dirty="0">
                <a:solidFill>
                  <a:srgbClr val="333333"/>
                </a:solidFill>
                <a:effectLst/>
                <a:latin typeface="Helvetica Neue"/>
              </a:rPr>
              <a:t>, </a:t>
            </a:r>
            <a:r>
              <a:rPr lang="ru-RU" sz="2400" b="0" i="0" dirty="0">
                <a:solidFill>
                  <a:schemeClr val="accent1"/>
                </a:solidFill>
                <a:effectLst/>
                <a:latin typeface="Helvetica Neue"/>
              </a:rPr>
              <a:t>лучшее архитектурное украшение города»</a:t>
            </a:r>
            <a:r>
              <a:rPr lang="ru-RU" sz="2400" b="0" i="0" dirty="0">
                <a:solidFill>
                  <a:srgbClr val="333333"/>
                </a:solidFill>
                <a:effectLst/>
                <a:latin typeface="Helvetica Neue"/>
              </a:rPr>
              <a:t>. </a:t>
            </a:r>
            <a:endParaRPr lang="ru-RU" sz="2400" b="1" dirty="0">
              <a:solidFill>
                <a:srgbClr val="333333"/>
              </a:solidFill>
              <a:latin typeface="Helvetica Neue"/>
            </a:endParaRPr>
          </a:p>
          <a:p>
            <a:pPr algn="just"/>
            <a:endParaRPr lang="ru-RU" sz="2400" b="1" i="0" dirty="0">
              <a:solidFill>
                <a:schemeClr val="accent1"/>
              </a:solidFill>
              <a:effectLst/>
              <a:latin typeface="Helvetica Neue"/>
            </a:endParaRPr>
          </a:p>
          <a:p>
            <a:pPr algn="just"/>
            <a:r>
              <a:rPr lang="ru-RU" sz="2400" b="1" dirty="0">
                <a:solidFill>
                  <a:schemeClr val="accent1"/>
                </a:solidFill>
                <a:latin typeface="Helvetica Neue"/>
              </a:rPr>
              <a:t>- </a:t>
            </a:r>
            <a:r>
              <a:rPr lang="ru-RU" sz="2400" b="1" i="0" dirty="0">
                <a:solidFill>
                  <a:schemeClr val="accent1"/>
                </a:solidFill>
                <a:effectLst/>
                <a:latin typeface="Helvetica Neue"/>
              </a:rPr>
              <a:t>О каком герое идет речь?</a:t>
            </a:r>
            <a:endParaRPr lang="ru-RU" b="0" i="0" dirty="0">
              <a:solidFill>
                <a:schemeClr val="accent1"/>
              </a:solidFill>
              <a:effectLst/>
              <a:latin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39683752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EC8A21CF-8C9F-4D06-B141-997AC2ACFCCA}"/>
              </a:ext>
            </a:extLst>
          </p:cNvPr>
          <p:cNvSpPr txBox="1"/>
          <p:nvPr/>
        </p:nvSpPr>
        <p:spPr>
          <a:xfrm>
            <a:off x="1130531" y="1165502"/>
            <a:ext cx="10025149" cy="41549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algn="just">
              <a:buFontTx/>
              <a:buChar char="-"/>
            </a:pPr>
            <a:r>
              <a:rPr lang="ru-RU" sz="2400" b="1" i="0" dirty="0">
                <a:solidFill>
                  <a:srgbClr val="333333"/>
                </a:solidFill>
                <a:effectLst/>
                <a:latin typeface="Helvetica Neue"/>
              </a:rPr>
              <a:t>От какого лица ведется повествование в повести?</a:t>
            </a:r>
            <a:r>
              <a:rPr lang="ru-RU" sz="2400" b="0" i="0" dirty="0">
                <a:solidFill>
                  <a:srgbClr val="333333"/>
                </a:solidFill>
                <a:effectLst/>
                <a:latin typeface="Helvetica Neue"/>
              </a:rPr>
              <a:t> </a:t>
            </a:r>
          </a:p>
          <a:p>
            <a:pPr algn="just"/>
            <a:r>
              <a:rPr lang="ru-RU" sz="2400" b="0" i="0" dirty="0">
                <a:solidFill>
                  <a:srgbClr val="333333"/>
                </a:solidFill>
                <a:effectLst/>
                <a:latin typeface="Helvetica Neue"/>
              </a:rPr>
              <a:t>(от лица семилетнего Васи).</a:t>
            </a:r>
          </a:p>
          <a:p>
            <a:pPr algn="l"/>
            <a:endParaRPr lang="ru-RU" sz="2400" b="1" dirty="0">
              <a:solidFill>
                <a:srgbClr val="333333"/>
              </a:solidFill>
              <a:latin typeface="Helvetica Neue"/>
            </a:endParaRPr>
          </a:p>
          <a:p>
            <a:pPr marL="342900" indent="-342900" algn="just">
              <a:buFontTx/>
              <a:buChar char="-"/>
            </a:pPr>
            <a:r>
              <a:rPr lang="ru-RU" sz="2400" b="1" i="0" dirty="0">
                <a:solidFill>
                  <a:srgbClr val="333333"/>
                </a:solidFill>
                <a:effectLst/>
                <a:latin typeface="Helvetica Neue"/>
              </a:rPr>
              <a:t>Почему Вася начал бродяжить? </a:t>
            </a:r>
          </a:p>
          <a:p>
            <a:pPr algn="just"/>
            <a:r>
              <a:rPr lang="ru-RU" sz="2400" b="0" i="0" dirty="0">
                <a:solidFill>
                  <a:srgbClr val="333333"/>
                </a:solidFill>
                <a:effectLst/>
                <a:latin typeface="Helvetica Neue"/>
              </a:rPr>
              <a:t>(Герой “не встречал привета и ласки” дома, но не только это заставляло его уходить по утрам из дому: в нём жила жажда познания, общения, добра. Он не мог примириться с затхлой жизнью городка: “Мне всё казалось, что где-то там, в этом большом и неведомом свете, за старою оградою сада, я найду что-то; казалось, что я должен что-то сделать и могу что-то сделать, но только не знал, что именно”). 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A76E2EA-3726-477C-A672-D28BD8D21EF9}"/>
              </a:ext>
            </a:extLst>
          </p:cNvPr>
          <p:cNvSpPr txBox="1"/>
          <p:nvPr/>
        </p:nvSpPr>
        <p:spPr>
          <a:xfrm>
            <a:off x="1433945" y="5323166"/>
            <a:ext cx="1002514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800" b="1" i="0" dirty="0">
                <a:solidFill>
                  <a:srgbClr val="333333"/>
                </a:solidFill>
                <a:effectLst/>
                <a:latin typeface="Helvetica Neue"/>
              </a:rPr>
              <a:t>- Где происходит знакомство детей? </a:t>
            </a:r>
            <a:r>
              <a:rPr lang="ru-RU" sz="2800" b="0" i="0" dirty="0">
                <a:solidFill>
                  <a:srgbClr val="333333"/>
                </a:solidFill>
                <a:effectLst/>
                <a:latin typeface="Helvetica Neue"/>
              </a:rPr>
              <a:t>(старая часовня)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0345947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A50F31FC-3361-4233-A7F1-9C4B12BD9890}"/>
              </a:ext>
            </a:extLst>
          </p:cNvPr>
          <p:cNvSpPr txBox="1"/>
          <p:nvPr/>
        </p:nvSpPr>
        <p:spPr>
          <a:xfrm>
            <a:off x="931025" y="283801"/>
            <a:ext cx="10723418" cy="61247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buFontTx/>
              <a:buChar char="-"/>
            </a:pPr>
            <a:r>
              <a:rPr lang="ru-RU" sz="2800" b="1" dirty="0">
                <a:solidFill>
                  <a:srgbClr val="333333"/>
                </a:solidFill>
                <a:latin typeface="Helvetica Neue"/>
              </a:rPr>
              <a:t>И</a:t>
            </a:r>
            <a:r>
              <a:rPr lang="ru-RU" sz="2800" b="1" i="0" dirty="0">
                <a:solidFill>
                  <a:srgbClr val="333333"/>
                </a:solidFill>
                <a:effectLst/>
                <a:latin typeface="Helvetica Neue"/>
              </a:rPr>
              <a:t>з какой семьи Вася? </a:t>
            </a:r>
            <a:r>
              <a:rPr lang="ru-RU" sz="2800" b="0" i="1" dirty="0">
                <a:solidFill>
                  <a:srgbClr val="333333"/>
                </a:solidFill>
                <a:effectLst/>
                <a:latin typeface="Helvetica Neue"/>
              </a:rPr>
              <a:t>(Сын судьи, который чувствовал себя одиноким, хотел найти на улице «что-то». Ему казалось, что отец его не любил, был нехорошим человеком. С сестрой Соней ему не разрешала играть няня).</a:t>
            </a:r>
          </a:p>
          <a:p>
            <a:pPr marL="457200" indent="-457200">
              <a:buFontTx/>
              <a:buChar char="-"/>
            </a:pPr>
            <a:endParaRPr lang="ru-RU" sz="2800" b="1" i="1" dirty="0">
              <a:solidFill>
                <a:srgbClr val="333333"/>
              </a:solidFill>
              <a:effectLst/>
              <a:latin typeface="Helvetica Neue"/>
            </a:endParaRPr>
          </a:p>
          <a:p>
            <a:r>
              <a:rPr lang="ru-RU" sz="2800" b="1" i="0" dirty="0">
                <a:solidFill>
                  <a:srgbClr val="181818"/>
                </a:solidFill>
                <a:effectLst/>
                <a:latin typeface="Times New Roman" panose="02020603050405020304" pitchFamily="18" charset="0"/>
              </a:rPr>
              <a:t>- Вспомните, в каких условиях живут Вася и Соня?</a:t>
            </a:r>
            <a:endParaRPr lang="ru-RU" sz="2800" b="1" i="1" dirty="0">
              <a:solidFill>
                <a:srgbClr val="333333"/>
              </a:solidFill>
              <a:effectLst/>
              <a:latin typeface="Helvetica Neue"/>
            </a:endParaRPr>
          </a:p>
          <a:p>
            <a:endParaRPr lang="ru-RU" sz="2800" i="1" dirty="0">
              <a:solidFill>
                <a:srgbClr val="333333"/>
              </a:solidFill>
              <a:latin typeface="Helvetica Neue"/>
            </a:endParaRPr>
          </a:p>
          <a:p>
            <a:r>
              <a:rPr lang="ru-RU" sz="2800" b="0" i="1" dirty="0">
                <a:solidFill>
                  <a:srgbClr val="333333"/>
                </a:solidFill>
                <a:effectLst/>
                <a:latin typeface="Helvetica Neue"/>
              </a:rPr>
              <a:t>- </a:t>
            </a:r>
            <a:r>
              <a:rPr lang="ru-RU" sz="2800" b="1" i="0" dirty="0">
                <a:solidFill>
                  <a:srgbClr val="333333"/>
                </a:solidFill>
                <a:effectLst/>
                <a:latin typeface="Helvetica Neue"/>
              </a:rPr>
              <a:t>Какой герой противопоставлен Васе? </a:t>
            </a:r>
            <a:r>
              <a:rPr lang="ru-RU" sz="2800" b="0" i="0" dirty="0">
                <a:solidFill>
                  <a:srgbClr val="333333"/>
                </a:solidFill>
                <a:effectLst/>
                <a:latin typeface="Helvetica Neue"/>
              </a:rPr>
              <a:t>(Валек. </a:t>
            </a:r>
            <a:r>
              <a:rPr lang="ru-RU" sz="2800" b="0" i="1" dirty="0">
                <a:solidFill>
                  <a:srgbClr val="333333"/>
                </a:solidFill>
                <a:effectLst/>
                <a:latin typeface="Helvetica Neue"/>
              </a:rPr>
              <a:t>Сын пана </a:t>
            </a:r>
            <a:r>
              <a:rPr lang="ru-RU" sz="2800" b="0" i="1" dirty="0" err="1">
                <a:solidFill>
                  <a:srgbClr val="333333"/>
                </a:solidFill>
                <a:effectLst/>
                <a:latin typeface="Helvetica Neue"/>
              </a:rPr>
              <a:t>Тыбурция</a:t>
            </a:r>
            <a:r>
              <a:rPr lang="ru-RU" sz="2800" b="0" i="1" dirty="0">
                <a:solidFill>
                  <a:srgbClr val="333333"/>
                </a:solidFill>
                <a:effectLst/>
                <a:latin typeface="Helvetica Neue"/>
              </a:rPr>
              <a:t> </a:t>
            </a:r>
            <a:r>
              <a:rPr lang="ru-RU" sz="2800" b="0" i="1" dirty="0" err="1">
                <a:solidFill>
                  <a:srgbClr val="333333"/>
                </a:solidFill>
                <a:effectLst/>
                <a:latin typeface="Helvetica Neue"/>
              </a:rPr>
              <a:t>Драба</a:t>
            </a:r>
            <a:r>
              <a:rPr lang="ru-RU" sz="2800" b="0" i="1" dirty="0">
                <a:solidFill>
                  <a:srgbClr val="333333"/>
                </a:solidFill>
                <a:effectLst/>
                <a:latin typeface="Helvetica Neue"/>
              </a:rPr>
              <a:t>, организатора и руководителя сообщества несчастливцев. У </a:t>
            </a:r>
            <a:r>
              <a:rPr lang="ru-RU" sz="2800" b="0" i="1" dirty="0" err="1">
                <a:solidFill>
                  <a:srgbClr val="333333"/>
                </a:solidFill>
                <a:effectLst/>
                <a:latin typeface="Helvetica Neue"/>
              </a:rPr>
              <a:t>Валека</a:t>
            </a:r>
            <a:r>
              <a:rPr lang="ru-RU" sz="2800" b="0" i="1" dirty="0">
                <a:solidFill>
                  <a:srgbClr val="333333"/>
                </a:solidFill>
                <a:effectLst/>
                <a:latin typeface="Helvetica Neue"/>
              </a:rPr>
              <a:t> была также младшая сестра Маруся, которая болела</a:t>
            </a:r>
            <a:r>
              <a:rPr lang="ru-RU" sz="2800" b="0" i="0" dirty="0">
                <a:solidFill>
                  <a:srgbClr val="333333"/>
                </a:solidFill>
                <a:effectLst/>
                <a:latin typeface="Helvetica Neue"/>
              </a:rPr>
              <a:t>).</a:t>
            </a:r>
          </a:p>
          <a:p>
            <a:endParaRPr lang="ru-RU" sz="2800" b="0" i="0" dirty="0">
              <a:solidFill>
                <a:srgbClr val="333333"/>
              </a:solidFill>
              <a:effectLst/>
              <a:latin typeface="Helvetica Neue"/>
            </a:endParaRPr>
          </a:p>
          <a:p>
            <a:r>
              <a:rPr lang="ru-RU" sz="2800" b="1" i="0" dirty="0">
                <a:solidFill>
                  <a:srgbClr val="181818"/>
                </a:solidFill>
                <a:effectLst/>
                <a:latin typeface="Times New Roman" panose="02020603050405020304" pitchFamily="18" charset="0"/>
              </a:rPr>
              <a:t>- В каких условиях живут Валек и Маруся?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31459573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3B49B0A6-DEAC-4EA2-A310-60344EB5B5CC}"/>
              </a:ext>
            </a:extLst>
          </p:cNvPr>
          <p:cNvSpPr txBox="1"/>
          <p:nvPr/>
        </p:nvSpPr>
        <p:spPr>
          <a:xfrm>
            <a:off x="1045698" y="428178"/>
            <a:ext cx="10100603" cy="55092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ru-RU" sz="3200" b="1" dirty="0">
              <a:solidFill>
                <a:srgbClr val="FF0000"/>
              </a:solidFill>
            </a:endParaRPr>
          </a:p>
          <a:p>
            <a:pPr algn="just"/>
            <a:r>
              <a:rPr lang="ru-RU" sz="3200" dirty="0"/>
              <a:t>Изучив все достопримечательности в городе, Вася решил исследовать изнутри заброшенную часовню.</a:t>
            </a:r>
          </a:p>
          <a:p>
            <a:pPr algn="just"/>
            <a:endParaRPr lang="ru-RU" sz="3200" dirty="0"/>
          </a:p>
          <a:p>
            <a:pPr algn="just"/>
            <a:r>
              <a:rPr lang="ru-RU" sz="3200" dirty="0"/>
              <a:t>- Кого Вася позвал с собой для этой цели? </a:t>
            </a:r>
          </a:p>
          <a:p>
            <a:pPr algn="just"/>
            <a:endParaRPr lang="ru-RU" sz="3200" dirty="0"/>
          </a:p>
          <a:p>
            <a:pPr algn="just"/>
            <a:r>
              <a:rPr lang="ru-RU" sz="3200" dirty="0"/>
              <a:t>- Что произвело на Васю сильное впечатление?</a:t>
            </a:r>
          </a:p>
          <a:p>
            <a:pPr algn="just"/>
            <a:endParaRPr lang="ru-RU" sz="3200" dirty="0"/>
          </a:p>
          <a:p>
            <a:pPr marL="457200" indent="-457200" algn="just">
              <a:buFontTx/>
              <a:buChar char="-"/>
            </a:pPr>
            <a:r>
              <a:rPr lang="ru-RU" sz="3200" dirty="0"/>
              <a:t>Кого встретил Вася в часовне? </a:t>
            </a:r>
          </a:p>
          <a:p>
            <a:pPr marL="457200" indent="-457200" algn="just">
              <a:buFontTx/>
              <a:buChar char="-"/>
            </a:pPr>
            <a:endParaRPr lang="ru-RU" sz="3200" dirty="0"/>
          </a:p>
          <a:p>
            <a:pPr marL="457200" indent="-457200" algn="just">
              <a:buFontTx/>
              <a:buChar char="-"/>
            </a:pPr>
            <a:r>
              <a:rPr lang="ru-RU" sz="3200" dirty="0"/>
              <a:t>О чём состоялся между ними разговор?</a:t>
            </a:r>
          </a:p>
        </p:txBody>
      </p:sp>
    </p:spTree>
    <p:extLst>
      <p:ext uri="{BB962C8B-B14F-4D97-AF65-F5344CB8AC3E}">
        <p14:creationId xmlns:p14="http://schemas.microsoft.com/office/powerpoint/2010/main" val="39667034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7EDFEFF-16FB-4FFA-A2E8-40E25680198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1182" y="1214980"/>
            <a:ext cx="11099410" cy="5262979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altLang="ru-RU" sz="28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</a:t>
            </a:r>
            <a:r>
              <a:rPr kumimoji="0" lang="ru-RU" altLang="ru-RU" sz="2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емейство </a:t>
            </a:r>
            <a:r>
              <a:rPr kumimoji="0" lang="ru-RU" altLang="ru-RU" sz="28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Тыбурция</a:t>
            </a:r>
            <a:r>
              <a:rPr kumimoji="0" lang="ru-RU" altLang="ru-RU" sz="2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ru-RU" altLang="ru-RU" sz="28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Драба</a:t>
            </a:r>
            <a:r>
              <a:rPr kumimoji="0" lang="ru-RU" altLang="ru-RU" sz="2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вынуждено ютиться в холодном, мрачном подземелье.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28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lang="ru-RU" altLang="ru-RU" sz="28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 что идут р</a:t>
            </a:r>
            <a:r>
              <a:rPr kumimoji="0" lang="ru-RU" altLang="ru-RU" sz="2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ади выживания отец и сын в отчаянии? </a:t>
            </a: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endParaRPr kumimoji="0" lang="ru-RU" altLang="ru-RU" sz="28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altLang="ru-RU" sz="2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    Герои ведут нищенское существование. </a:t>
            </a: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altLang="ru-RU" sz="28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lang="ru-RU" altLang="ru-RU" sz="28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Что представляет собой п</a:t>
            </a:r>
            <a:r>
              <a:rPr kumimoji="0" lang="ru-RU" altLang="ru-RU" sz="2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омещение, где они живут?</a:t>
            </a: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altLang="ru-RU" sz="2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altLang="ru-RU" sz="2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Из-за чего Маруся, четырехлетняя девочка, часто болеет? </a:t>
            </a: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br>
              <a:rPr kumimoji="0" lang="ru-RU" altLang="ru-RU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ru-RU" altLang="ru-RU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67517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Вася и отец">
            <a:extLst>
              <a:ext uri="{FF2B5EF4-FFF2-40B4-BE49-F238E27FC236}">
                <a16:creationId xmlns:a16="http://schemas.microsoft.com/office/drawing/2014/main" id="{F20C480A-0576-4DD2-9C3C-868B035F5F6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764" y="509128"/>
            <a:ext cx="3751720" cy="28455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Валек и Маруся">
            <a:extLst>
              <a:ext uri="{FF2B5EF4-FFF2-40B4-BE49-F238E27FC236}">
                <a16:creationId xmlns:a16="http://schemas.microsoft.com/office/drawing/2014/main" id="{DBF3AB46-8851-4428-B663-7D93987799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75146" y="469898"/>
            <a:ext cx="2813804" cy="51012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5874C414-B420-4C4D-A9BA-E6F8C9266DCF}"/>
              </a:ext>
            </a:extLst>
          </p:cNvPr>
          <p:cNvSpPr txBox="1"/>
          <p:nvPr/>
        </p:nvSpPr>
        <p:spPr>
          <a:xfrm>
            <a:off x="705805" y="3372772"/>
            <a:ext cx="3876679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Герой</a:t>
            </a:r>
            <a:r>
              <a:rPr lang="ru-RU" sz="20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повести – рассказчик Вася –  в напряжённых отношениях с отцом</a:t>
            </a:r>
            <a:r>
              <a:rPr lang="ru-RU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64F6A56-495E-41B6-B137-F75505040F7D}"/>
              </a:ext>
            </a:extLst>
          </p:cNvPr>
          <p:cNvSpPr txBox="1"/>
          <p:nvPr/>
        </p:nvSpPr>
        <p:spPr>
          <a:xfrm>
            <a:off x="5480303" y="509128"/>
            <a:ext cx="3151299" cy="37856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20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 детьми пана </a:t>
            </a:r>
            <a:r>
              <a:rPr lang="ru-RU" sz="2000" b="0" i="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Тыбурция</a:t>
            </a:r>
            <a:r>
              <a:rPr lang="ru-RU" sz="20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(кабацкого оратора, одного из предводителей обитателей часовни) Вася издали познакомился в I и II главах. У </a:t>
            </a:r>
            <a:r>
              <a:rPr lang="ru-RU" sz="2000" b="0" i="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Тыбурция</a:t>
            </a:r>
            <a:r>
              <a:rPr lang="ru-RU" sz="20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к изумлению Васи, было двое детей: мальчик, который был чуть постарше самого Васи, по имени Валек, и совсем маленькая девочка Маруся.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A2FA336-E76C-44A5-B400-D85D1C3C87D7}"/>
              </a:ext>
            </a:extLst>
          </p:cNvPr>
          <p:cNvSpPr txBox="1"/>
          <p:nvPr/>
        </p:nvSpPr>
        <p:spPr>
          <a:xfrm>
            <a:off x="705806" y="4832502"/>
            <a:ext cx="7582252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b="0" i="0" dirty="0">
                <a:effectLst/>
                <a:latin typeface="Times New Roman, serif"/>
              </a:rPr>
              <a:t>Повесть Короленко «В дурном обществе» иллюстрировал художник Г. </a:t>
            </a:r>
            <a:r>
              <a:rPr lang="ru-RU" b="0" i="0" dirty="0" err="1">
                <a:effectLst/>
                <a:latin typeface="Times New Roman, serif"/>
              </a:rPr>
              <a:t>Фитингоф</a:t>
            </a:r>
            <a:r>
              <a:rPr lang="ru-RU" b="0" i="0" dirty="0">
                <a:effectLst/>
                <a:latin typeface="Times New Roman, serif"/>
              </a:rPr>
              <a:t>. Он изобразил эпизод первой встречи </a:t>
            </a:r>
            <a:r>
              <a:rPr lang="ru-RU" b="0" i="0" dirty="0" err="1">
                <a:effectLst/>
                <a:latin typeface="Times New Roman, serif"/>
              </a:rPr>
              <a:t>Валека</a:t>
            </a:r>
            <a:r>
              <a:rPr lang="ru-RU" b="0" i="0" dirty="0">
                <a:effectLst/>
                <a:latin typeface="Times New Roman, serif"/>
              </a:rPr>
              <a:t> с Васей в часовне. Рисунки </a:t>
            </a:r>
            <a:r>
              <a:rPr lang="ru-RU" b="0" i="0" dirty="0" err="1">
                <a:effectLst/>
                <a:latin typeface="Times New Roman, serif"/>
              </a:rPr>
              <a:t>Фитингофа</a:t>
            </a:r>
            <a:r>
              <a:rPr lang="ru-RU" b="0" i="0" dirty="0">
                <a:effectLst/>
                <a:latin typeface="Times New Roman, serif"/>
              </a:rPr>
              <a:t> хорошо соответствуют содержанию повести. Художник с помощью рисунка передал нам то, что сказал писатель с помощью слов.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078646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4932EA7-FA96-460B-B49F-82D94292B90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7791" y="1720839"/>
            <a:ext cx="10452295" cy="3416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24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lang="ru-RU" altLang="ru-RU" sz="2400" dirty="0">
                <a:latin typeface="Arial" panose="020B0604020202020204" pitchFamily="34" charset="0"/>
              </a:rPr>
              <a:t>После встречи с </a:t>
            </a:r>
            <a:r>
              <a:rPr lang="ru-RU" altLang="ru-RU" sz="2400" dirty="0" err="1">
                <a:latin typeface="Arial" panose="020B0604020202020204" pitchFamily="34" charset="0"/>
              </a:rPr>
              <a:t>Валеком</a:t>
            </a:r>
            <a:r>
              <a:rPr lang="ru-RU" altLang="ru-RU" sz="2400" dirty="0">
                <a:latin typeface="Arial" panose="020B0604020202020204" pitchFamily="34" charset="0"/>
              </a:rPr>
              <a:t> и Марусей о чем каждый вечер и каждое утро думал Вася? 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endParaRPr lang="ru-RU" altLang="ru-RU" sz="2400" dirty="0">
              <a:latin typeface="Arial" panose="020B060402020202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alt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Что приносил он своим друзьям?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endParaRPr kumimoji="0" lang="ru-RU" altLang="ru-RU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alt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Кто особенно радовался визитам Васи?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endParaRPr kumimoji="0" lang="ru-RU" altLang="ru-RU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alt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Что сильно удивляло Васю, когда он сравнивал Соню с Марусей?</a:t>
            </a:r>
          </a:p>
        </p:txBody>
      </p:sp>
    </p:spTree>
    <p:extLst>
      <p:ext uri="{BB962C8B-B14F-4D97-AF65-F5344CB8AC3E}">
        <p14:creationId xmlns:p14="http://schemas.microsoft.com/office/powerpoint/2010/main" val="255925955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288</TotalTime>
  <Words>2698</Words>
  <Application>Microsoft Office PowerPoint</Application>
  <PresentationFormat>Широкоэкранный</PresentationFormat>
  <Paragraphs>152</Paragraphs>
  <Slides>29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8" baseType="lpstr">
      <vt:lpstr>Arial</vt:lpstr>
      <vt:lpstr>Calibri</vt:lpstr>
      <vt:lpstr>Calibri Light</vt:lpstr>
      <vt:lpstr>Helvetica Neue</vt:lpstr>
      <vt:lpstr>Open Sans</vt:lpstr>
      <vt:lpstr>Roboto</vt:lpstr>
      <vt:lpstr>Times New Roman</vt:lpstr>
      <vt:lpstr>Times New Roman, serif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tomilen.553@yandex.ru</dc:creator>
  <cp:lastModifiedBy>tomilen.553@yandex.ru</cp:lastModifiedBy>
  <cp:revision>11</cp:revision>
  <dcterms:created xsi:type="dcterms:W3CDTF">2022-02-07T03:37:41Z</dcterms:created>
  <dcterms:modified xsi:type="dcterms:W3CDTF">2022-02-08T06:59:34Z</dcterms:modified>
</cp:coreProperties>
</file>