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84" r:id="rId4"/>
    <p:sldId id="277" r:id="rId5"/>
    <p:sldId id="279" r:id="rId6"/>
    <p:sldId id="263" r:id="rId7"/>
    <p:sldId id="282" r:id="rId8"/>
    <p:sldId id="267" r:id="rId9"/>
    <p:sldId id="276" r:id="rId10"/>
    <p:sldId id="265" r:id="rId11"/>
    <p:sldId id="266" r:id="rId12"/>
    <p:sldId id="268" r:id="rId13"/>
    <p:sldId id="269" r:id="rId14"/>
    <p:sldId id="283" r:id="rId15"/>
    <p:sldId id="262" r:id="rId16"/>
    <p:sldId id="275" r:id="rId17"/>
    <p:sldId id="270" r:id="rId18"/>
    <p:sldId id="271" r:id="rId19"/>
    <p:sldId id="272" r:id="rId20"/>
    <p:sldId id="257" r:id="rId21"/>
    <p:sldId id="280" r:id="rId22"/>
    <p:sldId id="273" r:id="rId23"/>
    <p:sldId id="274" r:id="rId24"/>
    <p:sldId id="258" r:id="rId25"/>
    <p:sldId id="281" r:id="rId26"/>
    <p:sldId id="285" r:id="rId27"/>
    <p:sldId id="259" r:id="rId28"/>
    <p:sldId id="256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159D04-BD76-4147-AEB7-AAF12D40A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78C957-2E0D-4FDC-9DEF-DDC7CAE66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FD8813-4C35-439C-AB58-65367943A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EB3A18-A45D-4BAD-BA9E-0E029B05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1CD6D4-899B-4E1A-8239-6276A0590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4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1F40CC-D6D5-4BCA-A1DD-EC551FB82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7B2D41-8BE9-40C1-9DBC-1705F38F30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6CE512-8467-4145-B309-0A59C305B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C8C37E-5B7C-4122-B30D-16621780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47569C-A707-40D0-860A-B73ED330B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8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3FAE40D-F4F4-416E-B212-38143D7621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766456-742B-4334-94E5-71B76A518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1CD2E0-C1AD-4D1F-A63D-13AAB59B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BC925E-C0ED-47FD-9D9A-384F781AC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884B10-434D-4F4A-9521-472D54245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86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3A163-2618-4A3E-96B9-7DE9D560A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DFE412-E618-4DC3-9799-D6BDE9D9C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2FF325-5A45-4EAB-902A-775209C87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EBA84C-888D-44B9-93AB-D5926DC0B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55C9EA-7AC4-482A-83FE-5DAF6105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2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19B35-99FD-4694-BB25-FA81384E2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E54947-FDDA-4C11-8D58-7D93D55AE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3C22CD-198A-4859-AA87-272CE77E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965BB7-F214-4B78-9B31-42D72F972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425A68-0115-4C3E-9F03-D8283B476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29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542AC-1DA6-4A79-8498-20ABBF31E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BB03C4-50D1-48C4-8AAF-E445034E0E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02AD51-35E4-42D5-B49C-D4829DD10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674CC2-C402-4D7E-9B3E-DADB43A14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5E7945-15F9-4B6A-937A-C1F9A0A84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C69795-1F0B-4E96-9DAB-C929E9630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61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B6635E-7852-4488-BC50-5E00DFECF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90064B-6952-452F-816B-0567BED03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7FE391-2594-48AA-AD43-F8D09CA46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0200AF-3D69-407F-A2CE-A9F4BD3C4C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99D1EAF-6212-434D-8506-58910401E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489F82-8BAF-4923-A9AE-063CF63D6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459E6A2-2735-449C-958B-2D9E3431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D6492DB-8CC6-45F7-971A-9F7CE564F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32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E87BC-772D-41AD-B4BB-4BBE2E8C9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25388AC-1856-4DA0-9B2D-69DE84F76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EB34CCF-16E1-4C95-9BA2-03AFA56FD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5A8B5B-21A6-4FA8-9709-26D4E649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5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C66FDB6-B1FC-403E-8DBD-99B3FC795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E051F0B-7CE8-40E2-B9B8-5D401D2F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1333358-DFAC-46DB-9737-D891815EE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83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5095C3-A790-4F36-B4EC-EADBB3397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1E78FC-6951-4E75-9ECD-1FAAA5134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33EB75-661C-473C-9AC9-F51E7C3FCB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854268-372C-4B82-B9E9-9D89196DE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72C75F-2D50-4E18-8245-D92820913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E4D84F-CD97-4E07-ABC8-564F0E61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663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4D610B-07EC-459E-9043-E4EAABEB2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B95D786-F5C7-457A-BE56-F8D0A4DA93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A5D37C-178F-49E9-B748-E36822B77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8B6D97-2AF7-4D44-9D69-B76AD85E0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8071C3-C703-4001-9A78-D02DA7809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A1D510-FE40-4749-ABCD-FDF5BE34D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7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54A3A-7136-4572-8B7C-550CBBF0B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9AF518-EFD6-4D89-9F20-E09CCFA1F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824A3F-78F8-470F-B6A0-CB88ED14E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D9350-E174-428C-A6A2-0D9C50331EF5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08225F-8191-4149-8ACD-DE5DCD4FD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ACE4F7-A438-4AB3-99DA-D2606E51D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648CE-F8F9-4B72-81DD-38716570F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52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BBB95A2-5FA5-4CCA-B2FF-55C0DFA95C31}"/>
              </a:ext>
            </a:extLst>
          </p:cNvPr>
          <p:cNvSpPr txBox="1"/>
          <p:nvPr/>
        </p:nvSpPr>
        <p:spPr>
          <a:xfrm>
            <a:off x="829993" y="691633"/>
            <a:ext cx="10662205" cy="3324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и роль </a:t>
            </a:r>
            <a:r>
              <a:rPr lang="ru-RU" sz="3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портрета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6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пейзажа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повести Короленко «В дурном обществе».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3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Она крепко ухватилась за него и, прижавшись к нему, поглядела на меня удивленным и отчасти испуганным взглядом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76DE152B-52E7-4AB1-8DCC-43B20BEB9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01" y="3291840"/>
            <a:ext cx="5324932" cy="321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Яблоки для Маруси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F0317024-3BF3-4CC2-8331-016A05182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629" y="3291840"/>
            <a:ext cx="5027377" cy="32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137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6C03A3-66A4-4D85-B3CF-C0EC510CEC6A}"/>
              </a:ext>
            </a:extLst>
          </p:cNvPr>
          <p:cNvSpPr txBox="1"/>
          <p:nvPr/>
        </p:nvSpPr>
        <p:spPr>
          <a:xfrm>
            <a:off x="409720" y="428178"/>
            <a:ext cx="5936567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Природа для мальчика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– ласковая мама, надёжный товарищ, которому Вася может поведать всё.  Если бы не было этих нескольких предложений, раскрывающих </a:t>
            </a:r>
            <a:r>
              <a:rPr lang="ru-RU" sz="2400" b="1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душевный мир героя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то мы, читатели, только бы и узнали о нём слов всех окружающих и даже самого героя, что: 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«все меня называли бродягой, негодным мальчишкой... Отец также поверил этому и делал иногда попытки заняться моим воспитанием, но попытки всегда кончались неудачей… Я не встречал ни в ком привета и ласки. Я начал бродяжничать». 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А сколько таких </a:t>
            </a:r>
            <a:r>
              <a:rPr lang="ru-RU" sz="2400" b="1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«пейзажных подсказок» 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при раскрытии образа Маруси! Всё говорит о том, что эта девочка – былинка не выживет.</a:t>
            </a:r>
            <a:endParaRPr lang="ru-RU" sz="2400" dirty="0"/>
          </a:p>
        </p:txBody>
      </p:sp>
      <p:pic>
        <p:nvPicPr>
          <p:cNvPr id="10242" name="Picture 2" descr="Я и мой отец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150259BC-B7A9-4E18-96BE-6CDC647C0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098" y="680154"/>
            <a:ext cx="5435993" cy="331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479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5CEEE79-4876-42AD-9068-C354C4451C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363012"/>
              </p:ext>
            </p:extLst>
          </p:nvPr>
        </p:nvGraphicFramePr>
        <p:xfrm>
          <a:off x="903299" y="3667590"/>
          <a:ext cx="10385402" cy="2962339"/>
        </p:xfrm>
        <a:graphic>
          <a:graphicData uri="http://schemas.openxmlformats.org/drawingml/2006/table">
            <a:tbl>
              <a:tblPr/>
              <a:tblGrid>
                <a:gridCol w="8423581">
                  <a:extLst>
                    <a:ext uri="{9D8B030D-6E8A-4147-A177-3AD203B41FA5}">
                      <a16:colId xmlns:a16="http://schemas.microsoft.com/office/drawing/2014/main" val="2511072185"/>
                    </a:ext>
                  </a:extLst>
                </a:gridCol>
                <a:gridCol w="1961821">
                  <a:extLst>
                    <a:ext uri="{9D8B030D-6E8A-4147-A177-3AD203B41FA5}">
                      <a16:colId xmlns:a16="http://schemas.microsoft.com/office/drawing/2014/main" val="199953986"/>
                    </a:ext>
                  </a:extLst>
                </a:gridCol>
              </a:tblGrid>
              <a:tr h="294146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Начало повести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Конец повести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070887"/>
                  </a:ext>
                </a:extLst>
              </a:tr>
              <a:tr h="26270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   Местечко, где мы жили, называлось Княжье - Вено. Если вы подъезжаете к местечку с востока, вам прежде всего бросается в глаза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тюрьма,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лучшее 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архитектурное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украшение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города. Самый город – в низу, над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сонными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заплесневевшими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прудами.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Серые заборы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…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пустыри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... кучи хлама…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подслеповатые 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хатки… деревянный мост через узкую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речушку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…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вонь, грязь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кучи ребят в уличной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пыли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  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...   городок ограждался широкими водяными гладями и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топями.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Пруды год от года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мелели,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зарастали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зеленью,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и высокие, густые камыши волновались, как море, на громадных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болотах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 Посредине одного из прудов находится остров.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Тихий 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родной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город…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Здесь мы, полные жизни и надежды…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71648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7837A625-3625-4C8A-986F-EEC1268C0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299" y="-150287"/>
            <a:ext cx="10385402" cy="39703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овесть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 картин пейзажа и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заканчивает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описанием красоты и гармонии окружающей природы.</a:t>
            </a:r>
            <a:r>
              <a:rPr lang="ru-RU" altLang="ru-RU" sz="2400" dirty="0"/>
              <a:t>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Такая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произведения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выбрана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автором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 противопоставления событий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 которых идёт речь в произведении.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Сравним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города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(каким его видит главный герой в начале и в конце повести).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-  изменение отношения героя к окружающей действительности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произведения, Вася,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этого города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вернее, его жителей,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«негодный мальчишка»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отец не замечает его. В городе Васю ничего не держит, город становится ему ненавистен: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«я начал бродяжничать»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rgbClr val="66666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50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E1227F-35B2-4365-A82C-C8830078D4B0}"/>
              </a:ext>
            </a:extLst>
          </p:cNvPr>
          <p:cNvSpPr txBox="1"/>
          <p:nvPr/>
        </p:nvSpPr>
        <p:spPr>
          <a:xfrm>
            <a:off x="6879101" y="625160"/>
            <a:ext cx="454386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Элементы 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пейзажа,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используемые в портрете героини (лучик солнца, колокольчик, ветер, былинка), подчёркивают преобладание в её облике лёгкости, воздушности, что позволяет сравнить Марусю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 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ангелочком...</a:t>
            </a:r>
            <a:endParaRPr lang="ru-RU" sz="3200" dirty="0"/>
          </a:p>
        </p:txBody>
      </p:sp>
      <p:pic>
        <p:nvPicPr>
          <p:cNvPr id="7170" name="Picture 2" descr="Короленко в дурном обществе иллюстрации">
            <a:extLst>
              <a:ext uri="{FF2B5EF4-FFF2-40B4-BE49-F238E27FC236}">
                <a16:creationId xmlns:a16="http://schemas.microsoft.com/office/drawing/2014/main" id="{06353777-91FF-41B6-8896-7B95621D8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" y="352276"/>
            <a:ext cx="6054969" cy="605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236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E94CCA0-8721-4F73-BB04-C5155887758E}"/>
              </a:ext>
            </a:extLst>
          </p:cNvPr>
          <p:cNvSpPr txBox="1"/>
          <p:nvPr/>
        </p:nvSpPr>
        <p:spPr>
          <a:xfrm>
            <a:off x="792480" y="786678"/>
            <a:ext cx="10607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Таким образом, </a:t>
            </a:r>
            <a:endParaRPr lang="ru-RU" sz="3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</a:t>
            </a:r>
            <a:r>
              <a:rPr lang="ru-RU" sz="3600" b="1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Пейзаж действительно является одним из главных средств характеристики героев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русской литературе, а по отношению к повести В. Короленко небезосновательно можно предположить, что основной текст является дополнением к пейзажной характеристике героев, их поступков.</a:t>
            </a:r>
            <a:endParaRPr lang="ru-RU" sz="3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algn="just">
              <a:buFont typeface="Arial" panose="020B0604020202020204" pitchFamily="34" charset="0"/>
              <a:buChar char="•"/>
            </a:pP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</a:rPr>
              <a:t>С</a:t>
            </a:r>
            <a:r>
              <a:rPr lang="ru-RU" sz="3600" b="1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уществует неразрывная связь</a:t>
            </a:r>
            <a:r>
              <a:rPr lang="ru-RU" sz="3600" b="1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ru-RU" sz="3600" b="1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состояния природы и человека.</a:t>
            </a:r>
            <a:endParaRPr lang="ru-RU" sz="3600" b="1" i="0" dirty="0">
              <a:solidFill>
                <a:srgbClr val="00B05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71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Урок&amp;quot; Изображение города и его обитателей в повести В.Г.Короленко «В дурном  обществе»">
            <a:extLst>
              <a:ext uri="{FF2B5EF4-FFF2-40B4-BE49-F238E27FC236}">
                <a16:creationId xmlns:a16="http://schemas.microsoft.com/office/drawing/2014/main" id="{969E5BBA-1842-4E8F-809C-5B6A52FDC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109" y="-35169"/>
            <a:ext cx="9190892" cy="689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748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14DFCB-7DC1-44BE-B719-2835EB9EDFF3}"/>
              </a:ext>
            </a:extLst>
          </p:cNvPr>
          <p:cNvSpPr txBox="1"/>
          <p:nvPr/>
        </p:nvSpPr>
        <p:spPr>
          <a:xfrm>
            <a:off x="658837" y="816990"/>
            <a:ext cx="1087432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Особую роль в произведениях играет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описание внешности героев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, через это описание автор передает свое отношение к героям, к происходящему.</a:t>
            </a:r>
          </a:p>
          <a:p>
            <a:pPr algn="just"/>
            <a:br>
              <a:rPr lang="ru-RU" sz="2800" dirty="0"/>
            </a:b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 Как называется описание внешности героя? (портрет). </a:t>
            </a:r>
            <a:br>
              <a:rPr lang="ru-RU" sz="2800" dirty="0"/>
            </a:br>
            <a:br>
              <a:rPr lang="ru-RU" sz="2800" dirty="0"/>
            </a:br>
            <a:r>
              <a:rPr lang="ru-RU" sz="28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Портрет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– это </a:t>
            </a:r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одно из средств художественной характеристики, изображение внешности героев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: их фигуры, лица, одежды, движений, жестов и манер.</a:t>
            </a:r>
          </a:p>
          <a:p>
            <a:pPr algn="just"/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Задание: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</a:rPr>
              <a:t>прочитайте</a:t>
            </a:r>
            <a:r>
              <a:rPr lang="ru-RU" sz="2800" b="0" i="0" dirty="0">
                <a:effectLst/>
                <a:latin typeface="Times New Roman" panose="02020603050405020304" pitchFamily="18" charset="0"/>
              </a:rPr>
              <a:t> описание внешности </a:t>
            </a:r>
            <a:r>
              <a:rPr lang="ru-RU" sz="2800" b="0" i="0" dirty="0" err="1">
                <a:effectLst/>
                <a:latin typeface="Times New Roman" panose="02020603050405020304" pitchFamily="18" charset="0"/>
              </a:rPr>
              <a:t>Тыбурция</a:t>
            </a:r>
            <a:r>
              <a:rPr lang="ru-RU" sz="2800" b="0" i="0" dirty="0">
                <a:effectLst/>
                <a:latin typeface="Times New Roman" panose="02020603050405020304" pitchFamily="18" charset="0"/>
              </a:rPr>
              <a:t> и </a:t>
            </a:r>
            <a:r>
              <a:rPr lang="ru-RU" sz="2800" b="0" i="0" dirty="0" err="1">
                <a:effectLst/>
                <a:latin typeface="Times New Roman" panose="02020603050405020304" pitchFamily="18" charset="0"/>
              </a:rPr>
              <a:t>Валека</a:t>
            </a:r>
            <a:r>
              <a:rPr lang="ru-RU" sz="2800" dirty="0">
                <a:latin typeface="Times New Roman" panose="02020603050405020304" pitchFamily="18" charset="0"/>
              </a:rPr>
              <a:t>; н</a:t>
            </a:r>
            <a:r>
              <a:rPr lang="ru-RU" sz="2800" b="0" i="0" dirty="0">
                <a:effectLst/>
                <a:latin typeface="Times New Roman" panose="02020603050405020304" pitchFamily="18" charset="0"/>
              </a:rPr>
              <a:t>айдите те черты, которые выражают отношение героя к </a:t>
            </a:r>
            <a:r>
              <a:rPr lang="ru-RU" sz="2800" b="0" i="0" dirty="0" err="1">
                <a:effectLst/>
                <a:latin typeface="Times New Roman" panose="02020603050405020304" pitchFamily="18" charset="0"/>
              </a:rPr>
              <a:t>Тыбурцию</a:t>
            </a:r>
            <a:r>
              <a:rPr lang="ru-RU" sz="2800" b="0" i="0" dirty="0">
                <a:effectLst/>
                <a:latin typeface="Times New Roman" panose="02020603050405020304" pitchFamily="18" charset="0"/>
              </a:rPr>
              <a:t> и </a:t>
            </a:r>
            <a:r>
              <a:rPr lang="ru-RU" sz="2800" b="0" i="0" dirty="0" err="1">
                <a:effectLst/>
                <a:latin typeface="Times New Roman" panose="02020603050405020304" pitchFamily="18" charset="0"/>
              </a:rPr>
              <a:t>Валеку</a:t>
            </a:r>
            <a:r>
              <a:rPr lang="ru-RU" sz="2800" b="0" i="0" dirty="0">
                <a:effectLst/>
                <a:latin typeface="Times New Roman" panose="02020603050405020304" pitchFamily="18" charset="0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85949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иды портретов в литературном произведении: Какие портреты представлены в произведении?">
            <a:extLst>
              <a:ext uri="{FF2B5EF4-FFF2-40B4-BE49-F238E27FC236}">
                <a16:creationId xmlns:a16="http://schemas.microsoft.com/office/drawing/2014/main" id="{B2C6FE78-D1E1-44B6-99D6-FA337E9843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11"/>
          <a:stretch/>
        </p:blipFill>
        <p:spPr bwMode="auto">
          <a:xfrm>
            <a:off x="1151328" y="-46435"/>
            <a:ext cx="9889343" cy="690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372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равни! «… Мальчик, по имени Валек, высокий, тонкий, черноволосый, угрюмо шатался иногда по городу без особенного дела, заложив руки в карманы и кидая по сторонам взгляды, смущавшие сердца калачниц.» «…Это был мальчик лет девяти, больше меня, худоща…">
            <a:extLst>
              <a:ext uri="{FF2B5EF4-FFF2-40B4-BE49-F238E27FC236}">
                <a16:creationId xmlns:a16="http://schemas.microsoft.com/office/drawing/2014/main" id="{269FD64F-541C-4F15-87A2-E5BFA371FF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91"/>
          <a:stretch/>
        </p:blipFill>
        <p:spPr bwMode="auto">
          <a:xfrm>
            <a:off x="1048883" y="-77374"/>
            <a:ext cx="10094233" cy="693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974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родолжаем работать! В чем отличие? «…Сзади мальчика показалось еще грязное личико, обрамленное белокурыми волосами и сверкавшее на меня детски-любопытными голубыми глазами.» « Между тем девочка, упершись маленькими ручонками в пол часовни, старалас…">
            <a:extLst>
              <a:ext uri="{FF2B5EF4-FFF2-40B4-BE49-F238E27FC236}">
                <a16:creationId xmlns:a16="http://schemas.microsoft.com/office/drawing/2014/main" id="{A85B514B-2971-4DA1-8D7A-210BA91EE4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82"/>
          <a:stretch/>
        </p:blipFill>
        <p:spPr bwMode="auto">
          <a:xfrm>
            <a:off x="1156057" y="1"/>
            <a:ext cx="100133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22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«Маруся всякий раз всплескивала ручонками, и глаза ее загорались огоньком восторга; бледное лицо девочки вспыхивало румянцем, она смеялась, и этот смех нашей маленькой приятельницы отдавался в наших сердцах, вознаграждая за конфеты, которые мы жертв…">
            <a:extLst>
              <a:ext uri="{FF2B5EF4-FFF2-40B4-BE49-F238E27FC236}">
                <a16:creationId xmlns:a16="http://schemas.microsoft.com/office/drawing/2014/main" id="{86D9C3BC-7183-43CC-9776-DD326B4B49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24"/>
          <a:stretch/>
        </p:blipFill>
        <p:spPr bwMode="auto">
          <a:xfrm>
            <a:off x="920760" y="-43961"/>
            <a:ext cx="10350480" cy="694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41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78A1D32-56D9-4908-BC72-71D7F5F330B7}"/>
              </a:ext>
            </a:extLst>
          </p:cNvPr>
          <p:cNvSpPr txBox="1"/>
          <p:nvPr/>
        </p:nvSpPr>
        <p:spPr>
          <a:xfrm>
            <a:off x="658837" y="612844"/>
            <a:ext cx="1087432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Представляете, как же выглядит остальной город, если тюрьма – украшение?! Хотелось бы там жить? Почему?</a:t>
            </a:r>
          </a:p>
          <a:p>
            <a:pPr marL="342900" indent="-342900" algn="ctr">
              <a:buFontTx/>
              <a:buChar char="-"/>
            </a:pPr>
            <a:b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- 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, serif"/>
              </a:rPr>
              <a:t>Почему, прежде чем познакомить нас с героями, автор рисует в первой главе город? </a:t>
            </a:r>
          </a:p>
          <a:p>
            <a:pPr algn="ctr"/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(Настраивает, готовит к восприятию, усиливает гнетущее чувство. Прочитав такое описание города, нам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Times New Roman, serif"/>
              </a:rPr>
              <a:t>становится страшно, возникает предчувствие чего-то нехорошего).</a:t>
            </a:r>
          </a:p>
          <a:p>
            <a:pPr algn="ctr"/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marL="342900" indent="-342900" algn="ctr">
              <a:buFontTx/>
              <a:buChar char="-"/>
            </a:pPr>
            <a:r>
              <a:rPr lang="ru-RU" sz="2400" b="0" i="0" dirty="0">
                <a:solidFill>
                  <a:srgbClr val="FF0000"/>
                </a:solidFill>
                <a:effectLst/>
                <a:latin typeface="Times New Roman, serif"/>
              </a:rPr>
              <a:t>Найдите в тексте, как выгоняли людей из замка. Кто эти люди? </a:t>
            </a:r>
          </a:p>
          <a:p>
            <a:pPr marL="342900" indent="-342900" algn="ctr">
              <a:buFontTx/>
              <a:buChar char="-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(нищие – это люди, у которых нет жилья, работы, а значит, они голодают). Этих нищих выгоняют в дождь, ночью.</a:t>
            </a:r>
          </a:p>
          <a:p>
            <a:pPr marL="342900" indent="-342900" algn="ctr">
              <a:buFontTx/>
              <a:buChar char="-"/>
            </a:pPr>
            <a:b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400" b="1" i="0" dirty="0">
                <a:solidFill>
                  <a:srgbClr val="FF0000"/>
                </a:solidFill>
                <a:effectLst/>
                <a:latin typeface="Times New Roman, serif"/>
              </a:rPr>
              <a:t>- </a:t>
            </a:r>
            <a:r>
              <a:rPr lang="ru-RU" sz="2400" dirty="0">
                <a:solidFill>
                  <a:srgbClr val="FF0000"/>
                </a:solidFill>
                <a:latin typeface="Times New Roman, serif"/>
              </a:rPr>
              <a:t>П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, serif"/>
              </a:rPr>
              <a:t>очему они не хотят уходить?</a:t>
            </a:r>
            <a:r>
              <a:rPr lang="ru-RU" sz="2400" b="1" i="0" dirty="0">
                <a:solidFill>
                  <a:srgbClr val="FF0000"/>
                </a:solidFill>
                <a:effectLst/>
                <a:latin typeface="Times New Roman, serif"/>
              </a:rPr>
              <a:t> </a:t>
            </a:r>
          </a:p>
          <a:p>
            <a:pPr marL="342900" indent="-342900" algn="ctr">
              <a:buFontTx/>
              <a:buChar char="-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(потому что им некуда идти, у них нет дома, очень страшно жить, когда у людей нет дома.)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942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0F7FAC-14E9-4E84-BA9C-0F0DBE2D0509}"/>
              </a:ext>
            </a:extLst>
          </p:cNvPr>
          <p:cNvSpPr txBox="1"/>
          <p:nvPr/>
        </p:nvSpPr>
        <p:spPr>
          <a:xfrm>
            <a:off x="914400" y="829995"/>
            <a:ext cx="1071958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b="1" dirty="0">
                <a:latin typeface="Arial" panose="020B0604020202020204" pitchFamily="34" charset="0"/>
              </a:rPr>
              <a:t>Осенью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b="1" dirty="0"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dirty="0">
                <a:latin typeface="Arial" panose="020B0604020202020204" pitchFamily="34" charset="0"/>
              </a:rPr>
              <a:t>С наступлением осенних холодов «Маруся начала прихварывать» – она не жаловалась на плохое самочувствие, но с каждым днем все больше худела и бледнела. Холодные и сырые камни подземелья делали свою «ужасную работу, высасывая жизнь из маленького тельца».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dirty="0">
                <a:latin typeface="Arial" panose="020B0604020202020204" pitchFamily="34" charset="0"/>
              </a:rPr>
              <a:t>Вася с </a:t>
            </a:r>
            <a:r>
              <a:rPr lang="ru-RU" altLang="ru-RU" sz="2800" dirty="0" err="1">
                <a:latin typeface="Arial" panose="020B0604020202020204" pitchFamily="34" charset="0"/>
              </a:rPr>
              <a:t>Валеком</a:t>
            </a:r>
            <a:r>
              <a:rPr lang="ru-RU" altLang="ru-RU" sz="2800" dirty="0">
                <a:latin typeface="Arial" panose="020B0604020202020204" pitchFamily="34" charset="0"/>
              </a:rPr>
              <a:t> старались чаще выносить Марусю на свежий воздух, где ей немного легчало. Но оживление у девочки быстро проходило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1554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к нарисовать иллюстрацию к рассказу Короленко &amp;quot;В дурном обществе&amp;quot;?">
            <a:extLst>
              <a:ext uri="{FF2B5EF4-FFF2-40B4-BE49-F238E27FC236}">
                <a16:creationId xmlns:a16="http://schemas.microsoft.com/office/drawing/2014/main" id="{FB0CF221-619A-49F0-B387-9B4E90587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75" y="148730"/>
            <a:ext cx="4992498" cy="328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ороленко в дурном обществе иллюстрации">
            <a:extLst>
              <a:ext uri="{FF2B5EF4-FFF2-40B4-BE49-F238E27FC236}">
                <a16:creationId xmlns:a16="http://schemas.microsoft.com/office/drawing/2014/main" id="{3544DCEA-E35A-426E-BC4D-4978B0107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421" y="148729"/>
            <a:ext cx="4346650" cy="328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Электронный альбом иллюстраций «Мои ровесники в повести В.Г. Короленко “В  дурном обществе”»">
            <a:extLst>
              <a:ext uri="{FF2B5EF4-FFF2-40B4-BE49-F238E27FC236}">
                <a16:creationId xmlns:a16="http://schemas.microsoft.com/office/drawing/2014/main" id="{E46BC24B-664C-4342-894E-526F7A6B89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7" t="11634" r="11928" b="11471"/>
          <a:stretch/>
        </p:blipFill>
        <p:spPr bwMode="auto">
          <a:xfrm>
            <a:off x="1227509" y="3577730"/>
            <a:ext cx="4444773" cy="328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Сочинение: Основные темы в рассказе «В дурном обществе» (В.Г. Короленко) |  Литрекон">
            <a:extLst>
              <a:ext uri="{FF2B5EF4-FFF2-40B4-BE49-F238E27FC236}">
                <a16:creationId xmlns:a16="http://schemas.microsoft.com/office/drawing/2014/main" id="{92081E63-5B62-4654-A0E5-6B18CDF3C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01" y="3577730"/>
            <a:ext cx="4217490" cy="328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0109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« А моя маленькая приятельница почти никогда не бегала и смеялась очень редко; когда же смеялась, то смех ее звучал, как самый маленький серебряный колокольчик, которого на десять шагов уже не слышно. Платье ее было грязно и старо, в косе не было ле…">
            <a:extLst>
              <a:ext uri="{FF2B5EF4-FFF2-40B4-BE49-F238E27FC236}">
                <a16:creationId xmlns:a16="http://schemas.microsoft.com/office/drawing/2014/main" id="{13046356-BF57-4E9D-BDCF-CEA0DEE48D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31"/>
          <a:stretch/>
        </p:blipFill>
        <p:spPr bwMode="auto">
          <a:xfrm>
            <a:off x="1252024" y="0"/>
            <a:ext cx="98995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1144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«…Мы каждый день выносили Марусю наверх, и здесь она как будто оживала; девочка смотрела вокруг широко раскрытыми глазами, на щеках ее загорался румянец; казалось, что ветер, обдававший ее своими свежими взмахами, возвращал ей частицы жизни, похищен…">
            <a:extLst>
              <a:ext uri="{FF2B5EF4-FFF2-40B4-BE49-F238E27FC236}">
                <a16:creationId xmlns:a16="http://schemas.microsoft.com/office/drawing/2014/main" id="{58E0F0F5-2047-4AD1-B03E-F4FCF97DA4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4"/>
          <a:stretch/>
        </p:blipFill>
        <p:spPr bwMode="auto">
          <a:xfrm>
            <a:off x="1295298" y="0"/>
            <a:ext cx="9601403" cy="682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033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870204-0DB4-4511-AD48-0A829A13513A}"/>
              </a:ext>
            </a:extLst>
          </p:cNvPr>
          <p:cNvSpPr txBox="1"/>
          <p:nvPr/>
        </p:nvSpPr>
        <p:spPr>
          <a:xfrm>
            <a:off x="745589" y="745588"/>
            <a:ext cx="647113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Вася решил порадовать малышку Сониной куклой (памятный подарок матери). Кукла, как волшебница, поставила Марусю на ноги, наконец-то раздался звонкий смех. Но, конечно, это длилось недолго.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отец Васи отреагировал на поступок сына?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Какие есть рисунки и иллюстрации к рассказу &amp;quot;В дурном обществе&amp;quot; Короленко?">
            <a:extLst>
              <a:ext uri="{FF2B5EF4-FFF2-40B4-BE49-F238E27FC236}">
                <a16:creationId xmlns:a16="http://schemas.microsoft.com/office/drawing/2014/main" id="{250E8758-726E-40EB-AD9D-49711B6BF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877" y="347187"/>
            <a:ext cx="4192172" cy="616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665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кие есть рисунки и иллюстрации к рассказу &amp;quot;В дурном обществе&amp;quot; Короленко?">
            <a:extLst>
              <a:ext uri="{FF2B5EF4-FFF2-40B4-BE49-F238E27FC236}">
                <a16:creationId xmlns:a16="http://schemas.microsoft.com/office/drawing/2014/main" id="{4D990C78-38BF-4955-8AA0-BF2EEA6EA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026" y="3456326"/>
            <a:ext cx="4953523" cy="312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Литература. 5 класс (2 часть). В дурном обществе">
            <a:extLst>
              <a:ext uri="{FF2B5EF4-FFF2-40B4-BE49-F238E27FC236}">
                <a16:creationId xmlns:a16="http://schemas.microsoft.com/office/drawing/2014/main" id="{13D8A035-9155-4ED9-A94A-652AEA7F1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170" y="2466437"/>
            <a:ext cx="4953522" cy="421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Я, Валек и Маруся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D443158F-E80B-4477-B81B-BDDA3879F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026" y="395133"/>
            <a:ext cx="4953522" cy="30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Маруся с хлебом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3D133833-61A1-4F72-8B30-81C383406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5133"/>
            <a:ext cx="3607785" cy="238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978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укла сделала почти чудо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564B436D-9152-4187-BCDC-CB702A23B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130" y="470002"/>
            <a:ext cx="5400528" cy="356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Маруся с куклой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5634BB85-F0FC-44E0-9EDA-C76C78D56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372" y="470002"/>
            <a:ext cx="5207233" cy="356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Смерть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3E578708-2BB0-4F49-BF70-4860ACCED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826" y="3939919"/>
            <a:ext cx="4450379" cy="291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20986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78C428-BD23-4964-96F3-13E529F8C196}"/>
              </a:ext>
            </a:extLst>
          </p:cNvPr>
          <p:cNvSpPr txBox="1"/>
          <p:nvPr/>
        </p:nvSpPr>
        <p:spPr>
          <a:xfrm>
            <a:off x="1195753" y="1153552"/>
            <a:ext cx="974891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Чем заканчивается повесть Короленко?</a:t>
            </a:r>
          </a:p>
          <a:p>
            <a:endParaRPr lang="ru-RU" sz="3200" b="1" dirty="0"/>
          </a:p>
          <a:p>
            <a:r>
              <a:rPr lang="ru-RU" sz="3200" b="1" dirty="0"/>
              <a:t>Вася</a:t>
            </a:r>
            <a:r>
              <a:rPr lang="ru-RU" sz="3200" dirty="0"/>
              <a:t> — после смерти Маруси каждую весну приходит на её могилку вместе с отцом и Соней.</a:t>
            </a:r>
          </a:p>
          <a:p>
            <a:r>
              <a:rPr lang="ru-RU" sz="3200" b="1" dirty="0"/>
              <a:t>Маруся</a:t>
            </a:r>
            <a:r>
              <a:rPr lang="ru-RU" sz="3200" dirty="0"/>
              <a:t> — умирает от запущенной болезни и тяжёлых условий жизни.</a:t>
            </a:r>
          </a:p>
          <a:p>
            <a:r>
              <a:rPr lang="ru-RU" sz="3200" b="1" dirty="0"/>
              <a:t>Валек</a:t>
            </a:r>
            <a:r>
              <a:rPr lang="ru-RU" sz="3200" dirty="0"/>
              <a:t> — исчезает из города вместе с </a:t>
            </a:r>
            <a:r>
              <a:rPr lang="ru-RU" sz="3200" dirty="0" err="1"/>
              <a:t>Тыбурцием</a:t>
            </a:r>
            <a:r>
              <a:rPr lang="ru-RU" sz="3200" dirty="0"/>
              <a:t>.</a:t>
            </a:r>
          </a:p>
          <a:p>
            <a:r>
              <a:rPr lang="ru-RU" sz="3200" b="1" dirty="0"/>
              <a:t>Члены «дурного общества»</a:t>
            </a:r>
            <a:r>
              <a:rPr lang="ru-RU" sz="3200" dirty="0"/>
              <a:t> — рассеялись, разошлись в разные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37536895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8EF211-FF7E-4D94-85E1-FCEB94462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056" y="1047658"/>
            <a:ext cx="10367888" cy="517064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Чему  учит повесть?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Повесть «В дурном обществе» учит читателей прежде всего тому, что не всегда нищие виноваты в том, что они страдают. Человек должен с пониманием относится к тем, кто живет хуже, чем он. Нужно помогать тем, кому хуже в данный момент, кто нуждается в этом.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Нельзя выбирать друзей по доходу. Это показано на примере дружбы Васи и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Валека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Мальчики дружили из-за схожих интересов, ценностей, мыслей. Это и должно быть основой дружбы, а не материальный достаток.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Родители должны держать контакт с ребенком и общаться с ним, </a:t>
            </a:r>
            <a:r>
              <a:rPr kumimoji="0" lang="ru-RU" altLang="ru-RU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знать, что ему интересно, что он хочет. Нельзя удаляться от своего ребенка. Только тогда получится воспитать счастливого человека.</a:t>
            </a:r>
            <a:endParaRPr kumimoji="0" lang="ru-RU" altLang="ru-RU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619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1EB687-463C-427E-BDE4-645CB2E53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430" y="3429000"/>
            <a:ext cx="9655711" cy="323558"/>
          </a:xfrm>
        </p:spPr>
        <p:txBody>
          <a:bodyPr>
            <a:noAutofit/>
          </a:bodyPr>
          <a:lstStyle/>
          <a:p>
            <a:pPr algn="ctr"/>
            <a:br>
              <a:rPr lang="ru-RU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Домашнее задание: </a:t>
            </a:r>
            <a:br>
              <a:rPr lang="ru-RU" sz="3200" b="1" dirty="0">
                <a:solidFill>
                  <a:srgbClr val="FF0000"/>
                </a:solidFill>
              </a:rPr>
            </a:b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u="sng" dirty="0">
                <a:solidFill>
                  <a:srgbClr val="7030A0"/>
                </a:solidFill>
              </a:rPr>
              <a:t>для всех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письменно ответить на вопрос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/>
              <a:t>«Чему учит повесть Короленко?»</a:t>
            </a:r>
            <a:br>
              <a:rPr lang="ru-RU" sz="3200" dirty="0">
                <a:solidFill>
                  <a:srgbClr val="FF0000"/>
                </a:solidFill>
              </a:rPr>
            </a:br>
            <a:br>
              <a:rPr lang="ru-RU" sz="3200" dirty="0"/>
            </a:br>
            <a:br>
              <a:rPr lang="ru-RU" sz="3200" dirty="0"/>
            </a:br>
            <a:r>
              <a:rPr lang="ru-RU" sz="3200" b="1" u="sng" dirty="0">
                <a:solidFill>
                  <a:srgbClr val="7030A0"/>
                </a:solidFill>
              </a:rPr>
              <a:t>по желанию</a:t>
            </a:r>
            <a:br>
              <a:rPr lang="ru-RU" sz="3200" dirty="0"/>
            </a:br>
            <a:r>
              <a:rPr lang="ru-RU" sz="3200" dirty="0"/>
              <a:t>1) подготовить </a:t>
            </a:r>
            <a:r>
              <a:rPr lang="ru-RU" sz="3200" b="1" dirty="0"/>
              <a:t>пересказ эпизода «Маруся с куклой</a:t>
            </a:r>
            <a:r>
              <a:rPr lang="ru-RU" sz="3200" dirty="0"/>
              <a:t>»,</a:t>
            </a:r>
            <a:br>
              <a:rPr lang="ru-RU" sz="3200" dirty="0"/>
            </a:br>
            <a:r>
              <a:rPr lang="ru-RU" sz="3200" dirty="0"/>
              <a:t>или</a:t>
            </a:r>
            <a:br>
              <a:rPr lang="ru-RU" sz="3200" dirty="0"/>
            </a:br>
            <a:r>
              <a:rPr lang="ru-RU" sz="3200" dirty="0"/>
              <a:t>2) </a:t>
            </a:r>
            <a:r>
              <a:rPr lang="ru-RU" sz="3200" b="1" dirty="0"/>
              <a:t>рассказ «Мои ровесники в повести В.Г. Короленко «В дурном обществе».</a:t>
            </a:r>
            <a:br>
              <a:rPr lang="ru-RU" sz="3200" b="1" dirty="0"/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29815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Ступени ведущие вниз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27C962AB-5023-4979-8118-57DA84DF1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06" y="212859"/>
            <a:ext cx="5505810" cy="350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Мы втроем поднялись из подземелья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3257BCA6-E7BD-4611-BB13-BDD8B48B0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915" y="276164"/>
            <a:ext cx="5334879" cy="337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Мы с Соней, а иногда даже с отцом посещали эту могилу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029F2435-A190-4E51-AFE9-BCF6D5072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04" y="3895443"/>
            <a:ext cx="4670986" cy="295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На могиле Маруси. Иллюстрация Ю. Теребилова к «Детям подземелья» Короленко">
            <a:extLst>
              <a:ext uri="{FF2B5EF4-FFF2-40B4-BE49-F238E27FC236}">
                <a16:creationId xmlns:a16="http://schemas.microsoft.com/office/drawing/2014/main" id="{4157CEE8-67CE-4F2C-AE6B-FAE503219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861" y="3895443"/>
            <a:ext cx="4670986" cy="296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761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2354C7-D801-40ED-83AC-DB83E4366038}"/>
              </a:ext>
            </a:extLst>
          </p:cNvPr>
          <p:cNvSpPr txBox="1"/>
          <p:nvPr/>
        </p:nvSpPr>
        <p:spPr>
          <a:xfrm>
            <a:off x="464232" y="1443841"/>
            <a:ext cx="284167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1" dirty="0">
                <a:solidFill>
                  <a:srgbClr val="00B050"/>
                </a:solidFill>
                <a:effectLst/>
                <a:latin typeface="Times New Roman, serif"/>
              </a:rPr>
              <a:t>Пейзаж</a:t>
            </a:r>
            <a:r>
              <a:rPr lang="ru-RU" sz="2800" b="0" i="1" dirty="0">
                <a:solidFill>
                  <a:srgbClr val="0070C0"/>
                </a:solidFill>
                <a:effectLst/>
                <a:latin typeface="Times New Roman, serif"/>
              </a:rPr>
              <a:t> 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– изображение в литературном произведении картин природы как </a:t>
            </a:r>
            <a:r>
              <a:rPr lang="ru-RU" sz="2800" b="0" i="0" dirty="0">
                <a:solidFill>
                  <a:srgbClr val="00B050"/>
                </a:solidFill>
                <a:effectLst/>
                <a:latin typeface="Times New Roman, serif"/>
              </a:rPr>
              <a:t>средство образного выражения замысла автора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.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8" name="Picture 2" descr="Презентация &amp;quot;Пейзаж в литературе.музыке,живописи&amp;quot; - скачать презентации по  МХК">
            <a:extLst>
              <a:ext uri="{FF2B5EF4-FFF2-40B4-BE49-F238E27FC236}">
                <a16:creationId xmlns:a16="http://schemas.microsoft.com/office/drawing/2014/main" id="{BF5873B5-0828-4DBD-B9B1-19F90E6DAD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" t="21833" r="8031" b="10475"/>
          <a:stretch/>
        </p:blipFill>
        <p:spPr bwMode="auto">
          <a:xfrm>
            <a:off x="3439438" y="884408"/>
            <a:ext cx="8457915" cy="496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41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F3AEED-AB8B-4CB0-8AC3-EB11FC8FCEF1}"/>
              </a:ext>
            </a:extLst>
          </p:cNvPr>
          <p:cNvSpPr txBox="1"/>
          <p:nvPr/>
        </p:nvSpPr>
        <p:spPr>
          <a:xfrm>
            <a:off x="396240" y="660333"/>
            <a:ext cx="569976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Пейзаж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в повести В.Г. Короленко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занимает центральное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место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служит ключом к пониманию образов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героев, их поступков,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раскрывает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отношение автора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 своим персонажам. </a:t>
            </a:r>
          </a:p>
          <a:p>
            <a:pPr algn="ctr"/>
            <a:r>
              <a:rPr lang="ru-RU" sz="32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Описание природы встречается в произведении около 24 раз!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(а в повести всего 8 небольших глав) и каждый раз эти картины не случайны. </a:t>
            </a:r>
          </a:p>
        </p:txBody>
      </p:sp>
      <p:pic>
        <p:nvPicPr>
          <p:cNvPr id="8194" name="Picture 2" descr="Как «Дети подземелья» спасли писателя Владимира Короленко – Новости –  Научно-образовательный портал IQ – Национальный исследовательский  университет «Высшая школа экономики»">
            <a:extLst>
              <a:ext uri="{FF2B5EF4-FFF2-40B4-BE49-F238E27FC236}">
                <a16:creationId xmlns:a16="http://schemas.microsoft.com/office/drawing/2014/main" id="{8D29A801-8EA0-4320-B93A-B85888DEF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299" y="1983545"/>
            <a:ext cx="5562830" cy="370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16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366AB96-E54C-4B3A-9678-4D93F34F6F04}"/>
              </a:ext>
            </a:extLst>
          </p:cNvPr>
          <p:cNvSpPr txBox="1"/>
          <p:nvPr/>
        </p:nvSpPr>
        <p:spPr>
          <a:xfrm>
            <a:off x="675249" y="456932"/>
            <a:ext cx="5420751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algn="ctr"/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</a:rPr>
              <a:t>Дети</a:t>
            </a:r>
            <a:r>
              <a:rPr lang="ru-RU" sz="2800" b="0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 большей частью  изображены на фоне природы, что создаёт ощущение их внутренней свободы. 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Исключение составляют Маруся и пан </a:t>
            </a:r>
            <a:r>
              <a:rPr lang="ru-RU" sz="2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Тыбурций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И это закономерно, т.к. образ Маруси – это постоянная борьба жизни и смерти, в которой побеждает смерть (</a:t>
            </a:r>
            <a:r>
              <a:rPr lang="ru-RU" sz="2800" b="0" i="0" u="none" strike="noStrike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замкнутое пространство</a:t>
            </a:r>
            <a:r>
              <a:rPr lang="ru-RU" sz="2800" b="0" i="0" u="none" strike="noStrike" dirty="0">
                <a:effectLst/>
                <a:latin typeface="Times New Roman" panose="02020603050405020304" pitchFamily="18" charset="0"/>
              </a:rPr>
              <a:t>).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В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конце произведения описывается её цветущая могилка). </a:t>
            </a:r>
          </a:p>
          <a:p>
            <a:pPr algn="ctr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       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100" name="Picture 4" descr="Анализ рассказа «В дурном обществе» (В.Г. Короленко) | Литрекон">
            <a:extLst>
              <a:ext uri="{FF2B5EF4-FFF2-40B4-BE49-F238E27FC236}">
                <a16:creationId xmlns:a16="http://schemas.microsoft.com/office/drawing/2014/main" id="{461C7782-A598-43FC-B9A1-9EF9A1C68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141" y="3091906"/>
            <a:ext cx="4698610" cy="348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Сочинение: Маруся в рассказе «В дурном обществе» (В.Г. Короленко) | Литрекон">
            <a:extLst>
              <a:ext uri="{FF2B5EF4-FFF2-40B4-BE49-F238E27FC236}">
                <a16:creationId xmlns:a16="http://schemas.microsoft.com/office/drawing/2014/main" id="{407EAC80-80C5-4388-869B-7A0384E56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141" y="276314"/>
            <a:ext cx="3162299" cy="274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908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очинение по повести Короленко «В дурном обществе». План и характерский  состав главных героев">
            <a:extLst>
              <a:ext uri="{FF2B5EF4-FFF2-40B4-BE49-F238E27FC236}">
                <a16:creationId xmlns:a16="http://schemas.microsoft.com/office/drawing/2014/main" id="{C7E687BC-B72C-4769-AA5A-B93CBC94F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99" y="315733"/>
            <a:ext cx="4725205" cy="290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В дурном обществе (Короленко) краткое содержание для читательского дневника">
            <a:extLst>
              <a:ext uri="{FF2B5EF4-FFF2-40B4-BE49-F238E27FC236}">
                <a16:creationId xmlns:a16="http://schemas.microsoft.com/office/drawing/2014/main" id="{F29DC1BA-5DC5-4266-A510-A3CB649DD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44" y="3633686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ороленко в дурном обществе иллюстрации">
            <a:extLst>
              <a:ext uri="{FF2B5EF4-FFF2-40B4-BE49-F238E27FC236}">
                <a16:creationId xmlns:a16="http://schemas.microsoft.com/office/drawing/2014/main" id="{BFE77D9B-817D-4A3C-A79A-27222A6A2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2" y="3633686"/>
            <a:ext cx="4220308" cy="322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Анализ произведения В.Г. Короленко «В дурном обществе» | Литерагуру">
            <a:extLst>
              <a:ext uri="{FF2B5EF4-FFF2-40B4-BE49-F238E27FC236}">
                <a16:creationId xmlns:a16="http://schemas.microsoft.com/office/drawing/2014/main" id="{9C1B8A2A-6F1F-402B-91AC-36F156BEF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218" y="361950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Дети подземелья (Короленко) — читать онлайн">
            <a:extLst>
              <a:ext uri="{FF2B5EF4-FFF2-40B4-BE49-F238E27FC236}">
                <a16:creationId xmlns:a16="http://schemas.microsoft.com/office/drawing/2014/main" id="{8A23E4A5-36F7-4034-B5D8-E42F1DA8A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508" y="315733"/>
            <a:ext cx="4786693" cy="290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062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6B3A8BE-E6EF-44BE-A532-8A37178F0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856469"/>
              </p:ext>
            </p:extLst>
          </p:nvPr>
        </p:nvGraphicFramePr>
        <p:xfrm>
          <a:off x="1052733" y="3882208"/>
          <a:ext cx="10086534" cy="2651760"/>
        </p:xfrm>
        <a:graphic>
          <a:graphicData uri="http://schemas.openxmlformats.org/drawingml/2006/table">
            <a:tbl>
              <a:tblPr/>
              <a:tblGrid>
                <a:gridCol w="5008099">
                  <a:extLst>
                    <a:ext uri="{9D8B030D-6E8A-4147-A177-3AD203B41FA5}">
                      <a16:colId xmlns:a16="http://schemas.microsoft.com/office/drawing/2014/main" val="3142581290"/>
                    </a:ext>
                  </a:extLst>
                </a:gridCol>
                <a:gridCol w="5078435">
                  <a:extLst>
                    <a:ext uri="{9D8B030D-6E8A-4147-A177-3AD203B41FA5}">
                      <a16:colId xmlns:a16="http://schemas.microsoft.com/office/drawing/2014/main" val="3829671308"/>
                    </a:ext>
                  </a:extLst>
                </a:gridCol>
              </a:tblGrid>
              <a:tr h="268900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Начало повести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Конец повести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018198"/>
                  </a:ext>
                </a:extLst>
              </a:tr>
              <a:tr h="152376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…стояла давно заброшенная часовня. У неё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кое-где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провалилась крыша, стены осыпались, и вместо гулкого медного колокола совы заводили в ней по ночам свои зловещие песни. На старом кладбище возле часовни в сырые осенние ночи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загорались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синие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огни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а в часовне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сычи кричали</a:t>
                      </a:r>
                      <a:r>
                        <a:rPr lang="ru-RU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так пронзительно и звонко, что сжималось сердце…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Старая часовня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сильно пострадала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от времени. Сначала у неё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провалилась 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крыша,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продавив потолок подземелья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 Потом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вокруг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часовни стали образовываться 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обвалы,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и она стала 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ещё мрачнее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; ещё громче</a:t>
                      </a:r>
                      <a:r>
                        <a:rPr lang="ru-RU" sz="1800" b="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завывают в ней филины, а </a:t>
                      </a:r>
                      <a:r>
                        <a:rPr lang="ru-RU" sz="1800" b="0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огни на могилах тёмными ночами 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вспыхивают</a:t>
                      </a:r>
                      <a:r>
                        <a:rPr lang="ru-RU" sz="1800" b="0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синим </a:t>
                      </a:r>
                      <a:r>
                        <a:rPr lang="ru-RU" sz="18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зловещим светом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…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660" marR="736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18075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C54425DB-9615-494A-AEC7-2DFB02318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733" y="-176033"/>
            <a:ext cx="10086534" cy="39703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конце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повести происходит примирение с отцом, герой обретает смысл жизни, он благодарен городу за «подаренное знакомство» с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Валеком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Марусей. Центральное место занимает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символический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 часовни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того самого «серого камня», который отнял жизнь у Маруси. С ним тоже происходят изменения. 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Сравните:</a:t>
            </a:r>
            <a:r>
              <a:rPr lang="ru-RU" altLang="ru-RU" sz="2400" dirty="0">
                <a:solidFill>
                  <a:srgbClr val="666666"/>
                </a:solidFill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Противопоставляется картине разрушения весенний живописный пейзаж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 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«…</a:t>
            </a:r>
            <a:r>
              <a:rPr kumimoji="0" lang="ru-RU" altLang="ru-RU" sz="2400" b="1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могила 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(Маруси) </a:t>
            </a:r>
            <a:r>
              <a:rPr kumimoji="0" lang="ru-RU" altLang="ru-RU" sz="2400" b="1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каждую весну зеленела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свежим дёрном, </a:t>
            </a:r>
            <a:r>
              <a:rPr kumimoji="0" lang="ru-RU" altLang="ru-RU" sz="2400" b="1" i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пестрела цветами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 зло, которое погубило девочку,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восторжествовало,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а наоборот практически разрушилось.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оно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ещё не исчезло полностью.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879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46FC99-8CCB-4676-9A1B-50634D2E26DB}"/>
              </a:ext>
            </a:extLst>
          </p:cNvPr>
          <p:cNvSpPr txBox="1"/>
          <p:nvPr/>
        </p:nvSpPr>
        <p:spPr>
          <a:xfrm>
            <a:off x="820615" y="761895"/>
            <a:ext cx="1055076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Интересен о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браз отца, который если и изображался на фоне природы, то это была аллея его дома, по которой он или ходил взад-вперед, или сидел на скамейке, т.е. природа как образ всё же замкнутого пространства! И только в заключении повести Вася сообщит, что </a:t>
            </a:r>
            <a:r>
              <a:rPr lang="ru-RU" sz="2400" b="1" i="0" u="none" strike="noStrike" dirty="0">
                <a:solidFill>
                  <a:srgbClr val="00B050"/>
                </a:solidFill>
                <a:effectLst/>
                <a:latin typeface="Times New Roman" panose="02020603050405020304" pitchFamily="18" charset="0"/>
              </a:rPr>
              <a:t>отец ИНОГДА приходит навещать могилку Маруси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т.е. </a:t>
            </a:r>
            <a:r>
              <a:rPr lang="ru-RU" sz="24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отец всё же не вырвался до конца из того ограниченного пространства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что доказывает автобиографичность этого персонажа.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Основные события происходят за период конец лета – осень, но </a:t>
            </a:r>
            <a:r>
              <a:rPr lang="ru-RU" sz="2400" b="0" i="0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в воспоминаниях главного героя проходит весь годовой цикл времён года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что создаёт ощущение насыщенности повести событиями.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Складывается представление о Васе как об очень духовно повзрослевшем человеке. (Для того, чтобы так измениться нужно немало времени, а не те 2-3 месяца, которые получаются по хронологии событий).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FED5B6-876D-427D-B14D-E15E22EC3A84}"/>
              </a:ext>
            </a:extLst>
          </p:cNvPr>
          <p:cNvSpPr txBox="1"/>
          <p:nvPr/>
        </p:nvSpPr>
        <p:spPr>
          <a:xfrm>
            <a:off x="2180492" y="6024874"/>
            <a:ext cx="88626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П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ортрет </a:t>
            </a:r>
            <a:r>
              <a:rPr lang="ru-RU" sz="2400" b="0" i="0" u="none" strike="noStrike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каждого героя повести связан с миром природы.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649560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1504</Words>
  <Application>Microsoft Office PowerPoint</Application>
  <PresentationFormat>Широкоэкранный</PresentationFormat>
  <Paragraphs>65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Open Sans</vt:lpstr>
      <vt:lpstr>Times New Roman</vt:lpstr>
      <vt:lpstr>Times New Roman,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Домашнее задание:   для всех письменно ответить на вопрос  «Чему учит повесть Короленко?»   по желанию 1) подготовить пересказ эпизода «Маруся с куклой», или 2) рассказ «Мои ровесники в повести В.Г. Короленко «В дурном обществе».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tomilen.553@yandex.ru</dc:creator>
  <cp:lastModifiedBy>tomilen.553@yandex.ru</cp:lastModifiedBy>
  <cp:revision>10</cp:revision>
  <dcterms:created xsi:type="dcterms:W3CDTF">2022-02-07T03:52:10Z</dcterms:created>
  <dcterms:modified xsi:type="dcterms:W3CDTF">2022-02-08T08:19:01Z</dcterms:modified>
</cp:coreProperties>
</file>