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6" r:id="rId4"/>
    <p:sldId id="272" r:id="rId5"/>
    <p:sldId id="273" r:id="rId6"/>
    <p:sldId id="274" r:id="rId7"/>
    <p:sldId id="278" r:id="rId8"/>
    <p:sldId id="279" r:id="rId9"/>
    <p:sldId id="277" r:id="rId10"/>
    <p:sldId id="281" r:id="rId11"/>
    <p:sldId id="283" r:id="rId12"/>
    <p:sldId id="284" r:id="rId13"/>
    <p:sldId id="282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7A700F-0605-4987-AF6E-133B72DB36F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E75CE9-F7B4-49FC-A225-353DCB00AE2A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овладение инновационными подходами к реализации образовательных областей в соответствии с приоритетами, определенными ФГОС НОО;</a:t>
          </a:r>
          <a:endParaRPr lang="ru-RU" sz="16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6E1C91-E8CC-476F-A425-F65E236A0BFF}" type="parTrans" cxnId="{78065472-568A-4108-A509-8719B84B8E4F}">
      <dgm:prSet/>
      <dgm:spPr/>
      <dgm:t>
        <a:bodyPr/>
        <a:lstStyle/>
        <a:p>
          <a:endParaRPr lang="ru-RU"/>
        </a:p>
      </dgm:t>
    </dgm:pt>
    <dgm:pt modelId="{53E64B5F-E680-436B-8BB6-3D15FA989235}" type="sibTrans" cxnId="{78065472-568A-4108-A509-8719B84B8E4F}">
      <dgm:prSet/>
      <dgm:spPr/>
      <dgm:t>
        <a:bodyPr/>
        <a:lstStyle/>
        <a:p>
          <a:endParaRPr lang="ru-RU"/>
        </a:p>
      </dgm:t>
    </dgm:pt>
    <dgm:pt modelId="{742AAAB9-79EA-4696-B5D1-5E2379801DB3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освоение технологии педагогической диагностики индивидуального развития обучающихся;</a:t>
          </a:r>
          <a:endParaRPr lang="ru-RU" sz="16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8FC3CA-258B-4BAA-AF12-7A6865DB913A}" type="parTrans" cxnId="{56777EE9-5076-4152-AF07-2FCCF083A7D1}">
      <dgm:prSet/>
      <dgm:spPr/>
      <dgm:t>
        <a:bodyPr/>
        <a:lstStyle/>
        <a:p>
          <a:endParaRPr lang="ru-RU"/>
        </a:p>
      </dgm:t>
    </dgm:pt>
    <dgm:pt modelId="{93D553B4-71C4-4B8B-AD1C-6873A2C7A079}" type="sibTrans" cxnId="{56777EE9-5076-4152-AF07-2FCCF083A7D1}">
      <dgm:prSet/>
      <dgm:spPr/>
      <dgm:t>
        <a:bodyPr/>
        <a:lstStyle/>
        <a:p>
          <a:endParaRPr lang="ru-RU"/>
        </a:p>
      </dgm:t>
    </dgm:pt>
    <dgm:pt modelId="{714D8290-D006-4032-9D67-D50DF0B72197}">
      <dgm:prSet phldrT="[Текст]" custT="1"/>
      <dgm:spPr/>
      <dgm:t>
        <a:bodyPr/>
        <a:lstStyle/>
        <a:p>
          <a:r>
            <a:rPr lang="ru-RU" sz="16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умений использования разных форм сотрудничества с родителями.</a:t>
          </a:r>
          <a:endParaRPr lang="ru-RU" sz="1600" b="1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104F19-13D6-4B6B-B09F-9A2EC90C9CC2}" type="parTrans" cxnId="{5175114A-7DF0-4B61-B797-D5FAB2256473}">
      <dgm:prSet/>
      <dgm:spPr/>
      <dgm:t>
        <a:bodyPr/>
        <a:lstStyle/>
        <a:p>
          <a:endParaRPr lang="ru-RU"/>
        </a:p>
      </dgm:t>
    </dgm:pt>
    <dgm:pt modelId="{CCBF4B53-6323-421D-9860-99EA2C58BBB5}" type="sibTrans" cxnId="{5175114A-7DF0-4B61-B797-D5FAB2256473}">
      <dgm:prSet/>
      <dgm:spPr/>
      <dgm:t>
        <a:bodyPr/>
        <a:lstStyle/>
        <a:p>
          <a:endParaRPr lang="ru-RU"/>
        </a:p>
      </dgm:t>
    </dgm:pt>
    <dgm:pt modelId="{43EED2B2-83D4-4B3F-96DB-49649FBC023B}" type="pres">
      <dgm:prSet presAssocID="{507A700F-0605-4987-AF6E-133B72DB36FF}" presName="linear" presStyleCnt="0">
        <dgm:presLayoutVars>
          <dgm:dir/>
          <dgm:animLvl val="lvl"/>
          <dgm:resizeHandles val="exact"/>
        </dgm:presLayoutVars>
      </dgm:prSet>
      <dgm:spPr/>
    </dgm:pt>
    <dgm:pt modelId="{2CF7D27C-89C2-47FE-9375-C07185C78034}" type="pres">
      <dgm:prSet presAssocID="{FEE75CE9-F7B4-49FC-A225-353DCB00AE2A}" presName="parentLin" presStyleCnt="0"/>
      <dgm:spPr/>
    </dgm:pt>
    <dgm:pt modelId="{0274F22A-0A9D-41FA-9605-D71403FAF08C}" type="pres">
      <dgm:prSet presAssocID="{FEE75CE9-F7B4-49FC-A225-353DCB00AE2A}" presName="parentLeftMargin" presStyleLbl="node1" presStyleIdx="0" presStyleCnt="3"/>
      <dgm:spPr/>
    </dgm:pt>
    <dgm:pt modelId="{38B8703F-F81F-427F-B76F-17C0DD41CCBE}" type="pres">
      <dgm:prSet presAssocID="{FEE75CE9-F7B4-49FC-A225-353DCB00AE2A}" presName="parentText" presStyleLbl="node1" presStyleIdx="0" presStyleCnt="3" custScaleX="1268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4856BD-9A69-41DE-B3EF-37161B713C5A}" type="pres">
      <dgm:prSet presAssocID="{FEE75CE9-F7B4-49FC-A225-353DCB00AE2A}" presName="negativeSpace" presStyleCnt="0"/>
      <dgm:spPr/>
    </dgm:pt>
    <dgm:pt modelId="{74E8D972-BF44-4C0F-92A8-E8B2AD4EF86B}" type="pres">
      <dgm:prSet presAssocID="{FEE75CE9-F7B4-49FC-A225-353DCB00AE2A}" presName="childText" presStyleLbl="conFgAcc1" presStyleIdx="0" presStyleCnt="3">
        <dgm:presLayoutVars>
          <dgm:bulletEnabled val="1"/>
        </dgm:presLayoutVars>
      </dgm:prSet>
      <dgm:spPr/>
    </dgm:pt>
    <dgm:pt modelId="{FD40CECE-6932-4C84-B0D8-33B595F2E5E5}" type="pres">
      <dgm:prSet presAssocID="{53E64B5F-E680-436B-8BB6-3D15FA989235}" presName="spaceBetweenRectangles" presStyleCnt="0"/>
      <dgm:spPr/>
    </dgm:pt>
    <dgm:pt modelId="{17A2B7A7-0DE7-4C61-9CA3-FBD770202B0A}" type="pres">
      <dgm:prSet presAssocID="{742AAAB9-79EA-4696-B5D1-5E2379801DB3}" presName="parentLin" presStyleCnt="0"/>
      <dgm:spPr/>
    </dgm:pt>
    <dgm:pt modelId="{8C83D77C-DF06-4C67-B1E0-74A8D2133857}" type="pres">
      <dgm:prSet presAssocID="{742AAAB9-79EA-4696-B5D1-5E2379801DB3}" presName="parentLeftMargin" presStyleLbl="node1" presStyleIdx="0" presStyleCnt="3"/>
      <dgm:spPr/>
    </dgm:pt>
    <dgm:pt modelId="{35E1EE99-9997-4C5F-896F-E3AB3C7F9CD8}" type="pres">
      <dgm:prSet presAssocID="{742AAAB9-79EA-4696-B5D1-5E2379801DB3}" presName="parentText" presStyleLbl="node1" presStyleIdx="1" presStyleCnt="3" custScaleX="1268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B70280-BC51-4416-B388-EF3428D4F2C0}" type="pres">
      <dgm:prSet presAssocID="{742AAAB9-79EA-4696-B5D1-5E2379801DB3}" presName="negativeSpace" presStyleCnt="0"/>
      <dgm:spPr/>
    </dgm:pt>
    <dgm:pt modelId="{6642239D-6A01-48F5-B999-F2E33FFED41E}" type="pres">
      <dgm:prSet presAssocID="{742AAAB9-79EA-4696-B5D1-5E2379801DB3}" presName="childText" presStyleLbl="conFgAcc1" presStyleIdx="1" presStyleCnt="3">
        <dgm:presLayoutVars>
          <dgm:bulletEnabled val="1"/>
        </dgm:presLayoutVars>
      </dgm:prSet>
      <dgm:spPr/>
    </dgm:pt>
    <dgm:pt modelId="{AF2CC777-B4BE-4852-85F0-963F3B5D2697}" type="pres">
      <dgm:prSet presAssocID="{93D553B4-71C4-4B8B-AD1C-6873A2C7A079}" presName="spaceBetweenRectangles" presStyleCnt="0"/>
      <dgm:spPr/>
    </dgm:pt>
    <dgm:pt modelId="{FEF100B3-00CA-43B3-9074-71E28A95F06B}" type="pres">
      <dgm:prSet presAssocID="{714D8290-D006-4032-9D67-D50DF0B72197}" presName="parentLin" presStyleCnt="0"/>
      <dgm:spPr/>
    </dgm:pt>
    <dgm:pt modelId="{6DCF8F7C-C261-4149-8F54-8E85695148D8}" type="pres">
      <dgm:prSet presAssocID="{714D8290-D006-4032-9D67-D50DF0B72197}" presName="parentLeftMargin" presStyleLbl="node1" presStyleIdx="1" presStyleCnt="3"/>
      <dgm:spPr/>
    </dgm:pt>
    <dgm:pt modelId="{2A3FC5A4-01F3-428A-AB4B-B19008D27702}" type="pres">
      <dgm:prSet presAssocID="{714D8290-D006-4032-9D67-D50DF0B72197}" presName="parentText" presStyleLbl="node1" presStyleIdx="2" presStyleCnt="3" custScaleX="12686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93AB41-4F0E-4C69-9CAF-2B84A6F51D10}" type="pres">
      <dgm:prSet presAssocID="{714D8290-D006-4032-9D67-D50DF0B72197}" presName="negativeSpace" presStyleCnt="0"/>
      <dgm:spPr/>
    </dgm:pt>
    <dgm:pt modelId="{BAF70FA6-312C-4487-AC43-071B196923DA}" type="pres">
      <dgm:prSet presAssocID="{714D8290-D006-4032-9D67-D50DF0B72197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26F3E53-946C-4706-B205-1F9CD44F016B}" type="presOf" srcId="{742AAAB9-79EA-4696-B5D1-5E2379801DB3}" destId="{8C83D77C-DF06-4C67-B1E0-74A8D2133857}" srcOrd="0" destOrd="0" presId="urn:microsoft.com/office/officeart/2005/8/layout/list1"/>
    <dgm:cxn modelId="{B18895E5-B561-4FFD-A13B-F4342AD53E02}" type="presOf" srcId="{742AAAB9-79EA-4696-B5D1-5E2379801DB3}" destId="{35E1EE99-9997-4C5F-896F-E3AB3C7F9CD8}" srcOrd="1" destOrd="0" presId="urn:microsoft.com/office/officeart/2005/8/layout/list1"/>
    <dgm:cxn modelId="{56777EE9-5076-4152-AF07-2FCCF083A7D1}" srcId="{507A700F-0605-4987-AF6E-133B72DB36FF}" destId="{742AAAB9-79EA-4696-B5D1-5E2379801DB3}" srcOrd="1" destOrd="0" parTransId="{3B8FC3CA-258B-4BAA-AF12-7A6865DB913A}" sibTransId="{93D553B4-71C4-4B8B-AD1C-6873A2C7A079}"/>
    <dgm:cxn modelId="{8BAE3EDF-0C63-4985-9410-E44238F20597}" type="presOf" srcId="{714D8290-D006-4032-9D67-D50DF0B72197}" destId="{6DCF8F7C-C261-4149-8F54-8E85695148D8}" srcOrd="0" destOrd="0" presId="urn:microsoft.com/office/officeart/2005/8/layout/list1"/>
    <dgm:cxn modelId="{4CFD6F6B-27FA-4A5D-B35A-FC2043F16702}" type="presOf" srcId="{507A700F-0605-4987-AF6E-133B72DB36FF}" destId="{43EED2B2-83D4-4B3F-96DB-49649FBC023B}" srcOrd="0" destOrd="0" presId="urn:microsoft.com/office/officeart/2005/8/layout/list1"/>
    <dgm:cxn modelId="{5175114A-7DF0-4B61-B797-D5FAB2256473}" srcId="{507A700F-0605-4987-AF6E-133B72DB36FF}" destId="{714D8290-D006-4032-9D67-D50DF0B72197}" srcOrd="2" destOrd="0" parTransId="{E4104F19-13D6-4B6B-B09F-9A2EC90C9CC2}" sibTransId="{CCBF4B53-6323-421D-9860-99EA2C58BBB5}"/>
    <dgm:cxn modelId="{B43F991B-5998-49EF-BC0B-94F690A58FFD}" type="presOf" srcId="{714D8290-D006-4032-9D67-D50DF0B72197}" destId="{2A3FC5A4-01F3-428A-AB4B-B19008D27702}" srcOrd="1" destOrd="0" presId="urn:microsoft.com/office/officeart/2005/8/layout/list1"/>
    <dgm:cxn modelId="{C3AC48C5-3F6A-450A-9BE8-AF17808809BA}" type="presOf" srcId="{FEE75CE9-F7B4-49FC-A225-353DCB00AE2A}" destId="{0274F22A-0A9D-41FA-9605-D71403FAF08C}" srcOrd="0" destOrd="0" presId="urn:microsoft.com/office/officeart/2005/8/layout/list1"/>
    <dgm:cxn modelId="{78065472-568A-4108-A509-8719B84B8E4F}" srcId="{507A700F-0605-4987-AF6E-133B72DB36FF}" destId="{FEE75CE9-F7B4-49FC-A225-353DCB00AE2A}" srcOrd="0" destOrd="0" parTransId="{116E1C91-E8CC-476F-A425-F65E236A0BFF}" sibTransId="{53E64B5F-E680-436B-8BB6-3D15FA989235}"/>
    <dgm:cxn modelId="{58971083-93F4-416F-BA5B-A7EB8B2ACB47}" type="presOf" srcId="{FEE75CE9-F7B4-49FC-A225-353DCB00AE2A}" destId="{38B8703F-F81F-427F-B76F-17C0DD41CCBE}" srcOrd="1" destOrd="0" presId="urn:microsoft.com/office/officeart/2005/8/layout/list1"/>
    <dgm:cxn modelId="{4BFE5745-BA5E-4291-A67C-7220C0E083E7}" type="presParOf" srcId="{43EED2B2-83D4-4B3F-96DB-49649FBC023B}" destId="{2CF7D27C-89C2-47FE-9375-C07185C78034}" srcOrd="0" destOrd="0" presId="urn:microsoft.com/office/officeart/2005/8/layout/list1"/>
    <dgm:cxn modelId="{C605A32F-1582-4F65-9327-0F82E13F523A}" type="presParOf" srcId="{2CF7D27C-89C2-47FE-9375-C07185C78034}" destId="{0274F22A-0A9D-41FA-9605-D71403FAF08C}" srcOrd="0" destOrd="0" presId="urn:microsoft.com/office/officeart/2005/8/layout/list1"/>
    <dgm:cxn modelId="{BCC9D626-DC0C-435F-9BFE-E1291FD13811}" type="presParOf" srcId="{2CF7D27C-89C2-47FE-9375-C07185C78034}" destId="{38B8703F-F81F-427F-B76F-17C0DD41CCBE}" srcOrd="1" destOrd="0" presId="urn:microsoft.com/office/officeart/2005/8/layout/list1"/>
    <dgm:cxn modelId="{22B1AE17-413D-4539-BEC2-95E15315A17A}" type="presParOf" srcId="{43EED2B2-83D4-4B3F-96DB-49649FBC023B}" destId="{4B4856BD-9A69-41DE-B3EF-37161B713C5A}" srcOrd="1" destOrd="0" presId="urn:microsoft.com/office/officeart/2005/8/layout/list1"/>
    <dgm:cxn modelId="{8CC2A1CF-96B0-43AF-9A04-1576322279AF}" type="presParOf" srcId="{43EED2B2-83D4-4B3F-96DB-49649FBC023B}" destId="{74E8D972-BF44-4C0F-92A8-E8B2AD4EF86B}" srcOrd="2" destOrd="0" presId="urn:microsoft.com/office/officeart/2005/8/layout/list1"/>
    <dgm:cxn modelId="{0A9DBBC4-4F26-4454-BD07-AC57CCEAF3DB}" type="presParOf" srcId="{43EED2B2-83D4-4B3F-96DB-49649FBC023B}" destId="{FD40CECE-6932-4C84-B0D8-33B595F2E5E5}" srcOrd="3" destOrd="0" presId="urn:microsoft.com/office/officeart/2005/8/layout/list1"/>
    <dgm:cxn modelId="{1DD90275-EBCB-4663-AA1D-D5E416AD7E08}" type="presParOf" srcId="{43EED2B2-83D4-4B3F-96DB-49649FBC023B}" destId="{17A2B7A7-0DE7-4C61-9CA3-FBD770202B0A}" srcOrd="4" destOrd="0" presId="urn:microsoft.com/office/officeart/2005/8/layout/list1"/>
    <dgm:cxn modelId="{C26EB596-CAC2-4E0E-8235-E8A928ABE874}" type="presParOf" srcId="{17A2B7A7-0DE7-4C61-9CA3-FBD770202B0A}" destId="{8C83D77C-DF06-4C67-B1E0-74A8D2133857}" srcOrd="0" destOrd="0" presId="urn:microsoft.com/office/officeart/2005/8/layout/list1"/>
    <dgm:cxn modelId="{4079A9B2-54B6-4058-90ED-A27D6ECD812E}" type="presParOf" srcId="{17A2B7A7-0DE7-4C61-9CA3-FBD770202B0A}" destId="{35E1EE99-9997-4C5F-896F-E3AB3C7F9CD8}" srcOrd="1" destOrd="0" presId="urn:microsoft.com/office/officeart/2005/8/layout/list1"/>
    <dgm:cxn modelId="{C24C7E1E-8C91-44FF-9E41-50E123649D19}" type="presParOf" srcId="{43EED2B2-83D4-4B3F-96DB-49649FBC023B}" destId="{73B70280-BC51-4416-B388-EF3428D4F2C0}" srcOrd="5" destOrd="0" presId="urn:microsoft.com/office/officeart/2005/8/layout/list1"/>
    <dgm:cxn modelId="{04304B71-4234-46E3-97BA-95ED628F5A0D}" type="presParOf" srcId="{43EED2B2-83D4-4B3F-96DB-49649FBC023B}" destId="{6642239D-6A01-48F5-B999-F2E33FFED41E}" srcOrd="6" destOrd="0" presId="urn:microsoft.com/office/officeart/2005/8/layout/list1"/>
    <dgm:cxn modelId="{17FE0FB7-F6B2-4854-A312-5675F8AC46E7}" type="presParOf" srcId="{43EED2B2-83D4-4B3F-96DB-49649FBC023B}" destId="{AF2CC777-B4BE-4852-85F0-963F3B5D2697}" srcOrd="7" destOrd="0" presId="urn:microsoft.com/office/officeart/2005/8/layout/list1"/>
    <dgm:cxn modelId="{078FE265-AC60-4291-A35A-96290EB77383}" type="presParOf" srcId="{43EED2B2-83D4-4B3F-96DB-49649FBC023B}" destId="{FEF100B3-00CA-43B3-9074-71E28A95F06B}" srcOrd="8" destOrd="0" presId="urn:microsoft.com/office/officeart/2005/8/layout/list1"/>
    <dgm:cxn modelId="{0A3804E8-36FB-43B4-8B10-640180232708}" type="presParOf" srcId="{FEF100B3-00CA-43B3-9074-71E28A95F06B}" destId="{6DCF8F7C-C261-4149-8F54-8E85695148D8}" srcOrd="0" destOrd="0" presId="urn:microsoft.com/office/officeart/2005/8/layout/list1"/>
    <dgm:cxn modelId="{E269A842-61C4-483A-8FA2-DF82DC160840}" type="presParOf" srcId="{FEF100B3-00CA-43B3-9074-71E28A95F06B}" destId="{2A3FC5A4-01F3-428A-AB4B-B19008D27702}" srcOrd="1" destOrd="0" presId="urn:microsoft.com/office/officeart/2005/8/layout/list1"/>
    <dgm:cxn modelId="{EC59ACAC-237A-4190-8A85-01F31D6D6599}" type="presParOf" srcId="{43EED2B2-83D4-4B3F-96DB-49649FBC023B}" destId="{AE93AB41-4F0E-4C69-9CAF-2B84A6F51D10}" srcOrd="9" destOrd="0" presId="urn:microsoft.com/office/officeart/2005/8/layout/list1"/>
    <dgm:cxn modelId="{A5E161C8-1DDA-4092-89AA-343A5BD504CB}" type="presParOf" srcId="{43EED2B2-83D4-4B3F-96DB-49649FBC023B}" destId="{BAF70FA6-312C-4487-AC43-071B196923D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8D972-BF44-4C0F-92A8-E8B2AD4EF86B}">
      <dsp:nvSpPr>
        <dsp:cNvPr id="0" name=""/>
        <dsp:cNvSpPr/>
      </dsp:nvSpPr>
      <dsp:spPr>
        <a:xfrm>
          <a:off x="0" y="419963"/>
          <a:ext cx="8424936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B8703F-F81F-427F-B76F-17C0DD41CCBE}">
      <dsp:nvSpPr>
        <dsp:cNvPr id="0" name=""/>
        <dsp:cNvSpPr/>
      </dsp:nvSpPr>
      <dsp:spPr>
        <a:xfrm>
          <a:off x="421246" y="6683"/>
          <a:ext cx="748162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овладение инновационными подходами к реализации образовательных областей в соответствии с приоритетами, определенными ФГОС НОО;</a:t>
          </a:r>
          <a:endParaRPr lang="ru-RU" sz="16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1595" y="47032"/>
        <a:ext cx="7400931" cy="745862"/>
      </dsp:txXfrm>
    </dsp:sp>
    <dsp:sp modelId="{6642239D-6A01-48F5-B999-F2E33FFED41E}">
      <dsp:nvSpPr>
        <dsp:cNvPr id="0" name=""/>
        <dsp:cNvSpPr/>
      </dsp:nvSpPr>
      <dsp:spPr>
        <a:xfrm>
          <a:off x="0" y="1690044"/>
          <a:ext cx="8424936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E1EE99-9997-4C5F-896F-E3AB3C7F9CD8}">
      <dsp:nvSpPr>
        <dsp:cNvPr id="0" name=""/>
        <dsp:cNvSpPr/>
      </dsp:nvSpPr>
      <dsp:spPr>
        <a:xfrm>
          <a:off x="421246" y="1276763"/>
          <a:ext cx="748162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освоение технологии педагогической диагностики индивидуального развития обучающихся;</a:t>
          </a:r>
          <a:endParaRPr lang="ru-RU" sz="16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1595" y="1317112"/>
        <a:ext cx="7400931" cy="745862"/>
      </dsp:txXfrm>
    </dsp:sp>
    <dsp:sp modelId="{BAF70FA6-312C-4487-AC43-071B196923DA}">
      <dsp:nvSpPr>
        <dsp:cNvPr id="0" name=""/>
        <dsp:cNvSpPr/>
      </dsp:nvSpPr>
      <dsp:spPr>
        <a:xfrm>
          <a:off x="0" y="2960124"/>
          <a:ext cx="8424936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3FC5A4-01F3-428A-AB4B-B19008D27702}">
      <dsp:nvSpPr>
        <dsp:cNvPr id="0" name=""/>
        <dsp:cNvSpPr/>
      </dsp:nvSpPr>
      <dsp:spPr>
        <a:xfrm>
          <a:off x="421246" y="2546844"/>
          <a:ext cx="7481629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развитие умений использования разных форм сотрудничества с родителями.</a:t>
          </a:r>
          <a:endParaRPr lang="ru-RU" sz="1600" b="1" kern="1200" dirty="0">
            <a:solidFill>
              <a:srgbClr val="FFFF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61595" y="2587193"/>
        <a:ext cx="7400931" cy="745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alphaModFix amt="30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пыт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79512" y="3507854"/>
            <a:ext cx="1551432" cy="14196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2914650"/>
            <a:ext cx="5792688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4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66a234c5243569a15a8bdd6b57210ba_big.jp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tretch>
            <a:fillRect/>
          </a:stretch>
        </p:blipFill>
        <p:spPr>
          <a:xfrm>
            <a:off x="2662606" y="959390"/>
            <a:ext cx="3602762" cy="3602762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200151"/>
            <a:ext cx="6059016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3324"/>
            </a:avLst>
          </a:prstGeom>
          <a:blipFill dpi="0" rotWithShape="1">
            <a:blip r:embed="rId15" cstate="print"/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6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011910"/>
            <a:ext cx="3384376" cy="864096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Михайлова Е.Н., 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МБОУ «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Излучинская</a:t>
            </a: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ОНШ»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67494"/>
            <a:ext cx="8784976" cy="4104456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51507"/>
              </a:avLst>
            </a:prstTxWarp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Перспективный индивидуальный образовательный маршрут</a:t>
            </a:r>
            <a:b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повышения профессиональной компетентности учителя, </a:t>
            </a:r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условие развития творческого потенциала педагога.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1470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Направления деятельности педагога в соответствии 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с </a:t>
            </a:r>
            <a:r>
              <a:rPr lang="ru-RU" sz="3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«дорожной картой»: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419622"/>
            <a:ext cx="7488832" cy="685800"/>
          </a:xfrm>
          <a:prstGeom prst="roundRect">
            <a:avLst/>
          </a:prstGeom>
          <a:solidFill>
            <a:srgbClr val="E6A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квалификации в системе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непрерывного профессионального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305448"/>
            <a:ext cx="7488832" cy="685800"/>
          </a:xfrm>
          <a:prstGeom prst="roundRect">
            <a:avLst/>
          </a:prstGeom>
          <a:solidFill>
            <a:srgbClr val="E6A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Деятельность педагога в профессиональном сообществе.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3115538"/>
            <a:ext cx="7488832" cy="685800"/>
          </a:xfrm>
          <a:prstGeom prst="roundRect">
            <a:avLst/>
          </a:prstGeom>
          <a:solidFill>
            <a:srgbClr val="E6A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педагога в методической работе.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41229" y="4033640"/>
            <a:ext cx="7488832" cy="685800"/>
          </a:xfrm>
          <a:prstGeom prst="roundRect">
            <a:avLst/>
          </a:prstGeom>
          <a:solidFill>
            <a:srgbClr val="E6A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Самообразование педагога.</a:t>
            </a:r>
          </a:p>
        </p:txBody>
      </p:sp>
    </p:spTree>
    <p:extLst>
      <p:ext uri="{BB962C8B-B14F-4D97-AF65-F5344CB8AC3E}">
        <p14:creationId xmlns:p14="http://schemas.microsoft.com/office/powerpoint/2010/main" val="137778527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7494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«Реализация системно-</a:t>
            </a:r>
            <a:r>
              <a:rPr lang="ru-RU" b="1" dirty="0" err="1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деятельностного</a:t>
            </a: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подхода на уроках окружающего мира, как условие успешного внедрения ФГОС НОО </a:t>
            </a:r>
            <a:endParaRPr lang="ru-RU" b="1" dirty="0" smtClean="0">
              <a:solidFill>
                <a:srgbClr val="00206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повышения качества образования обучающихся»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131590"/>
            <a:ext cx="8496944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эффективное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построение учебного процесса на любой ступени обучения, учитывающее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подход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привлечение обучающихся к внеурочной деятельности, увеличение количества призовых мест в олимпиадах и конкурсах различного уровня в соответствии с муниципальным заданием школы.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499742"/>
            <a:ext cx="3312368" cy="23251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81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86935930"/>
      </p:ext>
    </p:extLst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966203"/>
              </p:ext>
            </p:extLst>
          </p:nvPr>
        </p:nvGraphicFramePr>
        <p:xfrm>
          <a:off x="179510" y="195485"/>
          <a:ext cx="8784980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10">
                  <a:extLst>
                    <a:ext uri="{9D8B030D-6E8A-4147-A177-3AD203B41FA5}">
                      <a16:colId xmlns:a16="http://schemas.microsoft.com/office/drawing/2014/main" val="1716220423"/>
                    </a:ext>
                  </a:extLst>
                </a:gridCol>
                <a:gridCol w="1641782">
                  <a:extLst>
                    <a:ext uri="{9D8B030D-6E8A-4147-A177-3AD203B41FA5}">
                      <a16:colId xmlns:a16="http://schemas.microsoft.com/office/drawing/2014/main" val="978601266"/>
                    </a:ext>
                  </a:extLst>
                </a:gridCol>
                <a:gridCol w="1756996">
                  <a:extLst>
                    <a:ext uri="{9D8B030D-6E8A-4147-A177-3AD203B41FA5}">
                      <a16:colId xmlns:a16="http://schemas.microsoft.com/office/drawing/2014/main" val="713815499"/>
                    </a:ext>
                  </a:extLst>
                </a:gridCol>
                <a:gridCol w="1756996">
                  <a:extLst>
                    <a:ext uri="{9D8B030D-6E8A-4147-A177-3AD203B41FA5}">
                      <a16:colId xmlns:a16="http://schemas.microsoft.com/office/drawing/2014/main" val="1084737237"/>
                    </a:ext>
                  </a:extLst>
                </a:gridCol>
                <a:gridCol w="1756996">
                  <a:extLst>
                    <a:ext uri="{9D8B030D-6E8A-4147-A177-3AD203B41FA5}">
                      <a16:colId xmlns:a16="http://schemas.microsoft.com/office/drawing/2014/main" val="229758595"/>
                    </a:ext>
                  </a:extLst>
                </a:gridCol>
              </a:tblGrid>
              <a:tr h="1188132">
                <a:tc>
                  <a:txBody>
                    <a:bodyPr/>
                    <a:lstStyle/>
                    <a:p>
                      <a:pPr indent="90170" algn="ctr"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90170" algn="ctr"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Направления </a:t>
                      </a: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</a:t>
                      </a: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endParaRPr lang="ru-RU" sz="1800" b="1" dirty="0" smtClean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r>
                        <a:rPr lang="ru-RU" sz="1800" b="1" dirty="0" smtClean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реализации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 педагогический продукт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презентации достижений</a:t>
                      </a:r>
                      <a:endParaRPr lang="ru-RU" sz="1800" dirty="0">
                        <a:solidFill>
                          <a:srgbClr val="FFFF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821812103"/>
                  </a:ext>
                </a:extLst>
              </a:tr>
              <a:tr h="1188132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Самообразование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357856"/>
                  </a:ext>
                </a:extLst>
              </a:tr>
              <a:tr h="1188132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профессиональном сообществе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0106743"/>
                  </a:ext>
                </a:extLst>
              </a:tr>
              <a:tr h="1188132"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методической работе ОУ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6119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120302"/>
      </p:ext>
    </p:extLst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3478"/>
            <a:ext cx="878497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32871"/>
      </p:ext>
    </p:extLst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92546"/>
            <a:ext cx="8784976" cy="2376264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учителем, значит не только учить, но и самому постоянно учиться, совершенствоваться, идти в ногу со временем. А главное быть интересным своим ученикам.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139702"/>
            <a:ext cx="3962345" cy="280831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835822"/>
      </p:ext>
    </p:extLst>
  </p:cSld>
  <p:clrMapOvr>
    <a:masterClrMapping/>
  </p:clrMapOvr>
  <p:transition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78916" y="141480"/>
            <a:ext cx="5222304" cy="685800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Профессиональный стандарт педагога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52908" y="1200937"/>
            <a:ext cx="5114292" cy="685800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 педагога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98109" y="2365299"/>
            <a:ext cx="1839325" cy="811049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Курсовая подготовка</a:t>
            </a:r>
            <a:endParaRPr lang="ru-RU" sz="135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355121" y="907940"/>
            <a:ext cx="363474" cy="183452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17195" y="2327430"/>
            <a:ext cx="1839325" cy="785339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Единая тема самообразования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968932" y="2327431"/>
            <a:ext cx="1839325" cy="785339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 профессионального мастерства</a:t>
            </a:r>
            <a:endParaRPr lang="ru-RU" sz="135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8595" y="3273828"/>
            <a:ext cx="1839325" cy="811049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методической работе  </a:t>
            </a:r>
            <a:r>
              <a:rPr lang="ru-RU" sz="135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РМО</a:t>
            </a:r>
            <a:endParaRPr lang="ru-RU" sz="135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329818" y="3273828"/>
            <a:ext cx="1839325" cy="811049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5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Участие в методической работе </a:t>
            </a:r>
            <a:r>
              <a:rPr lang="ru-RU" sz="135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5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ШМО</a:t>
            </a:r>
            <a:endParaRPr lang="ru-RU" sz="135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915583" y="4353948"/>
            <a:ext cx="5114292" cy="685800"/>
          </a:xfrm>
          <a:prstGeom prst="roundRect">
            <a:avLst/>
          </a:prstGeom>
          <a:solidFill>
            <a:srgbClr val="E6A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Индивидуальный образовательный маршрут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6557920" y="2023074"/>
            <a:ext cx="363474" cy="278646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6" name="Стрелка вниз 25"/>
          <p:cNvSpPr/>
          <p:nvPr/>
        </p:nvSpPr>
        <p:spPr>
          <a:xfrm>
            <a:off x="4355121" y="1999277"/>
            <a:ext cx="363474" cy="278646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7" name="Стрелка вниз 26"/>
          <p:cNvSpPr/>
          <p:nvPr/>
        </p:nvSpPr>
        <p:spPr>
          <a:xfrm>
            <a:off x="5605458" y="1997428"/>
            <a:ext cx="363474" cy="1223956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8" name="Стрелка вниз 27"/>
          <p:cNvSpPr/>
          <p:nvPr/>
        </p:nvSpPr>
        <p:spPr>
          <a:xfrm>
            <a:off x="3211681" y="1979653"/>
            <a:ext cx="363474" cy="1225044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9" name="Стрелка вниз 28"/>
          <p:cNvSpPr/>
          <p:nvPr/>
        </p:nvSpPr>
        <p:spPr>
          <a:xfrm>
            <a:off x="2329817" y="2048784"/>
            <a:ext cx="363474" cy="278646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0" name="Стрелка вниз 29"/>
          <p:cNvSpPr/>
          <p:nvPr/>
        </p:nvSpPr>
        <p:spPr>
          <a:xfrm rot="1418715">
            <a:off x="6848138" y="3249421"/>
            <a:ext cx="363474" cy="1068488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1" name="Стрелка вниз 30"/>
          <p:cNvSpPr/>
          <p:nvPr/>
        </p:nvSpPr>
        <p:spPr>
          <a:xfrm rot="19800695">
            <a:off x="1721935" y="3251765"/>
            <a:ext cx="363474" cy="1075325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2" name="Стрелка вниз 31"/>
          <p:cNvSpPr/>
          <p:nvPr/>
        </p:nvSpPr>
        <p:spPr>
          <a:xfrm>
            <a:off x="4290992" y="3232907"/>
            <a:ext cx="363474" cy="1020243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3" name="Стрелка вниз 32"/>
          <p:cNvSpPr/>
          <p:nvPr/>
        </p:nvSpPr>
        <p:spPr>
          <a:xfrm>
            <a:off x="5456520" y="4138600"/>
            <a:ext cx="363474" cy="183452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34" name="Стрелка вниз 33"/>
          <p:cNvSpPr/>
          <p:nvPr/>
        </p:nvSpPr>
        <p:spPr>
          <a:xfrm>
            <a:off x="3067742" y="4138600"/>
            <a:ext cx="363474" cy="183452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239528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Направления развития </a:t>
            </a:r>
            <a:r>
              <a:rPr lang="ru-RU" b="1" dirty="0">
                <a:solidFill>
                  <a:srgbClr val="002060"/>
                </a:solidFill>
              </a:rPr>
              <a:t>профессиональной компетентности 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812814"/>
              </p:ext>
            </p:extLst>
          </p:nvPr>
        </p:nvGraphicFramePr>
        <p:xfrm>
          <a:off x="395536" y="1275606"/>
          <a:ext cx="8424936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2379320"/>
      </p:ext>
    </p:extLst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555526"/>
            <a:ext cx="9073008" cy="129614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 – 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структурированная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действий педагога на некотором фиксированном этапе работы; это замыслы педагога относительно его собственного продвижения в образовании, оформленные и упорядоченные им, готовые к реализации в педагогических технологиях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педагогической деятельности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55726"/>
            <a:ext cx="4176465" cy="2571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87" y="2355726"/>
            <a:ext cx="3754649" cy="2592288"/>
          </a:xfrm>
          <a:prstGeom prst="rect">
            <a:avLst/>
          </a:prstGeom>
          <a:ln w="381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608129026"/>
      </p:ext>
    </p:extLst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3478"/>
            <a:ext cx="8676964" cy="230425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Основание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повышения мастерства педагогов в форме построения индивидуального образовательного маршрута являются: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изменения, происходящие в образовании;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запросы и потребности участников образовательного процесса.</a:t>
            </a:r>
          </a:p>
          <a:p>
            <a:pPr algn="ctr"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900igr.net/up/datai/256021/0022-020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32" y="2427734"/>
            <a:ext cx="4140460" cy="2443772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947056"/>
      </p:ext>
    </p:extLst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8159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Факторы: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7574"/>
            <a:ext cx="8640960" cy="3607049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педагога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его учеников и их родителей в достижении необходимого образовательного результата;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профессионализм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коллектива;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удовлетворить образовательные потребности обучающихся и их родителей;</a:t>
            </a:r>
          </a:p>
          <a:p>
            <a:pPr fontAlgn="base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материально-технической базы образовательного учреждения.</a:t>
            </a:r>
          </a:p>
        </p:txBody>
      </p:sp>
    </p:spTree>
    <p:extLst>
      <p:ext uri="{BB962C8B-B14F-4D97-AF65-F5344CB8AC3E}">
        <p14:creationId xmlns:p14="http://schemas.microsoft.com/office/powerpoint/2010/main" val="459007597"/>
      </p:ext>
    </p:extLst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340"/>
            <a:ext cx="8784976" cy="8572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Условия эффективности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разработки ИОМ: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37518"/>
            <a:ext cx="8712968" cy="3394472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 участниками педагогического процесса необходимости и значимости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ИОМ;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целенаправленной деятельности по формированию у педагогов устойчивого интереса к процессу проектирования собственного образовательного маршрута;</a:t>
            </a: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психолого-педагогического сопровождения и информационная поддержка процесса разработками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ИОМ;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в деятельность по созданию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ИОМ;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рефлексии как основы коррекции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ИОМ.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016897"/>
      </p:ext>
    </p:extLst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23478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Алгоритм   разработки индивидуального образовательного маршрута педагога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55576" y="1419622"/>
            <a:ext cx="7769460" cy="685800"/>
          </a:xfrm>
          <a:prstGeom prst="roundRect">
            <a:avLst/>
          </a:prstGeom>
          <a:solidFill>
            <a:srgbClr val="E6A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Диагностика профессионального мастерства, самоопределение педагога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48172" y="2251442"/>
            <a:ext cx="7769460" cy="685800"/>
          </a:xfrm>
          <a:prstGeom prst="roundRect">
            <a:avLst/>
          </a:prstGeom>
          <a:solidFill>
            <a:srgbClr val="FFC40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на основе полученных результатов индивидуального образовательного маршрута педагога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(дорожная карта)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48172" y="3169544"/>
            <a:ext cx="7769460" cy="685800"/>
          </a:xfrm>
          <a:prstGeom prst="roundRect">
            <a:avLst/>
          </a:prstGeom>
          <a:solidFill>
            <a:srgbClr val="FFD03B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Реализация ИОМ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48172" y="4033640"/>
            <a:ext cx="7769460" cy="685800"/>
          </a:xfrm>
          <a:prstGeom prst="roundRect">
            <a:avLst/>
          </a:prstGeom>
          <a:solidFill>
            <a:srgbClr val="FFD243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Рефлексивный анализ эффективности ИОМ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7971764" y="3555618"/>
            <a:ext cx="540627" cy="533643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7971765" y="2659135"/>
            <a:ext cx="540627" cy="510409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7971766" y="1829568"/>
            <a:ext cx="540627" cy="487156"/>
          </a:xfrm>
          <a:prstGeom prst="downArrow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8215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378</Words>
  <Application>Microsoft Office PowerPoint</Application>
  <PresentationFormat>Экран (16:9)</PresentationFormat>
  <Paragraphs>64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Wingdings</vt:lpstr>
      <vt:lpstr>Тема Office</vt:lpstr>
      <vt:lpstr> </vt:lpstr>
      <vt:lpstr>Быть учителем, значит не только учить, но и самому постоянно учиться, совершенствоваться, идти в ногу со временем. А главное быть интересным своим ученикам.</vt:lpstr>
      <vt:lpstr>Презентация PowerPoint</vt:lpstr>
      <vt:lpstr>Направления развития профессиональной компетентности </vt:lpstr>
      <vt:lpstr>Индивидуальный образовательный маршрут –  это структурированная программа действий педагога на некотором фиксированном этапе работы; это замыслы педагога относительно его собственного продвижения в образовании, оформленные и упорядоченные им, готовые к реализации в педагогических технологиях и в педагогической деятельности</vt:lpstr>
      <vt:lpstr>Презентация PowerPoint</vt:lpstr>
      <vt:lpstr>Факторы: </vt:lpstr>
      <vt:lpstr>Условия эффективности  разработки ИОМ: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Универсальный</dc:title>
  <dc:subject>шаблон</dc:subject>
  <dc:creator>Бейгул Ольга Куприяновна г. Антрацит</dc:creator>
  <cp:lastModifiedBy>Пользователь Windows</cp:lastModifiedBy>
  <cp:revision>170</cp:revision>
  <dcterms:created xsi:type="dcterms:W3CDTF">2018-01-15T20:25:45Z</dcterms:created>
  <dcterms:modified xsi:type="dcterms:W3CDTF">2018-12-25T09:18:23Z</dcterms:modified>
</cp:coreProperties>
</file>