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3"/>
  </p:notesMasterIdLst>
  <p:sldIdLst>
    <p:sldId id="256" r:id="rId2"/>
    <p:sldId id="264" r:id="rId3"/>
    <p:sldId id="265" r:id="rId4"/>
    <p:sldId id="266" r:id="rId5"/>
    <p:sldId id="274" r:id="rId6"/>
    <p:sldId id="269" r:id="rId7"/>
    <p:sldId id="275" r:id="rId8"/>
    <p:sldId id="268" r:id="rId9"/>
    <p:sldId id="276" r:id="rId10"/>
    <p:sldId id="272" r:id="rId11"/>
    <p:sldId id="270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0000"/>
    <a:srgbClr val="48B682"/>
    <a:srgbClr val="F26F1D"/>
    <a:srgbClr val="4142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83481" autoAdjust="0"/>
  </p:normalViewPr>
  <p:slideViewPr>
    <p:cSldViewPr>
      <p:cViewPr varScale="1">
        <p:scale>
          <a:sx n="81" d="100"/>
          <a:sy n="81" d="100"/>
        </p:scale>
        <p:origin x="-105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01683D-B600-417D-93D8-22E47E728A53}" type="doc">
      <dgm:prSet loTypeId="urn:microsoft.com/office/officeart/2005/8/layout/pyramid2" loCatId="pyramid" qsTypeId="urn:microsoft.com/office/officeart/2005/8/quickstyle/simple1" qsCatId="simple" csTypeId="urn:microsoft.com/office/officeart/2005/8/colors/accent2_1" csCatId="accent2" phldr="0"/>
      <dgm:spPr/>
    </dgm:pt>
    <dgm:pt modelId="{85E3211D-DA14-4DCA-B441-ED06630DD68B}">
      <dgm:prSet phldrT="[Текст]" phldr="1"/>
      <dgm:spPr/>
      <dgm:t>
        <a:bodyPr/>
        <a:lstStyle/>
        <a:p>
          <a:endParaRPr lang="ru-RU" dirty="0"/>
        </a:p>
      </dgm:t>
    </dgm:pt>
    <dgm:pt modelId="{D2888031-1CDA-4252-A6EA-BBCFB4F59EB4}" type="parTrans" cxnId="{F96449CA-4D76-4B10-AA43-006A8391B777}">
      <dgm:prSet/>
      <dgm:spPr/>
      <dgm:t>
        <a:bodyPr/>
        <a:lstStyle/>
        <a:p>
          <a:endParaRPr lang="ru-RU"/>
        </a:p>
      </dgm:t>
    </dgm:pt>
    <dgm:pt modelId="{C7040319-7548-4B38-A751-E7BF240BB07C}" type="sibTrans" cxnId="{F96449CA-4D76-4B10-AA43-006A8391B777}">
      <dgm:prSet/>
      <dgm:spPr/>
      <dgm:t>
        <a:bodyPr/>
        <a:lstStyle/>
        <a:p>
          <a:endParaRPr lang="ru-RU"/>
        </a:p>
      </dgm:t>
    </dgm:pt>
    <dgm:pt modelId="{81673A7D-9DBE-498B-9CCD-B6C2A4FDEB91}">
      <dgm:prSet phldrT="[Текст]" phldr="1"/>
      <dgm:spPr/>
      <dgm:t>
        <a:bodyPr/>
        <a:lstStyle/>
        <a:p>
          <a:endParaRPr lang="ru-RU"/>
        </a:p>
      </dgm:t>
    </dgm:pt>
    <dgm:pt modelId="{564B051C-E256-4357-92BC-159B686A4617}" type="parTrans" cxnId="{0CD09CEF-45B8-44E0-82D2-1EE831D0AF92}">
      <dgm:prSet/>
      <dgm:spPr/>
      <dgm:t>
        <a:bodyPr/>
        <a:lstStyle/>
        <a:p>
          <a:endParaRPr lang="ru-RU"/>
        </a:p>
      </dgm:t>
    </dgm:pt>
    <dgm:pt modelId="{1A17B8AA-64F6-49A5-955B-9C12F4C786FA}" type="sibTrans" cxnId="{0CD09CEF-45B8-44E0-82D2-1EE831D0AF92}">
      <dgm:prSet/>
      <dgm:spPr/>
      <dgm:t>
        <a:bodyPr/>
        <a:lstStyle/>
        <a:p>
          <a:endParaRPr lang="ru-RU"/>
        </a:p>
      </dgm:t>
    </dgm:pt>
    <dgm:pt modelId="{F53E36A9-174B-465B-B474-CB67CC245EC2}">
      <dgm:prSet phldrT="[Текст]" phldr="1"/>
      <dgm:spPr/>
      <dgm:t>
        <a:bodyPr/>
        <a:lstStyle/>
        <a:p>
          <a:endParaRPr lang="ru-RU"/>
        </a:p>
      </dgm:t>
    </dgm:pt>
    <dgm:pt modelId="{0C8AE357-8901-4538-8BD6-063E8A99E592}" type="parTrans" cxnId="{6FF2A472-2A45-46A6-94B5-69039C099080}">
      <dgm:prSet/>
      <dgm:spPr/>
      <dgm:t>
        <a:bodyPr/>
        <a:lstStyle/>
        <a:p>
          <a:endParaRPr lang="ru-RU"/>
        </a:p>
      </dgm:t>
    </dgm:pt>
    <dgm:pt modelId="{CBD46930-9A93-4381-841B-853034DED7EE}" type="sibTrans" cxnId="{6FF2A472-2A45-46A6-94B5-69039C099080}">
      <dgm:prSet/>
      <dgm:spPr/>
      <dgm:t>
        <a:bodyPr/>
        <a:lstStyle/>
        <a:p>
          <a:endParaRPr lang="ru-RU"/>
        </a:p>
      </dgm:t>
    </dgm:pt>
    <dgm:pt modelId="{3FD9D696-764D-44B1-B8A3-D238DC7DB17A}" type="pres">
      <dgm:prSet presAssocID="{EF01683D-B600-417D-93D8-22E47E728A53}" presName="compositeShape" presStyleCnt="0">
        <dgm:presLayoutVars>
          <dgm:dir/>
          <dgm:resizeHandles/>
        </dgm:presLayoutVars>
      </dgm:prSet>
      <dgm:spPr/>
    </dgm:pt>
    <dgm:pt modelId="{68DC4098-0091-402E-B522-FD604FC46896}" type="pres">
      <dgm:prSet presAssocID="{EF01683D-B600-417D-93D8-22E47E728A53}" presName="pyramid" presStyleLbl="node1" presStyleIdx="0" presStyleCnt="1"/>
      <dgm:spPr/>
    </dgm:pt>
    <dgm:pt modelId="{937C93B2-BAAA-4FCA-9127-94B71034B93D}" type="pres">
      <dgm:prSet presAssocID="{EF01683D-B600-417D-93D8-22E47E728A53}" presName="theList" presStyleCnt="0"/>
      <dgm:spPr/>
    </dgm:pt>
    <dgm:pt modelId="{D923A09E-8420-46AC-AE4B-CF03AB866B59}" type="pres">
      <dgm:prSet presAssocID="{85E3211D-DA14-4DCA-B441-ED06630DD68B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931185-C237-45C5-941A-E61642E077EF}" type="pres">
      <dgm:prSet presAssocID="{85E3211D-DA14-4DCA-B441-ED06630DD68B}" presName="aSpace" presStyleCnt="0"/>
      <dgm:spPr/>
    </dgm:pt>
    <dgm:pt modelId="{21308DE7-4243-44C5-8DD1-984F7BD77DD0}" type="pres">
      <dgm:prSet presAssocID="{81673A7D-9DBE-498B-9CCD-B6C2A4FDEB91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09CF3F-0101-4186-B0DB-4D57C0F22FF1}" type="pres">
      <dgm:prSet presAssocID="{81673A7D-9DBE-498B-9CCD-B6C2A4FDEB91}" presName="aSpace" presStyleCnt="0"/>
      <dgm:spPr/>
    </dgm:pt>
    <dgm:pt modelId="{23472D77-04A3-4354-AF7A-4FFFEC3FDEFD}" type="pres">
      <dgm:prSet presAssocID="{F53E36A9-174B-465B-B474-CB67CC245EC2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70F810-E1EB-4847-B402-2C2D2A1CA43F}" type="pres">
      <dgm:prSet presAssocID="{F53E36A9-174B-465B-B474-CB67CC245EC2}" presName="aSpace" presStyleCnt="0"/>
      <dgm:spPr/>
    </dgm:pt>
  </dgm:ptLst>
  <dgm:cxnLst>
    <dgm:cxn modelId="{218C14EA-AB05-45EF-B814-47EAE77FAC9A}" type="presOf" srcId="{85E3211D-DA14-4DCA-B441-ED06630DD68B}" destId="{D923A09E-8420-46AC-AE4B-CF03AB866B59}" srcOrd="0" destOrd="0" presId="urn:microsoft.com/office/officeart/2005/8/layout/pyramid2"/>
    <dgm:cxn modelId="{B63BD8EB-6301-444B-9D2C-E2898F47245D}" type="presOf" srcId="{81673A7D-9DBE-498B-9CCD-B6C2A4FDEB91}" destId="{21308DE7-4243-44C5-8DD1-984F7BD77DD0}" srcOrd="0" destOrd="0" presId="urn:microsoft.com/office/officeart/2005/8/layout/pyramid2"/>
    <dgm:cxn modelId="{F96449CA-4D76-4B10-AA43-006A8391B777}" srcId="{EF01683D-B600-417D-93D8-22E47E728A53}" destId="{85E3211D-DA14-4DCA-B441-ED06630DD68B}" srcOrd="0" destOrd="0" parTransId="{D2888031-1CDA-4252-A6EA-BBCFB4F59EB4}" sibTransId="{C7040319-7548-4B38-A751-E7BF240BB07C}"/>
    <dgm:cxn modelId="{DF6E2A5C-1EF7-46DF-B814-52D1DB6C2739}" type="presOf" srcId="{F53E36A9-174B-465B-B474-CB67CC245EC2}" destId="{23472D77-04A3-4354-AF7A-4FFFEC3FDEFD}" srcOrd="0" destOrd="0" presId="urn:microsoft.com/office/officeart/2005/8/layout/pyramid2"/>
    <dgm:cxn modelId="{B0A7D1BA-6800-42FF-97AF-E119DD39FDBF}" type="presOf" srcId="{EF01683D-B600-417D-93D8-22E47E728A53}" destId="{3FD9D696-764D-44B1-B8A3-D238DC7DB17A}" srcOrd="0" destOrd="0" presId="urn:microsoft.com/office/officeart/2005/8/layout/pyramid2"/>
    <dgm:cxn modelId="{6FF2A472-2A45-46A6-94B5-69039C099080}" srcId="{EF01683D-B600-417D-93D8-22E47E728A53}" destId="{F53E36A9-174B-465B-B474-CB67CC245EC2}" srcOrd="2" destOrd="0" parTransId="{0C8AE357-8901-4538-8BD6-063E8A99E592}" sibTransId="{CBD46930-9A93-4381-841B-853034DED7EE}"/>
    <dgm:cxn modelId="{0CD09CEF-45B8-44E0-82D2-1EE831D0AF92}" srcId="{EF01683D-B600-417D-93D8-22E47E728A53}" destId="{81673A7D-9DBE-498B-9CCD-B6C2A4FDEB91}" srcOrd="1" destOrd="0" parTransId="{564B051C-E256-4357-92BC-159B686A4617}" sibTransId="{1A17B8AA-64F6-49A5-955B-9C12F4C786FA}"/>
    <dgm:cxn modelId="{ED91DA08-A02D-4C80-83F6-4F701453AE1A}" type="presParOf" srcId="{3FD9D696-764D-44B1-B8A3-D238DC7DB17A}" destId="{68DC4098-0091-402E-B522-FD604FC46896}" srcOrd="0" destOrd="0" presId="urn:microsoft.com/office/officeart/2005/8/layout/pyramid2"/>
    <dgm:cxn modelId="{49502732-9FB5-4E5A-9024-68E8A8588B75}" type="presParOf" srcId="{3FD9D696-764D-44B1-B8A3-D238DC7DB17A}" destId="{937C93B2-BAAA-4FCA-9127-94B71034B93D}" srcOrd="1" destOrd="0" presId="urn:microsoft.com/office/officeart/2005/8/layout/pyramid2"/>
    <dgm:cxn modelId="{557F0950-6890-45B4-B2DB-5243C3F1288B}" type="presParOf" srcId="{937C93B2-BAAA-4FCA-9127-94B71034B93D}" destId="{D923A09E-8420-46AC-AE4B-CF03AB866B59}" srcOrd="0" destOrd="0" presId="urn:microsoft.com/office/officeart/2005/8/layout/pyramid2"/>
    <dgm:cxn modelId="{B91ED03D-A77A-4911-AFB6-BC5659ED22C2}" type="presParOf" srcId="{937C93B2-BAAA-4FCA-9127-94B71034B93D}" destId="{B8931185-C237-45C5-941A-E61642E077EF}" srcOrd="1" destOrd="0" presId="urn:microsoft.com/office/officeart/2005/8/layout/pyramid2"/>
    <dgm:cxn modelId="{0DDC11EB-FDF7-4CC7-817F-EBB0535427CF}" type="presParOf" srcId="{937C93B2-BAAA-4FCA-9127-94B71034B93D}" destId="{21308DE7-4243-44C5-8DD1-984F7BD77DD0}" srcOrd="2" destOrd="0" presId="urn:microsoft.com/office/officeart/2005/8/layout/pyramid2"/>
    <dgm:cxn modelId="{54AF09E0-6923-4F67-81B8-31DC30CC0198}" type="presParOf" srcId="{937C93B2-BAAA-4FCA-9127-94B71034B93D}" destId="{8909CF3F-0101-4186-B0DB-4D57C0F22FF1}" srcOrd="3" destOrd="0" presId="urn:microsoft.com/office/officeart/2005/8/layout/pyramid2"/>
    <dgm:cxn modelId="{277B4855-D983-496D-B005-F65C07C6D8C8}" type="presParOf" srcId="{937C93B2-BAAA-4FCA-9127-94B71034B93D}" destId="{23472D77-04A3-4354-AF7A-4FFFEC3FDEFD}" srcOrd="4" destOrd="0" presId="urn:microsoft.com/office/officeart/2005/8/layout/pyramid2"/>
    <dgm:cxn modelId="{AFE3E844-DDD1-4A2F-9814-32A3DA67A1CF}" type="presParOf" srcId="{937C93B2-BAAA-4FCA-9127-94B71034B93D}" destId="{DE70F810-E1EB-4847-B402-2C2D2A1CA43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C4098-0091-402E-B522-FD604FC46896}">
      <dsp:nvSpPr>
        <dsp:cNvPr id="0" name=""/>
        <dsp:cNvSpPr/>
      </dsp:nvSpPr>
      <dsp:spPr>
        <a:xfrm>
          <a:off x="289030" y="0"/>
          <a:ext cx="1382199" cy="1382199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23A09E-8420-46AC-AE4B-CF03AB866B59}">
      <dsp:nvSpPr>
        <dsp:cNvPr id="0" name=""/>
        <dsp:cNvSpPr/>
      </dsp:nvSpPr>
      <dsp:spPr>
        <a:xfrm>
          <a:off x="980129" y="138962"/>
          <a:ext cx="898429" cy="327192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996101" y="154934"/>
        <a:ext cx="866485" cy="295248"/>
      </dsp:txXfrm>
    </dsp:sp>
    <dsp:sp modelId="{21308DE7-4243-44C5-8DD1-984F7BD77DD0}">
      <dsp:nvSpPr>
        <dsp:cNvPr id="0" name=""/>
        <dsp:cNvSpPr/>
      </dsp:nvSpPr>
      <dsp:spPr>
        <a:xfrm>
          <a:off x="980129" y="507053"/>
          <a:ext cx="898429" cy="327192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996101" y="523025"/>
        <a:ext cx="866485" cy="295248"/>
      </dsp:txXfrm>
    </dsp:sp>
    <dsp:sp modelId="{23472D77-04A3-4354-AF7A-4FFFEC3FDEFD}">
      <dsp:nvSpPr>
        <dsp:cNvPr id="0" name=""/>
        <dsp:cNvSpPr/>
      </dsp:nvSpPr>
      <dsp:spPr>
        <a:xfrm>
          <a:off x="980129" y="875145"/>
          <a:ext cx="898429" cy="327192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996101" y="891117"/>
        <a:ext cx="866485" cy="2952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C1922-A74F-4A04-9729-C660342E3044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64BBA-59A5-4F23-8A5D-04DB6AED25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010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Текст, выделенный серым курсивом, после замены и/или</a:t>
            </a:r>
            <a:r>
              <a:rPr lang="ru-RU" baseline="0" dirty="0" smtClean="0"/>
              <a:t> </a:t>
            </a:r>
            <a:r>
              <a:rPr lang="ru-RU" dirty="0" smtClean="0"/>
              <a:t>внесения необходимых элементов следует удалить.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539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Текст, выделенный серым курсивом, после замены и/или внесения необходимых элементов следует удалить.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116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Число</a:t>
            </a:r>
            <a:r>
              <a:rPr lang="ru-RU" baseline="0" dirty="0" smtClean="0"/>
              <a:t> строк не предполагает обязательное заполнение такого количества показателей. Освобождающееся пространство слайда следует использовать для увеличения размера шрифта.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91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00" i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Могут</a:t>
            </a:r>
            <a:r>
              <a:rPr lang="ru-RU" sz="700" i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быть </a:t>
            </a:r>
            <a:r>
              <a:rPr lang="ru-RU" sz="700" i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выделены только наиболее значимые результаты. Число строк не предполагает обязательное заполнение такого количества мероприятий. </a:t>
            </a:r>
            <a:r>
              <a:rPr lang="ru-RU" sz="700" baseline="0" dirty="0" smtClean="0"/>
              <a:t>Освобождающееся пространство слайда следует использовать для увеличения размера шрифта.</a:t>
            </a:r>
            <a:r>
              <a:rPr lang="ru-RU" sz="700" i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700" dirty="0" smtClean="0"/>
              <a:t>Текст, выделенный</a:t>
            </a:r>
            <a:r>
              <a:rPr lang="ru-RU" sz="700" baseline="0" dirty="0" smtClean="0"/>
              <a:t> </a:t>
            </a:r>
            <a:r>
              <a:rPr lang="ru-RU" sz="700" dirty="0" smtClean="0"/>
              <a:t>серым курсивом, после внесения необходимых элементов следует удалить.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4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Указывается</a:t>
            </a:r>
            <a:r>
              <a:rPr lang="ru-RU" sz="1200" i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наиболее приоритетная в каждом блоке информация</a:t>
            </a:r>
            <a:r>
              <a:rPr lang="ru-RU" sz="1200" i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Число строк не предполагает обязательное заполнение такого количества позиций.</a:t>
            </a:r>
            <a:r>
              <a:rPr lang="ru-RU" baseline="0" dirty="0" smtClean="0"/>
              <a:t> Освобождающееся пространство слайда следует использовать для увеличения размера шрифта.</a:t>
            </a:r>
            <a:r>
              <a:rPr lang="ru-RU" sz="1200" i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dirty="0" smtClean="0"/>
              <a:t>Текст, выделенный серым курсивом (для замены, комментарии), после внесения необходимых элементов следует удалить.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158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800" dirty="0" smtClean="0"/>
              <a:t>Могут быть выделены только наиболее значимые результаты. Число строк,</a:t>
            </a:r>
            <a:r>
              <a:rPr lang="ru-RU" sz="800" baseline="0" dirty="0" smtClean="0"/>
              <a:t> столбцов</a:t>
            </a:r>
            <a:r>
              <a:rPr lang="ru-RU" sz="800" dirty="0" smtClean="0"/>
              <a:t> не является</a:t>
            </a:r>
            <a:r>
              <a:rPr lang="ru-RU" sz="800" baseline="0" dirty="0" smtClean="0"/>
              <a:t> регламентацией </a:t>
            </a:r>
            <a:r>
              <a:rPr lang="ru-RU" sz="800" dirty="0" smtClean="0"/>
              <a:t>количества необходимых</a:t>
            </a:r>
            <a:r>
              <a:rPr lang="ru-RU" sz="800" baseline="0" dirty="0" smtClean="0"/>
              <a:t> позиций</a:t>
            </a:r>
            <a:r>
              <a:rPr lang="ru-RU" sz="800" dirty="0" smtClean="0"/>
              <a:t>. </a:t>
            </a:r>
            <a:r>
              <a:rPr lang="ru-RU" sz="800" baseline="0" dirty="0" smtClean="0"/>
              <a:t>Освобождающееся пространство слайда следует использовать для увеличения размера шрифта. </a:t>
            </a:r>
            <a:r>
              <a:rPr lang="ru-RU" sz="800" dirty="0" smtClean="0"/>
              <a:t>Текст, выделенный серым курсивом (для замены, комментарии), после внесения необходимых элементов следует удалить.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7209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Цветовая гамма может</a:t>
            </a:r>
            <a:r>
              <a:rPr lang="ru-RU" baseline="0" dirty="0" smtClean="0"/>
              <a:t> быть изменена по усмотрению управленческой команды. </a:t>
            </a:r>
            <a:r>
              <a:rPr lang="ru-RU" dirty="0" smtClean="0"/>
              <a:t>Текст, выделенный серым курсивом (для замены, комментарии), после внесения необходимых элементов следует удалить.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158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Текст, выделенный серым курсивом, после замены и/или</a:t>
            </a:r>
            <a:r>
              <a:rPr lang="ru-RU" baseline="0" dirty="0" smtClean="0"/>
              <a:t> </a:t>
            </a:r>
            <a:r>
              <a:rPr lang="ru-RU" dirty="0" smtClean="0"/>
              <a:t>внесения необходимых элементов следует удалить.</a:t>
            </a:r>
          </a:p>
          <a:p>
            <a:r>
              <a:rPr lang="ru-RU" dirty="0" smtClean="0"/>
              <a:t>ВАЖНО: после подготовки</a:t>
            </a:r>
            <a:r>
              <a:rPr lang="ru-RU" baseline="0" dirty="0" smtClean="0"/>
              <a:t> всех слайдов презентации НЕОБХОДИМО текст в данном поле каждого слайда («Заметки к слайдам») УДАЛИТЬ.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539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733768"/>
            <a:ext cx="9144000" cy="8101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a_AvanteBs" panose="020B0402020202020204" pitchFamily="34" charset="-52"/>
              </a:defRPr>
            </a:lvl1pPr>
          </a:lstStyle>
          <a:p>
            <a:pPr lvl="0"/>
            <a:r>
              <a:rPr lang="ru-RU" dirty="0" smtClean="0"/>
              <a:t>ТЕМА</a:t>
            </a:r>
          </a:p>
          <a:p>
            <a:pPr lvl="0"/>
            <a:r>
              <a:rPr lang="ru-RU" dirty="0" smtClean="0"/>
              <a:t>ДОКЛАДА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705877"/>
            <a:ext cx="9144000" cy="486054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>
                <a:solidFill>
                  <a:srgbClr val="F26F1D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ru-RU" dirty="0" smtClean="0">
                <a:latin typeface="Century Gothic" panose="020B0502020202020204" pitchFamily="34" charset="0"/>
              </a:rPr>
              <a:t>СПИКЕР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192191"/>
            <a:ext cx="9144000" cy="3238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rgbClr val="414243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ru-RU" dirty="0" smtClean="0"/>
              <a:t>должность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7"/>
          <p:cNvSpPr>
            <a:spLocks noGrp="1"/>
          </p:cNvSpPr>
          <p:nvPr>
            <p:ph type="body" sz="quarter" idx="10" hasCustomPrompt="1"/>
          </p:nvPr>
        </p:nvSpPr>
        <p:spPr>
          <a:xfrm>
            <a:off x="2411760" y="141480"/>
            <a:ext cx="6552728" cy="3238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 b="1" baseline="0">
                <a:solidFill>
                  <a:schemeClr val="bg1"/>
                </a:solidFill>
                <a:latin typeface="a_AvanteBs" panose="020B0402020202020204" pitchFamily="34" charset="-52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  <a:endParaRPr lang="ru-RU" dirty="0"/>
          </a:p>
        </p:txBody>
      </p:sp>
      <p:sp>
        <p:nvSpPr>
          <p:cNvPr id="6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5148065" y="897564"/>
            <a:ext cx="3816423" cy="3564397"/>
          </a:xfrm>
        </p:spPr>
        <p:txBody>
          <a:bodyPr anchor="ctr">
            <a:normAutofit/>
          </a:bodyPr>
          <a:lstStyle>
            <a:lvl1pPr marL="0" indent="0"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ru-RU" dirty="0" smtClean="0"/>
              <a:t>Вставить текст слайда</a:t>
            </a:r>
            <a:endParaRPr lang="ru-RU" dirty="0"/>
          </a:p>
        </p:txBody>
      </p:sp>
      <p:sp>
        <p:nvSpPr>
          <p:cNvPr id="7" name="Диаграмма 2"/>
          <p:cNvSpPr>
            <a:spLocks noGrp="1"/>
          </p:cNvSpPr>
          <p:nvPr>
            <p:ph type="chart" sz="quarter" idx="13" hasCustomPrompt="1"/>
          </p:nvPr>
        </p:nvSpPr>
        <p:spPr>
          <a:xfrm>
            <a:off x="395289" y="897732"/>
            <a:ext cx="4537075" cy="3564731"/>
          </a:xfrm>
        </p:spPr>
        <p:txBody>
          <a:bodyPr anchor="ctr">
            <a:normAutofit/>
          </a:bodyPr>
          <a:lstStyle>
            <a:lvl1pPr marL="0" indent="0"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r>
              <a:rPr lang="ru-RU" sz="1800" dirty="0" smtClean="0">
                <a:latin typeface="Century Gothic" panose="020B0502020202020204" pitchFamily="34" charset="0"/>
              </a:rPr>
              <a:t>Вставить диаграмму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6604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62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6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13"/>
          <p:cNvSpPr>
            <a:spLocks noGrp="1"/>
          </p:cNvSpPr>
          <p:nvPr/>
        </p:nvSpPr>
        <p:spPr>
          <a:xfrm>
            <a:off x="-1" y="505686"/>
            <a:ext cx="9144001" cy="947738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10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Дополнительная профессиональная программа профессиональной переподготовки руководителей </a:t>
            </a:r>
            <a: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и </a:t>
            </a:r>
            <a:r>
              <a:rPr kumimoji="0" lang="ru-RU" sz="10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управленческих команд </a:t>
            </a:r>
            <a:endParaRPr kumimoji="0" lang="ru-RU" sz="1000" b="0" i="1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lvl="0">
              <a:defRPr/>
            </a:pPr>
            <a: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профессиональных </a:t>
            </a:r>
            <a:r>
              <a:rPr kumimoji="0" lang="ru-RU" sz="10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образовательных организаций </a:t>
            </a:r>
            <a: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/>
            </a:r>
            <a:b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</a:br>
            <a:r>
              <a:rPr lang="ru-RU" sz="1000" i="1" dirty="0">
                <a:solidFill>
                  <a:sysClr val="windowText" lastClr="000000"/>
                </a:solidFill>
              </a:rPr>
              <a:t>«Управление кластерным взаимодействием в среднем профессиональном образовании</a:t>
            </a:r>
            <a: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»  </a:t>
            </a:r>
          </a:p>
          <a:p>
            <a:pPr lvl="0">
              <a:defRPr/>
            </a:pPr>
            <a: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(«Школа лидеров СПО: </a:t>
            </a:r>
            <a:r>
              <a:rPr lang="ru-RU" sz="1000" i="1" dirty="0" smtClean="0">
                <a:latin typeface="Calibri"/>
              </a:rPr>
              <a:t>кластерное</a:t>
            </a:r>
            <a:r>
              <a:rPr kumimoji="0" lang="ru-RU" sz="10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 взаимодействие»)</a:t>
            </a:r>
            <a:endParaRPr kumimoji="0" sz="1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</p:txBody>
      </p:sp>
      <p:sp>
        <p:nvSpPr>
          <p:cNvPr id="13" name="Shape 121"/>
          <p:cNvSpPr/>
          <p:nvPr/>
        </p:nvSpPr>
        <p:spPr>
          <a:xfrm>
            <a:off x="469163" y="1635646"/>
            <a:ext cx="8215371" cy="1446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defPPr>
              <a:defRPr lang="en-US"/>
            </a:defPPr>
            <a:lvl1pPr marL="0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80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08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412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217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02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82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63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43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 sz="2400"/>
            </a:pPr>
            <a:r>
              <a:rPr lang="ru-RU" sz="1600" i="1" dirty="0" smtClean="0">
                <a:solidFill>
                  <a:sysClr val="windowText" lastClr="000000"/>
                </a:solidFill>
                <a:latin typeface="Calibri"/>
              </a:rPr>
              <a:t>«</a:t>
            </a:r>
            <a:r>
              <a:rPr lang="ru-RU" sz="1600" i="1" dirty="0">
                <a:solidFill>
                  <a:sysClr val="windowText" lastClr="000000"/>
                </a:solidFill>
              </a:rPr>
              <a:t>Проекты развития </a:t>
            </a:r>
            <a:r>
              <a:rPr lang="ru-RU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ООРП СПО (ПОО) </a:t>
            </a:r>
            <a:r>
              <a:rPr lang="ru-RU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(заменить полным названием </a:t>
            </a:r>
            <a:r>
              <a:rPr lang="ru-RU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организации по уставу)</a:t>
            </a:r>
            <a:r>
              <a:rPr lang="ru-RU" sz="1600" i="1" dirty="0">
                <a:solidFill>
                  <a:sysClr val="windowText" lastClr="000000"/>
                </a:solidFill>
              </a:rPr>
              <a:t>, обеспечивающие реализацию модели кластерного взаимодействия в системе среднего профессионального образования в </a:t>
            </a:r>
            <a:r>
              <a:rPr lang="ru-RU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субъекте Российской Федерации </a:t>
            </a:r>
            <a:r>
              <a:rPr lang="ru-RU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(заменить названием </a:t>
            </a:r>
            <a:r>
              <a:rPr lang="ru-RU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конкретного субъекта РФ)</a:t>
            </a:r>
            <a:r>
              <a:rPr lang="ru-RU" sz="1600" i="1" dirty="0" smtClean="0">
                <a:solidFill>
                  <a:sysClr val="windowText" lastClr="000000"/>
                </a:solidFill>
                <a:latin typeface="Calibri"/>
              </a:rPr>
              <a:t>»</a:t>
            </a:r>
            <a:r>
              <a:rPr kumimoji="0" lang="ru-RU" sz="1600" b="0" i="1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</a:t>
            </a:r>
          </a:p>
          <a:p>
            <a:pPr lvl="0" algn="ctr">
              <a:defRPr sz="2400"/>
            </a:pPr>
            <a:endParaRPr kumimoji="0" lang="ru-RU" sz="800" b="0" i="1" u="none" strike="noStrike" kern="1200" cap="none" spc="0" normalizeH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lvl="0" algn="ctr">
              <a:defRPr sz="2400"/>
            </a:pPr>
            <a:r>
              <a:rPr kumimoji="0" lang="ru-RU" sz="1400" b="0" i="1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(выпускно</a:t>
            </a:r>
            <a:r>
              <a:rPr lang="ru-RU" sz="1400" i="1" dirty="0" smtClean="0">
                <a:solidFill>
                  <a:sysClr val="windowText" lastClr="000000"/>
                </a:solidFill>
                <a:latin typeface="Calibri"/>
              </a:rPr>
              <a:t>й проект)</a:t>
            </a:r>
            <a:endParaRPr kumimoji="0" lang="ru-RU" sz="1400" b="0" i="1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4" name="Shape 176"/>
          <p:cNvSpPr/>
          <p:nvPr/>
        </p:nvSpPr>
        <p:spPr>
          <a:xfrm>
            <a:off x="5434018" y="3514570"/>
            <a:ext cx="3628750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defPPr>
              <a:defRPr lang="en-US"/>
            </a:defPPr>
            <a:lvl1pPr marL="0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80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08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412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217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02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82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63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43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Участники</a:t>
            </a:r>
            <a:r>
              <a:rPr kumimoji="0" sz="14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проектной </a:t>
            </a:r>
            <a:r>
              <a:rPr lang="ru-RU" sz="1400" i="1" dirty="0" smtClean="0">
                <a:solidFill>
                  <a:sysClr val="windowText" lastClr="000000"/>
                </a:solidFill>
                <a:latin typeface="Calibri"/>
              </a:rPr>
              <a:t>группы</a:t>
            </a:r>
            <a:r>
              <a:rPr kumimoji="0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  <a:endParaRPr kumimoji="0" sz="14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ФИО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_______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________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__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_________</a:t>
            </a:r>
            <a:endParaRPr kumimoji="0" lang="en-US" sz="1400" b="0" i="1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ФИО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__________________________</a:t>
            </a:r>
            <a:endParaRPr kumimoji="0" sz="14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Shape 176"/>
          <p:cNvSpPr/>
          <p:nvPr/>
        </p:nvSpPr>
        <p:spPr>
          <a:xfrm>
            <a:off x="3995936" y="4758829"/>
            <a:ext cx="1296144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defPPr>
              <a:defRPr lang="en-US"/>
            </a:defPPr>
            <a:lvl1pPr marL="0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80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08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412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217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02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82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63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43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Москва</a:t>
            </a:r>
            <a:r>
              <a:rPr kumimoji="0" lang="ru-RU" sz="1400" b="0" i="1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- 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2019</a:t>
            </a:r>
          </a:p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1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Shape 176"/>
          <p:cNvSpPr/>
          <p:nvPr/>
        </p:nvSpPr>
        <p:spPr>
          <a:xfrm>
            <a:off x="104682" y="3622292"/>
            <a:ext cx="4689863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defPPr>
              <a:defRPr lang="en-US"/>
            </a:defPPr>
            <a:lvl1pPr marL="0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80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08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412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217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02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82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63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43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Научный</a:t>
            </a:r>
            <a:r>
              <a:rPr kumimoji="0" lang="ru-RU" sz="1400" b="0" i="1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руководитель (модератор)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ФИО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____________________</a:t>
            </a:r>
            <a:endParaRPr kumimoji="0" sz="14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104683" y="-13294"/>
            <a:ext cx="8960163" cy="603925"/>
            <a:chOff x="104683" y="-13294"/>
            <a:chExt cx="8960163" cy="603925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182217" y="-13294"/>
              <a:ext cx="779565" cy="603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683" y="118172"/>
              <a:ext cx="2019045" cy="4528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8383" y="75176"/>
              <a:ext cx="1036463" cy="441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2398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535554"/>
              </p:ext>
            </p:extLst>
          </p:nvPr>
        </p:nvGraphicFramePr>
        <p:xfrm>
          <a:off x="27488" y="533413"/>
          <a:ext cx="8360936" cy="45161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60936"/>
              </a:tblGrid>
              <a:tr h="6100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Создание центра профессиональной мобильности и предпринимательства на базе БУ «Междуреченский агропромышленный колледж»</a:t>
                      </a:r>
                    </a:p>
                    <a:p>
                      <a:endParaRPr lang="ru-RU" sz="1400" b="0" i="1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56002">
                <a:tc>
                  <a:txBody>
                    <a:bodyPr/>
                    <a:lstStyle/>
                    <a:p>
                      <a:pPr algn="ctr"/>
                      <a:r>
                        <a:rPr lang="ru-RU" sz="900" b="1" i="1" dirty="0" smtClean="0"/>
                        <a:t>Тезисное</a:t>
                      </a:r>
                      <a:r>
                        <a:rPr lang="ru-RU" sz="900" b="1" i="1" baseline="0" dirty="0" smtClean="0"/>
                        <a:t> описание ситуации и параметров после реализации </a:t>
                      </a:r>
                      <a:r>
                        <a:rPr kumimoji="0" lang="ru-RU" sz="9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проекта 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906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9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737970">
                <a:tc>
                  <a:txBody>
                    <a:bodyPr/>
                    <a:lstStyle/>
                    <a:p>
                      <a:endParaRPr lang="ru-RU" sz="1400" b="0" i="1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87624" y="256413"/>
            <a:ext cx="662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solidFill>
                  <a:schemeClr val="accent5">
                    <a:lumMod val="50000"/>
                  </a:schemeClr>
                </a:solidFill>
              </a:rPr>
              <a:t>Модели функционирования результатов проектов</a:t>
            </a:r>
            <a:r>
              <a:rPr lang="ru-RU" sz="12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7504" y="4928056"/>
            <a:ext cx="25202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Выводы.</a:t>
            </a:r>
            <a:endParaRPr lang="ru-RU" sz="8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9386" y="2427734"/>
            <a:ext cx="2808311" cy="2376264"/>
          </a:xfrm>
          <a:prstGeom prst="rect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8134" tIns="39067" rIns="78134" bIns="39067"/>
          <a:lstStyle/>
          <a:p>
            <a:pPr algn="ctr" defTabSz="8432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Symbol" panose="05050102010706020507" pitchFamily="18" charset="2"/>
              </a:rPr>
              <a:t>Изображения</a:t>
            </a:r>
            <a:r>
              <a:rPr lang="ru-RU" sz="1200" b="1" i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Symbol" panose="05050102010706020507" pitchFamily="18" charset="2"/>
              </a:rPr>
              <a:t>, графики, таблицы, наглядно подтверждающие как будут функционировать результаты </a:t>
            </a:r>
            <a:r>
              <a:rPr lang="ru-RU" sz="1200" b="1" i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Symbol" panose="05050102010706020507" pitchFamily="18" charset="2"/>
              </a:rPr>
              <a:t>проекта</a:t>
            </a:r>
            <a:endParaRPr lang="ru-RU" sz="1200" b="1" i="1" kern="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sym typeface="Symbol" panose="05050102010706020507" pitchFamily="18" charset="2"/>
            </a:endParaRPr>
          </a:p>
          <a:p>
            <a:pPr algn="ctr" defTabSz="8432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i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75632900"/>
              </p:ext>
            </p:extLst>
          </p:nvPr>
        </p:nvGraphicFramePr>
        <p:xfrm>
          <a:off x="460195" y="3264345"/>
          <a:ext cx="2167589" cy="1382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9" name="Группа 18"/>
          <p:cNvGrpSpPr/>
          <p:nvPr/>
        </p:nvGrpSpPr>
        <p:grpSpPr>
          <a:xfrm>
            <a:off x="0" y="0"/>
            <a:ext cx="9064846" cy="410032"/>
            <a:chOff x="0" y="0"/>
            <a:chExt cx="9064846" cy="410032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384544" y="0"/>
              <a:ext cx="374911" cy="290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3513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76"/>
          <p:cNvSpPr/>
          <p:nvPr/>
        </p:nvSpPr>
        <p:spPr>
          <a:xfrm>
            <a:off x="104683" y="3439684"/>
            <a:ext cx="3628750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defPPr>
              <a:defRPr lang="en-US"/>
            </a:defPPr>
            <a:lvl1pPr marL="0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80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08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412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217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02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82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63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43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1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Участники</a:t>
            </a:r>
            <a:r>
              <a:rPr kumimoji="0" sz="16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проектной </a:t>
            </a:r>
            <a:r>
              <a:rPr lang="ru-RU" sz="1600" i="1" dirty="0" smtClean="0">
                <a:solidFill>
                  <a:sysClr val="windowText" lastClr="000000"/>
                </a:solidFill>
                <a:latin typeface="Calibri"/>
              </a:rPr>
              <a:t>группы</a:t>
            </a:r>
            <a:r>
              <a:rPr kumimoji="0" sz="16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  <a:endParaRPr kumimoji="0" sz="16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ФИО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_______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________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__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_________</a:t>
            </a:r>
            <a:endParaRPr kumimoji="0" lang="en-US" sz="1600" b="0" i="1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ФИО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__________________________</a:t>
            </a:r>
            <a:endParaRPr kumimoji="0" sz="16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Shape 176"/>
          <p:cNvSpPr/>
          <p:nvPr/>
        </p:nvSpPr>
        <p:spPr>
          <a:xfrm>
            <a:off x="3995936" y="4758829"/>
            <a:ext cx="1296144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defPPr>
              <a:defRPr lang="en-US"/>
            </a:defPPr>
            <a:lvl1pPr marL="0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80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08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412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217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02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82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63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43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Москва</a:t>
            </a:r>
            <a:r>
              <a:rPr kumimoji="0" lang="ru-RU" sz="1400" b="0" i="1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- 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2019</a:t>
            </a:r>
          </a:p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1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Shape 176"/>
          <p:cNvSpPr/>
          <p:nvPr/>
        </p:nvSpPr>
        <p:spPr>
          <a:xfrm>
            <a:off x="5436096" y="3435846"/>
            <a:ext cx="3628750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defPPr>
              <a:defRPr lang="en-US"/>
            </a:defPPr>
            <a:lvl1pPr marL="0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80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08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412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217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02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82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63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43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Контактная</a:t>
            </a:r>
            <a:r>
              <a:rPr kumimoji="0" lang="ru-RU" sz="1600" b="0" i="1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информация</a:t>
            </a:r>
            <a:r>
              <a:rPr kumimoji="0" sz="16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  <a:endParaRPr kumimoji="0" sz="16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т.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______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________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__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_________</a:t>
            </a:r>
            <a:endParaRPr kumimoji="0" lang="en-US" sz="1600" b="0" i="1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e-mail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______________________</a:t>
            </a:r>
            <a:endParaRPr kumimoji="0" sz="16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104683" y="-13294"/>
            <a:ext cx="8960163" cy="603925"/>
            <a:chOff x="104683" y="-13294"/>
            <a:chExt cx="8960163" cy="603925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182217" y="-13294"/>
              <a:ext cx="779565" cy="603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683" y="118172"/>
              <a:ext cx="2019045" cy="4528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8383" y="75176"/>
              <a:ext cx="1036463" cy="441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Shape 113"/>
          <p:cNvSpPr>
            <a:spLocks noGrp="1"/>
          </p:cNvSpPr>
          <p:nvPr/>
        </p:nvSpPr>
        <p:spPr>
          <a:xfrm>
            <a:off x="-1" y="505686"/>
            <a:ext cx="9144001" cy="947738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10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Дополнительная профессиональная программа профессиональной переподготовки руководителей </a:t>
            </a:r>
            <a: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и </a:t>
            </a:r>
            <a:r>
              <a:rPr kumimoji="0" lang="ru-RU" sz="10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управленческих команд </a:t>
            </a:r>
            <a:endParaRPr kumimoji="0" lang="ru-RU" sz="1000" b="0" i="1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lvl="0">
              <a:defRPr/>
            </a:pPr>
            <a: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профессиональных </a:t>
            </a:r>
            <a:r>
              <a:rPr kumimoji="0" lang="ru-RU" sz="10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образовательных организаций </a:t>
            </a:r>
            <a: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/>
            </a:r>
            <a:b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</a:br>
            <a:r>
              <a:rPr lang="ru-RU" sz="1000" i="1" dirty="0">
                <a:solidFill>
                  <a:sysClr val="windowText" lastClr="000000"/>
                </a:solidFill>
              </a:rPr>
              <a:t>«Управление кластерным взаимодействием в среднем профессиональном образовании</a:t>
            </a:r>
            <a: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»  </a:t>
            </a:r>
          </a:p>
          <a:p>
            <a:pPr lvl="0">
              <a:defRPr/>
            </a:pPr>
            <a: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(«Школа лидеров СПО: </a:t>
            </a:r>
            <a:r>
              <a:rPr lang="ru-RU" sz="1000" i="1" dirty="0" smtClean="0">
                <a:latin typeface="Calibri"/>
              </a:rPr>
              <a:t>кластерное</a:t>
            </a:r>
            <a:r>
              <a:rPr kumimoji="0" lang="ru-RU" sz="10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 взаимодействие»)</a:t>
            </a:r>
            <a:endParaRPr kumimoji="0" sz="1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</p:txBody>
      </p:sp>
      <p:sp>
        <p:nvSpPr>
          <p:cNvPr id="22" name="Shape 121"/>
          <p:cNvSpPr/>
          <p:nvPr/>
        </p:nvSpPr>
        <p:spPr>
          <a:xfrm>
            <a:off x="469163" y="1635646"/>
            <a:ext cx="8215371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defPPr>
              <a:defRPr lang="en-US"/>
            </a:defPPr>
            <a:lvl1pPr marL="0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80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08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412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217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02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82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63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43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 sz="2400"/>
            </a:pPr>
            <a:r>
              <a:rPr lang="ru-RU" sz="1600" i="1" dirty="0" smtClean="0">
                <a:solidFill>
                  <a:sysClr val="windowText" lastClr="000000"/>
                </a:solidFill>
                <a:latin typeface="Calibri"/>
              </a:rPr>
              <a:t>«</a:t>
            </a:r>
            <a:r>
              <a:rPr lang="ru-RU" sz="1600" i="1" dirty="0">
                <a:solidFill>
                  <a:sysClr val="windowText" lastClr="000000"/>
                </a:solidFill>
              </a:rPr>
              <a:t>Проекты развития </a:t>
            </a:r>
            <a:r>
              <a:rPr lang="ru-RU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ООРП СПО (ПОО) </a:t>
            </a:r>
            <a:r>
              <a:rPr lang="ru-RU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(заменить полным названием </a:t>
            </a:r>
            <a:r>
              <a:rPr lang="ru-RU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организации по уставу)</a:t>
            </a:r>
            <a:r>
              <a:rPr lang="ru-RU" sz="1600" i="1" dirty="0">
                <a:solidFill>
                  <a:sysClr val="windowText" lastClr="000000"/>
                </a:solidFill>
              </a:rPr>
              <a:t>, обеспечивающие реализацию модели кластерного взаимодействия в системе среднего профессионального образования в </a:t>
            </a:r>
            <a:r>
              <a:rPr lang="ru-RU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субъекте Российской Федерации </a:t>
            </a:r>
            <a:r>
              <a:rPr lang="ru-RU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(заменить названием </a:t>
            </a:r>
            <a:r>
              <a:rPr lang="ru-RU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конкретного субъекта РФ)</a:t>
            </a:r>
            <a:r>
              <a:rPr lang="ru-RU" sz="1600" i="1" dirty="0" smtClean="0">
                <a:solidFill>
                  <a:sysClr val="windowText" lastClr="000000"/>
                </a:solidFill>
                <a:latin typeface="Calibri"/>
              </a:rPr>
              <a:t>»</a:t>
            </a:r>
            <a:r>
              <a:rPr kumimoji="0" lang="ru-RU" sz="1600" b="0" i="1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</a:t>
            </a:r>
          </a:p>
          <a:p>
            <a:pPr lvl="0" algn="ctr">
              <a:defRPr sz="2400"/>
            </a:pPr>
            <a:endParaRPr kumimoji="0" lang="ru-RU" sz="800" b="0" i="1" u="none" strike="noStrike" kern="1200" cap="none" spc="0" normalizeH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003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300533"/>
              </p:ext>
            </p:extLst>
          </p:nvPr>
        </p:nvGraphicFramePr>
        <p:xfrm>
          <a:off x="107504" y="563060"/>
          <a:ext cx="8712968" cy="49203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12968"/>
              </a:tblGrid>
              <a:tr h="603680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chemeClr val="tx1"/>
                          </a:solidFill>
                        </a:rPr>
                        <a:t>Создание центра профессиональной мобильности и предпринимательства на базе БУ «Междуреченский агропромышленный колледж»</a:t>
                      </a:r>
                      <a:endParaRPr lang="ru-RU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906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«</a:t>
                      </a:r>
                      <a:r>
                        <a:rPr lang="en-US" sz="1600" b="1" dirty="0" smtClean="0"/>
                        <a:t>MOBIZ</a:t>
                      </a:r>
                      <a:r>
                        <a:rPr lang="ru-RU" sz="1600" b="1" dirty="0" smtClean="0"/>
                        <a:t>»</a:t>
                      </a:r>
                    </a:p>
                    <a:p>
                      <a:endParaRPr lang="ru-RU" sz="16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906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Срок начала и окончания</a:t>
                      </a:r>
                      <a:r>
                        <a:rPr lang="ru-RU" sz="1600" b="1" i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проекта: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10.09.2019-22.03.2020</a:t>
                      </a:r>
                      <a:endParaRPr lang="ru-RU" sz="1600" b="1" i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903809">
                <a:tc>
                  <a:txBody>
                    <a:bodyPr/>
                    <a:lstStyle/>
                    <a:p>
                      <a:r>
                        <a:rPr lang="ru-RU" sz="1600" b="1" i="1" dirty="0" smtClean="0"/>
                        <a:t>Куратор проекта: </a:t>
                      </a:r>
                    </a:p>
                    <a:p>
                      <a:r>
                        <a:rPr lang="ru-RU" sz="1600" b="1" i="1" dirty="0" smtClean="0"/>
                        <a:t>Функциональный заказчик: Администрация Кондинского района</a:t>
                      </a:r>
                    </a:p>
                    <a:p>
                      <a:r>
                        <a:rPr lang="ru-RU" sz="1600" b="1" i="1" dirty="0" smtClean="0"/>
                        <a:t>Руководитель проекта: </a:t>
                      </a:r>
                      <a:r>
                        <a:rPr lang="ru-RU" sz="1600" b="1" i="1" dirty="0" err="1" smtClean="0"/>
                        <a:t>Бычихина</a:t>
                      </a:r>
                      <a:r>
                        <a:rPr lang="ru-RU" sz="1600" b="1" i="1" dirty="0" smtClean="0"/>
                        <a:t> Н.</a:t>
                      </a:r>
                      <a:r>
                        <a:rPr lang="ru-RU" sz="1600" b="1" i="1" baseline="0" dirty="0" smtClean="0"/>
                        <a:t> А. </a:t>
                      </a:r>
                      <a:endParaRPr lang="ru-RU" sz="1600" b="1" i="1" dirty="0" smtClean="0"/>
                    </a:p>
                    <a:p>
                      <a:r>
                        <a:rPr lang="ru-RU" sz="1600" b="1" i="1" dirty="0" smtClean="0"/>
                        <a:t>Администратор проекта: </a:t>
                      </a:r>
                      <a:r>
                        <a:rPr lang="ru-RU" sz="1600" b="1" i="1" dirty="0" err="1" smtClean="0"/>
                        <a:t>Фарфурина</a:t>
                      </a:r>
                      <a:r>
                        <a:rPr lang="ru-RU" sz="1600" b="1" i="1" dirty="0" smtClean="0"/>
                        <a:t> Н. О.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91673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Реализация</a:t>
                      </a:r>
                      <a:r>
                        <a:rPr lang="ru-RU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У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каза Президента Российской Федерации от 5 июня 2015 г. N 287 "О мерах по дальнейшему развитию малого и среднего предпринимательства»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Реализация закона Ханты-Мансийского автономного округа - Югры от 29 декабря 2007 года  №213-оз «О развитии малого и среднего предпринимательства в Ханты-Мансийском автономном округе – Югре»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Сложность в трудоустройстве выпускников колледжа по специальности в связи с</a:t>
                      </a:r>
                      <a:r>
                        <a:rPr lang="ru-RU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нехваткой рабочих мест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Предпринимательская «безграмотность» молодежи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Расширение внебюджетной </a:t>
                      </a:r>
                      <a:r>
                        <a:rPr lang="ru-RU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деятельности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 последние 3 года трудоустроена по профилю 40%-61% выпускников</a:t>
                      </a:r>
                      <a:endParaRPr lang="ru-RU" sz="16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0" y="-13293"/>
            <a:ext cx="9064846" cy="423325"/>
            <a:chOff x="0" y="-13293"/>
            <a:chExt cx="9064846" cy="423325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269097" y="-13293"/>
              <a:ext cx="546440" cy="423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5"/>
          <p:cNvSpPr txBox="1"/>
          <p:nvPr/>
        </p:nvSpPr>
        <p:spPr>
          <a:xfrm>
            <a:off x="755576" y="279227"/>
            <a:ext cx="4260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i="1" dirty="0" smtClean="0">
                <a:solidFill>
                  <a:schemeClr val="accent5">
                    <a:lumMod val="50000"/>
                  </a:schemeClr>
                </a:solidFill>
              </a:rPr>
              <a:t>Основные положения</a:t>
            </a:r>
          </a:p>
        </p:txBody>
      </p:sp>
    </p:spTree>
    <p:extLst>
      <p:ext uri="{BB962C8B-B14F-4D97-AF65-F5344CB8AC3E}">
        <p14:creationId xmlns:p14="http://schemas.microsoft.com/office/powerpoint/2010/main" val="280468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240145"/>
              </p:ext>
            </p:extLst>
          </p:nvPr>
        </p:nvGraphicFramePr>
        <p:xfrm>
          <a:off x="107504" y="483518"/>
          <a:ext cx="8784976" cy="37505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72608"/>
                <a:gridCol w="1070002"/>
                <a:gridCol w="1121183"/>
                <a:gridCol w="1121183"/>
              </a:tblGrid>
              <a:tr h="1286256">
                <a:tc gridSpan="4"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 проекта 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22.03.2020 года  создать центр профессиональной мобильности и предпринимательства для снижения</a:t>
                      </a:r>
                      <a:r>
                        <a:rPr lang="ru-RU" sz="1400" b="1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доли не</a:t>
                      </a:r>
                      <a:r>
                        <a:rPr lang="ru-RU" sz="1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занятой молодежи на рынке труда не более чем на 5%</a:t>
                      </a:r>
                      <a:endParaRPr lang="ru-RU" sz="1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72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Базовый показатель</a:t>
                      </a:r>
                      <a:endParaRPr lang="ru-RU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декабря  2019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марта 2020</a:t>
                      </a:r>
                      <a:endParaRPr lang="ru-RU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94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программ, разработанных для очного обучения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94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программ, разработанных для дистанционного обучения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49081">
                <a:tc>
                  <a:txBody>
                    <a:bodyPr/>
                    <a:lstStyle/>
                    <a:p>
                      <a:r>
                        <a:rPr lang="ru-RU" sz="14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соглашений с социальными партнерами в рамках проекта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944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публикаций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 центре в СМИ, на сайтах колледжа, администрации Кондинского района, в </a:t>
                      </a:r>
                      <a:r>
                        <a:rPr lang="ru-RU" sz="1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соц.сетях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0" y="-13293"/>
            <a:ext cx="9064846" cy="469316"/>
            <a:chOff x="0" y="-13293"/>
            <a:chExt cx="9064846" cy="469316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269096" y="-13293"/>
              <a:ext cx="605807" cy="4693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Box 17"/>
          <p:cNvSpPr txBox="1"/>
          <p:nvPr/>
        </p:nvSpPr>
        <p:spPr>
          <a:xfrm>
            <a:off x="395536" y="249696"/>
            <a:ext cx="4260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i="1" dirty="0" smtClean="0">
                <a:solidFill>
                  <a:schemeClr val="accent5">
                    <a:lumMod val="50000"/>
                  </a:schemeClr>
                </a:solidFill>
              </a:rPr>
              <a:t>Цели и показатели проектов</a:t>
            </a:r>
          </a:p>
        </p:txBody>
      </p:sp>
    </p:spTree>
    <p:extLst>
      <p:ext uri="{BB962C8B-B14F-4D97-AF65-F5344CB8AC3E}">
        <p14:creationId xmlns:p14="http://schemas.microsoft.com/office/powerpoint/2010/main" val="273719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9461" y="271532"/>
            <a:ext cx="662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solidFill>
                  <a:schemeClr val="accent5">
                    <a:lumMod val="50000"/>
                  </a:schemeClr>
                </a:solidFill>
              </a:rPr>
              <a:t>Результаты проектов. Планы мероприятий по реализации проектов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0" y="0"/>
            <a:ext cx="9064846" cy="410032"/>
            <a:chOff x="0" y="0"/>
            <a:chExt cx="9064846" cy="410032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384544" y="0"/>
              <a:ext cx="374911" cy="290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637149"/>
              </p:ext>
            </p:extLst>
          </p:nvPr>
        </p:nvGraphicFramePr>
        <p:xfrm>
          <a:off x="35496" y="577682"/>
          <a:ext cx="9029350" cy="44401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29350"/>
              </a:tblGrid>
              <a:tr h="597925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Создание центра профессиональной мобильности и предпринимательства на базе БУ «Междуреченский агропромышленный колледж»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80006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Задача</a:t>
                      </a:r>
                      <a:r>
                        <a:rPr lang="ru-RU" sz="1200" i="1" baseline="0" dirty="0" smtClean="0"/>
                        <a:t> 1: разработка нормативной базы проекта</a:t>
                      </a:r>
                      <a:endParaRPr lang="ru-RU" sz="1200" i="1" dirty="0"/>
                    </a:p>
                  </a:txBody>
                  <a:tcPr/>
                </a:tc>
              </a:tr>
              <a:tr h="280006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Результат</a:t>
                      </a:r>
                      <a:r>
                        <a:rPr lang="ru-RU" sz="1200" i="1" baseline="0" dirty="0" smtClean="0"/>
                        <a:t> 1.1.: Разработано Положение о создании центра – до 30. 09. 2019</a:t>
                      </a:r>
                      <a:endParaRPr lang="ru-RU" sz="1200" i="1" dirty="0"/>
                    </a:p>
                  </a:txBody>
                  <a:tcPr/>
                </a:tc>
              </a:tr>
              <a:tr h="620107">
                <a:tc>
                  <a:txBody>
                    <a:bodyPr/>
                    <a:lstStyle/>
                    <a:p>
                      <a:r>
                        <a:rPr lang="ru-RU" sz="1200" b="1" i="1" dirty="0" smtClean="0"/>
                        <a:t>Мероприятия:</a:t>
                      </a:r>
                    </a:p>
                    <a:p>
                      <a:r>
                        <a:rPr lang="ru-RU" sz="1200" i="1" dirty="0" smtClean="0"/>
                        <a:t>Собрание рабочей группы проекта</a:t>
                      </a:r>
                      <a:r>
                        <a:rPr lang="ru-RU" sz="1200" i="1" baseline="0" dirty="0" smtClean="0"/>
                        <a:t> – до 10. 09. 2019</a:t>
                      </a:r>
                    </a:p>
                    <a:p>
                      <a:r>
                        <a:rPr lang="ru-RU" sz="1200" i="1" baseline="0" dirty="0" smtClean="0"/>
                        <a:t>Утверждение Положения директором колледжа до 20. 09. 2019</a:t>
                      </a:r>
                    </a:p>
                  </a:txBody>
                  <a:tcPr/>
                </a:tc>
              </a:tr>
              <a:tr h="331446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КТ</a:t>
                      </a:r>
                      <a:r>
                        <a:rPr lang="ru-RU" sz="1200" i="1" baseline="0" dirty="0" smtClean="0"/>
                        <a:t> (контрольная точка): Приказ об утверждении положения о создании центра профессиональной мобильности и предпринимательства до 25.09.2019</a:t>
                      </a:r>
                      <a:endParaRPr lang="ru-RU" sz="1200" i="1" dirty="0"/>
                    </a:p>
                  </a:txBody>
                  <a:tcPr/>
                </a:tc>
              </a:tr>
              <a:tr h="2940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/>
                        <a:t>Задача</a:t>
                      </a:r>
                      <a:r>
                        <a:rPr lang="ru-RU" sz="1200" i="1" baseline="0" dirty="0" smtClean="0"/>
                        <a:t> 2: разработка «дорожной карты» по созданию центра профессиональной мобильности и предпринимательства</a:t>
                      </a:r>
                      <a:endParaRPr lang="ru-RU" sz="1200" i="1" dirty="0" smtClean="0"/>
                    </a:p>
                  </a:txBody>
                  <a:tcPr/>
                </a:tc>
              </a:tr>
              <a:tr h="294559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Результат</a:t>
                      </a:r>
                      <a:r>
                        <a:rPr lang="ru-RU" sz="1200" i="1" baseline="0" dirty="0" smtClean="0"/>
                        <a:t> 2.1.: Разработана «дорожная карта» – до 20. 10. 2019</a:t>
                      </a:r>
                      <a:endParaRPr lang="ru-RU" sz="1200" i="1" dirty="0"/>
                    </a:p>
                  </a:txBody>
                  <a:tcPr/>
                </a:tc>
              </a:tr>
              <a:tr h="1026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smtClean="0"/>
                        <a:t>Мероприятия: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/>
                        <a:t>Собрание рабочей группы проекта</a:t>
                      </a:r>
                      <a:r>
                        <a:rPr lang="ru-RU" sz="1200" i="1" baseline="0" dirty="0" smtClean="0"/>
                        <a:t> – до 01. 10. 2019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baseline="0" dirty="0" smtClean="0"/>
                        <a:t>Ознакомление с «дорожной картой» коллектива на планерке – до 30.10.2019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1" dirty="0" smtClean="0"/>
                    </a:p>
                    <a:p>
                      <a:endParaRPr lang="ru-RU" sz="1200" i="1" dirty="0"/>
                    </a:p>
                  </a:txBody>
                  <a:tcPr/>
                </a:tc>
              </a:tr>
              <a:tr h="569697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КТ</a:t>
                      </a:r>
                      <a:r>
                        <a:rPr lang="ru-RU" sz="1200" i="1" baseline="0" dirty="0" smtClean="0"/>
                        <a:t> (контрольная точка): Приказ о введении в действие «дорожной карты» до 25.10.2019</a:t>
                      </a:r>
                      <a:endParaRPr lang="ru-RU" sz="120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28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559835"/>
              </p:ext>
            </p:extLst>
          </p:nvPr>
        </p:nvGraphicFramePr>
        <p:xfrm>
          <a:off x="-3944" y="5111"/>
          <a:ext cx="9029350" cy="52462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29350"/>
              </a:tblGrid>
              <a:tr h="481565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Создание центра профессиональной мобильности и предпринимательства на базе БУ «Междуреченский агропромышленный колледж»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4946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Задача</a:t>
                      </a:r>
                      <a:r>
                        <a:rPr lang="ru-RU" sz="1200" i="1" baseline="0" dirty="0" smtClean="0"/>
                        <a:t> 3: определение круга партнеров проекта</a:t>
                      </a:r>
                      <a:endParaRPr lang="ru-RU" sz="1200" i="1" dirty="0"/>
                    </a:p>
                  </a:txBody>
                  <a:tcPr/>
                </a:tc>
              </a:tr>
              <a:tr h="254946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Результат</a:t>
                      </a:r>
                      <a:r>
                        <a:rPr lang="ru-RU" sz="1200" i="1" baseline="0" dirty="0" smtClean="0"/>
                        <a:t> 3.1.: заключены соглашения о сотрудничестве с партнерами – до 30.12. 2019</a:t>
                      </a:r>
                      <a:endParaRPr lang="ru-RU" sz="1200" i="1" dirty="0"/>
                    </a:p>
                  </a:txBody>
                  <a:tcPr/>
                </a:tc>
              </a:tr>
              <a:tr h="424910">
                <a:tc>
                  <a:txBody>
                    <a:bodyPr/>
                    <a:lstStyle/>
                    <a:p>
                      <a:r>
                        <a:rPr lang="ru-RU" sz="1200" b="1" i="1" dirty="0" smtClean="0"/>
                        <a:t>Мероприятие: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/>
                        <a:t>Круглый</a:t>
                      </a:r>
                      <a:r>
                        <a:rPr lang="ru-RU" sz="1200" i="1" baseline="0" dirty="0" smtClean="0"/>
                        <a:t> стол с привлечением потенциальных партнеров – до 30. 10. 2019</a:t>
                      </a:r>
                      <a:endParaRPr lang="ru-RU" sz="1200" i="1" dirty="0" smtClean="0"/>
                    </a:p>
                  </a:txBody>
                  <a:tcPr/>
                </a:tc>
              </a:tr>
              <a:tr h="254946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КТ</a:t>
                      </a:r>
                      <a:r>
                        <a:rPr lang="ru-RU" sz="1200" i="1" baseline="0" dirty="0" smtClean="0"/>
                        <a:t> (контрольная точка): Утверждение расширенного реестра социальных партнеров до 15.11.2019</a:t>
                      </a:r>
                      <a:endParaRPr lang="ru-RU" sz="1200" i="1" dirty="0"/>
                    </a:p>
                  </a:txBody>
                  <a:tcPr/>
                </a:tc>
              </a:tr>
              <a:tr h="4249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/>
                        <a:t>Задача</a:t>
                      </a:r>
                      <a:r>
                        <a:rPr lang="ru-RU" sz="1200" i="1" baseline="0" dirty="0" smtClean="0"/>
                        <a:t> 4: Информирование о создание центра профессиональной мобильности и предпринимательства на базе БУ «Междуреченский агропромышленный колледж</a:t>
                      </a:r>
                      <a:endParaRPr lang="ru-RU" sz="1200" i="1" dirty="0" smtClean="0"/>
                    </a:p>
                  </a:txBody>
                  <a:tcPr/>
                </a:tc>
              </a:tr>
              <a:tr h="254946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Результат</a:t>
                      </a:r>
                      <a:r>
                        <a:rPr lang="ru-RU" sz="1200" i="1" baseline="0" dirty="0" smtClean="0"/>
                        <a:t> 4.1.: Публикации в СМИ , </a:t>
                      </a:r>
                      <a:r>
                        <a:rPr lang="ru-RU" sz="1200" i="1" baseline="0" dirty="0" err="1" smtClean="0"/>
                        <a:t>соц.сетях</a:t>
                      </a:r>
                      <a:r>
                        <a:rPr lang="ru-RU" sz="1200" i="1" baseline="0" dirty="0" smtClean="0"/>
                        <a:t>, на сайте колледжа до 10. 03. 2020</a:t>
                      </a:r>
                      <a:endParaRPr lang="ru-RU" sz="1200" i="1" dirty="0"/>
                    </a:p>
                  </a:txBody>
                  <a:tcPr/>
                </a:tc>
              </a:tr>
              <a:tr h="764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smtClean="0"/>
                        <a:t>Мероприятия: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dirty="0" smtClean="0"/>
                        <a:t>Создание профиля  Центра в</a:t>
                      </a:r>
                      <a:r>
                        <a:rPr lang="ru-RU" sz="1200" b="0" i="1" baseline="0" dirty="0" smtClean="0"/>
                        <a:t> </a:t>
                      </a:r>
                      <a:r>
                        <a:rPr lang="ru-RU" sz="1200" b="0" i="1" baseline="0" dirty="0" err="1" smtClean="0"/>
                        <a:t>соц.сетях</a:t>
                      </a:r>
                      <a:r>
                        <a:rPr lang="ru-RU" sz="1200" b="0" i="1" baseline="0" dirty="0" smtClean="0"/>
                        <a:t> – до 30.01. 2020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/>
                        <a:t>Информационная кампания для студентов о работе Центра – до 20.09.2019</a:t>
                      </a:r>
                      <a:endParaRPr lang="ru-RU" sz="1200" i="1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baseline="0" dirty="0" smtClean="0"/>
                        <a:t>Публикации на сайте колледжа, газете «Кондинский вестник» о создании центра– до 27.09.2019</a:t>
                      </a:r>
                    </a:p>
                  </a:txBody>
                  <a:tcPr/>
                </a:tc>
              </a:tr>
              <a:tr h="254946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КТ</a:t>
                      </a:r>
                      <a:r>
                        <a:rPr lang="ru-RU" sz="1200" i="1" baseline="0" dirty="0" smtClean="0"/>
                        <a:t> (контрольная точка): Аналитическая справка по результатам информирования;</a:t>
                      </a:r>
                      <a:endParaRPr lang="ru-RU" sz="1200" i="1" dirty="0"/>
                    </a:p>
                  </a:txBody>
                  <a:tcPr/>
                </a:tc>
              </a:tr>
              <a:tr h="254946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Задача 5: Создание вкладки центра на сайте колледжа для информирования</a:t>
                      </a:r>
                      <a:r>
                        <a:rPr lang="ru-RU" sz="1200" i="1" baseline="0" dirty="0" smtClean="0"/>
                        <a:t> и проведения  дистанционного обучения</a:t>
                      </a:r>
                      <a:endParaRPr lang="ru-RU" sz="1200" i="1" dirty="0"/>
                    </a:p>
                  </a:txBody>
                  <a:tcPr/>
                </a:tc>
              </a:tr>
              <a:tr h="365608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Результат:</a:t>
                      </a:r>
                      <a:r>
                        <a:rPr lang="ru-RU" sz="1200" i="1" baseline="0" dirty="0" smtClean="0"/>
                        <a:t> вкладка на сайте колледжа «</a:t>
                      </a:r>
                      <a:r>
                        <a:rPr lang="en-US" sz="1200" i="1" baseline="0" dirty="0" smtClean="0"/>
                        <a:t>MOBIZ</a:t>
                      </a:r>
                      <a:r>
                        <a:rPr lang="ru-RU" sz="1200" i="1" baseline="0" dirty="0" smtClean="0"/>
                        <a:t>» до  29.02.2020</a:t>
                      </a:r>
                      <a:endParaRPr lang="ru-RU" sz="1200" i="1" dirty="0"/>
                    </a:p>
                  </a:txBody>
                  <a:tcPr/>
                </a:tc>
              </a:tr>
              <a:tr h="315815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Мероприятие: разработка дизайна</a:t>
                      </a:r>
                      <a:r>
                        <a:rPr lang="ru-RU" sz="1200" i="1" baseline="0" dirty="0" smtClean="0"/>
                        <a:t> вкладки, создание вкладки  специалистом по ИКТ</a:t>
                      </a:r>
                      <a:endParaRPr lang="ru-RU" sz="1200" i="1" dirty="0"/>
                    </a:p>
                  </a:txBody>
                  <a:tcPr/>
                </a:tc>
              </a:tr>
              <a:tr h="663366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КТ (контрольная</a:t>
                      </a:r>
                      <a:r>
                        <a:rPr lang="ru-RU" sz="1200" i="1" baseline="0" dirty="0" smtClean="0"/>
                        <a:t> точка): действующая вкладка до 29.02.2020</a:t>
                      </a:r>
                      <a:endParaRPr lang="ru-RU" sz="120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7396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735060"/>
              </p:ext>
            </p:extLst>
          </p:nvPr>
        </p:nvGraphicFramePr>
        <p:xfrm>
          <a:off x="395536" y="533413"/>
          <a:ext cx="8352928" cy="36088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52928"/>
              </a:tblGrid>
              <a:tr h="7524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</a:rPr>
                        <a:t>Создание центра профессиональной мобильности и предпринимательства на базе БУ «Междуреченский агропромышленный колледж»</a:t>
                      </a:r>
                    </a:p>
                  </a:txBody>
                  <a:tcPr/>
                </a:tc>
              </a:tr>
              <a:tr h="5659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Заинтересованная сторона (орган/организация)//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Ожидание от реализации проекта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909951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БУ Междуреченский агропромышленный колледж 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800" b="0" i="0" dirty="0" smtClean="0"/>
                        <a:t>снижение</a:t>
                      </a:r>
                      <a:r>
                        <a:rPr lang="ru-RU" sz="1800" b="0" i="0" baseline="0" dirty="0" smtClean="0"/>
                        <a:t> доли не</a:t>
                      </a:r>
                      <a:r>
                        <a:rPr lang="ru-RU" sz="1800" b="0" i="0" dirty="0" smtClean="0"/>
                        <a:t>занятой молодежи на рынке труда , трудоустройство выпускников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18664">
                <a:tc>
                  <a:txBody>
                    <a:bodyPr/>
                    <a:lstStyle/>
                    <a:p>
                      <a:pPr algn="l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800" dirty="0" smtClean="0"/>
                        <a:t>2.</a:t>
                      </a:r>
                      <a:r>
                        <a:rPr lang="ru-RU" sz="1800" baseline="0" dirty="0" smtClean="0"/>
                        <a:t> Администрация Кондинского района / развитие малого бизнеса в районе, снижение доли незанятой молодежи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61782">
                <a:tc>
                  <a:txBody>
                    <a:bodyPr/>
                    <a:lstStyle/>
                    <a:p>
                      <a:pPr algn="l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800" dirty="0" smtClean="0"/>
                        <a:t>3. Центр занятости населения / снижение</a:t>
                      </a:r>
                      <a:r>
                        <a:rPr lang="ru-RU" sz="1800" baseline="0" dirty="0" smtClean="0"/>
                        <a:t> доли незанятой молодежи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grpSp>
        <p:nvGrpSpPr>
          <p:cNvPr id="16" name="Группа 15"/>
          <p:cNvGrpSpPr/>
          <p:nvPr/>
        </p:nvGrpSpPr>
        <p:grpSpPr>
          <a:xfrm>
            <a:off x="0" y="0"/>
            <a:ext cx="9064846" cy="410032"/>
            <a:chOff x="0" y="0"/>
            <a:chExt cx="9064846" cy="410032"/>
          </a:xfrm>
        </p:grpSpPr>
        <p:pic>
          <p:nvPicPr>
            <p:cNvPr id="18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384544" y="0"/>
              <a:ext cx="374911" cy="290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1547664" y="256413"/>
            <a:ext cx="662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</a:rPr>
              <a:t>Реестр заинтересованных сторон </a:t>
            </a:r>
            <a:r>
              <a:rPr lang="ru-RU" sz="1200" b="1" i="1" dirty="0" smtClean="0">
                <a:solidFill>
                  <a:schemeClr val="accent5">
                    <a:lumMod val="50000"/>
                  </a:schemeClr>
                </a:solidFill>
              </a:rPr>
              <a:t>проектов. Реестр рисков и возможностей проектов</a:t>
            </a: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</a:rPr>
              <a:t>	 </a:t>
            </a:r>
            <a:endParaRPr lang="ru-RU" sz="1200" b="1" i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0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892206"/>
              </p:ext>
            </p:extLst>
          </p:nvPr>
        </p:nvGraphicFramePr>
        <p:xfrm>
          <a:off x="539552" y="339503"/>
          <a:ext cx="7838528" cy="4272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38528"/>
              </a:tblGrid>
              <a:tr h="5760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900" b="1" i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Наименование риска (-) </a:t>
                      </a:r>
                      <a:r>
                        <a:rPr lang="ru-RU" sz="900" b="1" i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/возможности (+)</a:t>
                      </a:r>
                      <a:r>
                        <a:rPr lang="ru-RU" sz="900" b="1" i="1" dirty="0" smtClean="0">
                          <a:latin typeface="+mn-lt"/>
                        </a:rPr>
                        <a:t> проекта  2</a:t>
                      </a:r>
                    </a:p>
                  </a:txBody>
                  <a:tcPr marL="52070" marR="5207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9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4015" algn="l"/>
                        </a:tabLst>
                        <a:defRPr/>
                      </a:pPr>
                      <a:r>
                        <a:rPr lang="ru-RU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4015" algn="l"/>
                        </a:tabLst>
                        <a:defRPr/>
                      </a:pPr>
                      <a:r>
                        <a:rPr lang="ru-RU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Появление</a:t>
                      </a:r>
                      <a:r>
                        <a:rPr lang="ru-RU" sz="14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конкуренции на рынке </a:t>
                      </a:r>
                      <a:r>
                        <a:rPr lang="ru-RU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повлечет  отток желающих обучаться в Центре</a:t>
                      </a:r>
                      <a:r>
                        <a:rPr lang="ru-RU" sz="14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увеличение трудозанятой</a:t>
                      </a:r>
                      <a:r>
                        <a:rPr lang="ru-RU" sz="14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молодёжи на рынке труда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4015" algn="l"/>
                        </a:tabLst>
                        <a:defRPr/>
                      </a:pPr>
                      <a:r>
                        <a:rPr lang="ru-RU" sz="14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Увольнение сотрудников, реализующих проект повлечет за собой увеличение сроков проекта</a:t>
                      </a:r>
                      <a:endParaRPr lang="ru-RU" sz="1400" b="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070" marR="5207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9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4015" algn="l"/>
                        </a:tabLst>
                        <a:defRPr/>
                      </a:pPr>
                      <a:r>
                        <a:rPr lang="ru-RU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(+)</a:t>
                      </a:r>
                      <a:r>
                        <a:rPr lang="ru-RU" sz="14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4015" algn="l"/>
                        </a:tabLst>
                        <a:defRPr/>
                      </a:pPr>
                      <a:r>
                        <a:rPr lang="ru-RU" sz="1400" b="0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 Охват</a:t>
                      </a:r>
                      <a:r>
                        <a:rPr lang="ru-RU" sz="1400" b="0" i="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работающей молодежи, желающих открыть собственное дела</a:t>
                      </a:r>
                      <a:endParaRPr lang="ru-RU" sz="1400" b="0" i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4015" algn="l"/>
                        </a:tabLst>
                        <a:defRPr/>
                      </a:pPr>
                      <a:r>
                        <a:rPr lang="ru-RU" sz="14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Мобильность центра позволит быстро реагировать на изменения на рынке труда</a:t>
                      </a:r>
                      <a:endParaRPr lang="ru-RU" sz="1400" b="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070" marR="5207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01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400" b="1" i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Действия по предупреждению риска/ реализации возможности в </a:t>
                      </a:r>
                      <a:r>
                        <a:rPr lang="ru-RU" sz="14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проекте </a:t>
                      </a:r>
                      <a:r>
                        <a:rPr lang="ru-RU" sz="1400" b="1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b="1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49071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400" b="0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(-)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  <a:tabLst>
                          <a:tab pos="374015" algn="l"/>
                        </a:tabLst>
                      </a:pPr>
                      <a:r>
                        <a:rPr lang="ru-RU" sz="1400" b="0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Гибкая система скидок для участников программы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  <a:tabLst>
                          <a:tab pos="374015" algn="l"/>
                        </a:tabLst>
                      </a:pPr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и внедрение системы стимулирования сотрудников, создание кадрового резерва</a:t>
                      </a:r>
                      <a:endParaRPr lang="ru-RU" sz="1400" b="0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418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400" b="0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(+)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  <a:tabLst>
                          <a:tab pos="374015" algn="l"/>
                        </a:tabLst>
                      </a:pPr>
                      <a:r>
                        <a:rPr lang="ru-RU" sz="1400" b="0" i="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Регулярный мониторинг спектра продуктов и услуг, предоставляемых населению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  <a:tabLst>
                          <a:tab pos="374015" algn="l"/>
                        </a:tabLst>
                      </a:pPr>
                      <a:r>
                        <a:rPr lang="ru-RU" sz="14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Возможность онлайн обучения позволит охватить большее количество молодежи </a:t>
                      </a:r>
                      <a:endParaRPr lang="ru-RU" sz="1400" b="0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431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112134"/>
              </p:ext>
            </p:extLst>
          </p:nvPr>
        </p:nvGraphicFramePr>
        <p:xfrm>
          <a:off x="262687" y="356509"/>
          <a:ext cx="8355936" cy="38300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47242"/>
                <a:gridCol w="1208694"/>
              </a:tblGrid>
              <a:tr h="418916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</a:rPr>
                        <a:t>Создание центра профессиональной мобильности и предпринимательства на базе БУ «Междуреченский агропромышленный колледж»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949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Внебюджетные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источники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</a:t>
                      </a:r>
                      <a:r>
                        <a:rPr lang="ru-RU" sz="120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финансового обеспечения реализации (руб.)</a:t>
                      </a:r>
                      <a:endParaRPr lang="ru-RU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2161">
                <a:tc>
                  <a:txBody>
                    <a:bodyPr/>
                    <a:lstStyle/>
                    <a:p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МФУ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01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Бумага</a:t>
                      </a:r>
                    </a:p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01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Картридж</a:t>
                      </a:r>
                    </a:p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01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Оплата интернета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1 год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7200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8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WI-FI 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роутер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01633"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 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32200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59631" y="254270"/>
            <a:ext cx="66247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1" dirty="0" smtClean="0">
                <a:solidFill>
                  <a:schemeClr val="accent5">
                    <a:lumMod val="50000"/>
                  </a:schemeClr>
                </a:solidFill>
              </a:rPr>
              <a:t>Финансовое обеспечение реализации проектов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0" y="0"/>
            <a:ext cx="9064846" cy="410032"/>
            <a:chOff x="0" y="0"/>
            <a:chExt cx="9064846" cy="410032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384544" y="0"/>
              <a:ext cx="374911" cy="290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0595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307257" y="0"/>
            <a:ext cx="70567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200" b="1" i="1" dirty="0">
                <a:latin typeface="Century Gothic" pitchFamily="34" charset="0"/>
                <a:ea typeface="Calibri" pitchFamily="34" charset="0"/>
                <a:cs typeface="Times New Roman" pitchFamily="18" charset="0"/>
              </a:rPr>
              <a:t>Схема  прогнозируемой модели кластерного </a:t>
            </a:r>
            <a:r>
              <a:rPr lang="ru-RU" sz="1200" b="1" i="1" dirty="0" smtClean="0">
                <a:latin typeface="Century Gothic" pitchFamily="34" charset="0"/>
                <a:ea typeface="Calibri" pitchFamily="34" charset="0"/>
                <a:cs typeface="Times New Roman" pitchFamily="18" charset="0"/>
              </a:rPr>
              <a:t>взаимодействия  </a:t>
            </a:r>
            <a:endParaRPr lang="ru-RU" sz="1200" i="1" dirty="0">
              <a:latin typeface="Century Gothic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933656"/>
              </p:ext>
            </p:extLst>
          </p:nvPr>
        </p:nvGraphicFramePr>
        <p:xfrm>
          <a:off x="1030276" y="535858"/>
          <a:ext cx="7416824" cy="4284476"/>
        </p:xfrm>
        <a:graphic>
          <a:graphicData uri="http://schemas.openxmlformats.org/drawingml/2006/table">
            <a:tbl>
              <a:tblPr firstRow="1" firstCol="1" bandRow="1"/>
              <a:tblGrid>
                <a:gridCol w="3708412"/>
                <a:gridCol w="3708412"/>
              </a:tblGrid>
              <a:tr h="20154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-Информирование о востребованности</a:t>
                      </a:r>
                      <a:r>
                        <a:rPr lang="ru-RU" sz="900" b="1" i="1" baseline="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 кадров на рынке труда</a:t>
                      </a: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-Организация</a:t>
                      </a:r>
                      <a:r>
                        <a:rPr lang="ru-RU" sz="900" b="1" i="1" baseline="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 мероприятий с действующими ИП</a:t>
                      </a: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 В</a:t>
                      </a:r>
                      <a:r>
                        <a:rPr lang="ru-RU" sz="900" b="1" i="1" baseline="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 перспективе, обеспечение потока слушателей курсов</a:t>
                      </a: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42536" marR="425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Организация курсов</a:t>
                      </a:r>
                      <a:r>
                        <a:rPr lang="ru-RU" sz="900" b="1" i="1" baseline="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 Организация мероприятий</a:t>
                      </a: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-Бизнес-старт</a:t>
                      </a:r>
                      <a:r>
                        <a:rPr lang="ru-RU" sz="900" b="1" i="1" baseline="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 и сопровождение выпускников курсов</a:t>
                      </a: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42536" marR="425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0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-Оказание консультационной помощи</a:t>
                      </a: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-Оказание финансовой поддержки</a:t>
                      </a: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2536" marR="425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 smtClean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900" b="1" i="1" baseline="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 Предоставление сведений о нетрудоустроенной молодежи</a:t>
                      </a:r>
                      <a:endParaRPr lang="ru-RU" sz="900" dirty="0" smtClean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-Финансовая</a:t>
                      </a:r>
                      <a:r>
                        <a:rPr lang="ru-RU" sz="900" b="1" i="1" baseline="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 поддержка ИП через трудоустройство безработных граждан</a:t>
                      </a:r>
                      <a:endParaRPr lang="ru-RU" sz="900" dirty="0" smtClean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42536" marR="425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-25027" y="4497169"/>
            <a:ext cx="1008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i="1" dirty="0" smtClean="0">
                <a:latin typeface="Century Gothic" pitchFamily="34" charset="0"/>
                <a:ea typeface="Calibri" pitchFamily="34" charset="0"/>
                <a:cs typeface="Times New Roman" pitchFamily="18" charset="0"/>
              </a:rPr>
              <a:t>*Роль </a:t>
            </a:r>
            <a:r>
              <a:rPr lang="ru-RU" sz="900" b="1" i="1" dirty="0">
                <a:latin typeface="Century Gothic" pitchFamily="34" charset="0"/>
                <a:ea typeface="Calibri" pitchFamily="34" charset="0"/>
                <a:cs typeface="Times New Roman" pitchFamily="18" charset="0"/>
              </a:rPr>
              <a:t>своей ООРП </a:t>
            </a:r>
            <a:r>
              <a:rPr lang="ru-RU" sz="900" b="1" i="1" dirty="0" smtClean="0">
                <a:latin typeface="Century Gothic" pitchFamily="34" charset="0"/>
                <a:ea typeface="Calibri" pitchFamily="34" charset="0"/>
                <a:cs typeface="Times New Roman" pitchFamily="18" charset="0"/>
              </a:rPr>
              <a:t>СПО **Роль партнёров</a:t>
            </a:r>
            <a:endParaRPr lang="ru-RU" sz="9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77467" y="1419622"/>
            <a:ext cx="3168352" cy="864096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Администрация Кондинского  района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20071" y="1275606"/>
            <a:ext cx="3143969" cy="108394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БУ «Междуреченский агропромышленный колледж»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403648" y="2643758"/>
            <a:ext cx="2520280" cy="93610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Фонд поддержки предпринимательства Югры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984997" y="2575570"/>
            <a:ext cx="3379043" cy="1008112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ЦЗН</a:t>
            </a:r>
            <a:endParaRPr lang="ru-RU" dirty="0"/>
          </a:p>
        </p:txBody>
      </p:sp>
      <p:pic>
        <p:nvPicPr>
          <p:cNvPr id="9" name="Рисунок 2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9" t="12322" r="25795" b="15004"/>
          <a:stretch/>
        </p:blipFill>
        <p:spPr bwMode="auto">
          <a:xfrm>
            <a:off x="3566137" y="1851670"/>
            <a:ext cx="2345102" cy="136607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176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1933</TotalTime>
  <Words>1324</Words>
  <Application>Microsoft Office PowerPoint</Application>
  <PresentationFormat>Экран (16:9)</PresentationFormat>
  <Paragraphs>190</Paragraphs>
  <Slides>11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user</cp:lastModifiedBy>
  <cp:revision>133</cp:revision>
  <dcterms:created xsi:type="dcterms:W3CDTF">2018-03-23T10:26:58Z</dcterms:created>
  <dcterms:modified xsi:type="dcterms:W3CDTF">2019-04-15T07:28:39Z</dcterms:modified>
</cp:coreProperties>
</file>